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handoutMasterIdLst>
    <p:handoutMasterId r:id="rId13"/>
  </p:handoutMasterIdLst>
  <p:sldIdLst>
    <p:sldId id="257" r:id="rId2"/>
    <p:sldId id="261" r:id="rId3"/>
    <p:sldId id="288" r:id="rId4"/>
    <p:sldId id="289" r:id="rId5"/>
    <p:sldId id="291" r:id="rId6"/>
    <p:sldId id="290" r:id="rId7"/>
    <p:sldId id="292" r:id="rId8"/>
    <p:sldId id="293" r:id="rId9"/>
    <p:sldId id="294" r:id="rId10"/>
    <p:sldId id="260"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5EAFF"/>
    <a:srgbClr val="FFD1F3"/>
    <a:srgbClr val="FF00BF"/>
    <a:srgbClr val="FFB7EC"/>
    <a:srgbClr val="353E72"/>
    <a:srgbClr val="3D99CE"/>
    <a:srgbClr val="47BFFF"/>
    <a:srgbClr val="3E1204"/>
    <a:srgbClr val="3F2803"/>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5064" autoAdjust="0"/>
  </p:normalViewPr>
  <p:slideViewPr>
    <p:cSldViewPr snapToGrid="0" showGuides="1">
      <p:cViewPr varScale="1">
        <p:scale>
          <a:sx n="69" d="100"/>
          <a:sy n="69" d="100"/>
        </p:scale>
        <p:origin x="684" y="48"/>
      </p:cViewPr>
      <p:guideLst>
        <p:guide orient="horz" pos="2184"/>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87D5FF2-0266-64A0-7DD6-171E0B9707D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2CD50FF-50E7-D525-13B5-7C9FC2B6ED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D4410F3-8D9D-4629-AF57-3B015D3AC598}" type="datetimeFigureOut">
              <a:rPr lang="en-US" smtClean="0"/>
              <a:t>7/15/2025</a:t>
            </a:fld>
            <a:endParaRPr lang="en-US"/>
          </a:p>
        </p:txBody>
      </p:sp>
      <p:sp>
        <p:nvSpPr>
          <p:cNvPr id="4" name="Footer Placeholder 3">
            <a:extLst>
              <a:ext uri="{FF2B5EF4-FFF2-40B4-BE49-F238E27FC236}">
                <a16:creationId xmlns:a16="http://schemas.microsoft.com/office/drawing/2014/main" id="{5C11B177-5582-28A9-9C21-7A030E33A8C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79C79BE-6CE8-A34E-6F06-1121CDD4BA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AC3085E-2EDC-4F2A-A293-8EF827F53E8A}" type="slidenum">
              <a:rPr lang="en-US" smtClean="0"/>
              <a:t>‹#›</a:t>
            </a:fld>
            <a:endParaRPr lang="en-US"/>
          </a:p>
        </p:txBody>
      </p:sp>
    </p:spTree>
    <p:extLst>
      <p:ext uri="{BB962C8B-B14F-4D97-AF65-F5344CB8AC3E}">
        <p14:creationId xmlns:p14="http://schemas.microsoft.com/office/powerpoint/2010/main" val="3796121563"/>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12T19:01:56.467"/>
    </inkml:context>
    <inkml:brush xml:id="br0">
      <inkml:brushProperty name="width" value="0.035" units="cm"/>
      <inkml:brushProperty name="height" value="0.035" units="cm"/>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4399CF-A0EA-4540-80D4-889CF76C8566}" type="datetimeFigureOut">
              <a:rPr lang="en-US" smtClean="0"/>
              <a:t>7/15/2025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326376-867F-452B-983E-BE76A77A9C14}" type="slidenum">
              <a:rPr lang="en-US" smtClean="0"/>
              <a:t>‹#›</a:t>
            </a:fld>
            <a:endParaRPr lang="en-US"/>
          </a:p>
        </p:txBody>
      </p:sp>
    </p:spTree>
    <p:extLst>
      <p:ext uri="{BB962C8B-B14F-4D97-AF65-F5344CB8AC3E}">
        <p14:creationId xmlns:p14="http://schemas.microsoft.com/office/powerpoint/2010/main" val="289825025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this, you woke up got ready for work, and went down to your most reliable bike dock that you take everyday to work and you don’t find any available bike. First day would be okay I guess but then that starts happening almost everyday. Meanwhile a dock only 2.4km away is almost fully stocked and not used during these hours. It’s not only frustrating to the customer, but a loss of revenue and potential future customers for </a:t>
            </a:r>
            <a:r>
              <a:rPr lang="en-US" dirty="0" err="1"/>
              <a:t>citibike</a:t>
            </a:r>
            <a:r>
              <a:rPr lang="en-US" dirty="0"/>
              <a:t>. That is why we chose to analyze 2 stations for </a:t>
            </a:r>
            <a:r>
              <a:rPr lang="en-US" dirty="0" err="1"/>
              <a:t>citibike</a:t>
            </a:r>
            <a:r>
              <a:rPr lang="en-US" dirty="0"/>
              <a:t> and accordingly bring some actionable insights.</a:t>
            </a:r>
          </a:p>
        </p:txBody>
      </p:sp>
      <p:sp>
        <p:nvSpPr>
          <p:cNvPr id="4" name="Slide Number Placeholder 3"/>
          <p:cNvSpPr>
            <a:spLocks noGrp="1"/>
          </p:cNvSpPr>
          <p:nvPr>
            <p:ph type="sldNum" sz="quarter" idx="5"/>
          </p:nvPr>
        </p:nvSpPr>
        <p:spPr/>
        <p:txBody>
          <a:bodyPr/>
          <a:lstStyle/>
          <a:p>
            <a:fld id="{C3326376-867F-452B-983E-BE76A77A9C14}" type="slidenum">
              <a:rPr lang="en-US" smtClean="0"/>
              <a:t>1</a:t>
            </a:fld>
            <a:endParaRPr lang="en-US"/>
          </a:p>
        </p:txBody>
      </p:sp>
    </p:spTree>
    <p:extLst>
      <p:ext uri="{BB962C8B-B14F-4D97-AF65-F5344CB8AC3E}">
        <p14:creationId xmlns:p14="http://schemas.microsoft.com/office/powerpoint/2010/main" val="3934201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who is </a:t>
            </a:r>
            <a:r>
              <a:rPr lang="en-US" dirty="0" err="1"/>
              <a:t>citibike</a:t>
            </a:r>
            <a:r>
              <a:rPr lang="en-US" dirty="0"/>
              <a:t>? </a:t>
            </a:r>
            <a:r>
              <a:rPr lang="en-US" dirty="0" err="1"/>
              <a:t>Citibike</a:t>
            </a:r>
            <a:r>
              <a:rPr lang="en-US" dirty="0"/>
              <a:t> is one of the largest bike sharing companies in the US whose mission is to improve peoples lives with the worlds best transportation.</a:t>
            </a:r>
          </a:p>
        </p:txBody>
      </p:sp>
      <p:sp>
        <p:nvSpPr>
          <p:cNvPr id="4" name="Slide Number Placeholder 3"/>
          <p:cNvSpPr>
            <a:spLocks noGrp="1"/>
          </p:cNvSpPr>
          <p:nvPr>
            <p:ph type="sldNum" sz="quarter" idx="5"/>
          </p:nvPr>
        </p:nvSpPr>
        <p:spPr/>
        <p:txBody>
          <a:bodyPr/>
          <a:lstStyle/>
          <a:p>
            <a:fld id="{C3326376-867F-452B-983E-BE76A77A9C14}" type="slidenum">
              <a:rPr lang="en-US" smtClean="0"/>
              <a:t>2</a:t>
            </a:fld>
            <a:endParaRPr lang="en-US"/>
          </a:p>
        </p:txBody>
      </p:sp>
    </p:spTree>
    <p:extLst>
      <p:ext uri="{BB962C8B-B14F-4D97-AF65-F5344CB8AC3E}">
        <p14:creationId xmlns:p14="http://schemas.microsoft.com/office/powerpoint/2010/main" val="2081624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give you a better understanding of them, here is a quick summary</a:t>
            </a:r>
            <a:br>
              <a:rPr lang="en-US" dirty="0"/>
            </a:br>
            <a:r>
              <a:rPr lang="en-US" dirty="0"/>
              <a:t>1- they launched in 2015 in Jersey City</a:t>
            </a:r>
            <a:br>
              <a:rPr lang="en-US" dirty="0"/>
            </a:br>
            <a:r>
              <a:rPr lang="en-US" dirty="0"/>
              <a:t>2- they have more than 1000 employees</a:t>
            </a:r>
            <a:br>
              <a:rPr lang="en-US" dirty="0"/>
            </a:br>
            <a:r>
              <a:rPr lang="en-US" dirty="0"/>
              <a:t>3- Generate 100+ million in revenue </a:t>
            </a:r>
            <a:br>
              <a:rPr lang="en-US" dirty="0"/>
            </a:br>
            <a:r>
              <a:rPr lang="en-US" dirty="0"/>
              <a:t>4- and operate over 600 bikes in only Jersey city.</a:t>
            </a:r>
          </a:p>
        </p:txBody>
      </p:sp>
      <p:sp>
        <p:nvSpPr>
          <p:cNvPr id="4" name="Slide Number Placeholder 3"/>
          <p:cNvSpPr>
            <a:spLocks noGrp="1"/>
          </p:cNvSpPr>
          <p:nvPr>
            <p:ph type="sldNum" sz="quarter" idx="5"/>
          </p:nvPr>
        </p:nvSpPr>
        <p:spPr/>
        <p:txBody>
          <a:bodyPr/>
          <a:lstStyle/>
          <a:p>
            <a:fld id="{C3326376-867F-452B-983E-BE76A77A9C14}" type="slidenum">
              <a:rPr lang="en-US" smtClean="0"/>
              <a:t>3</a:t>
            </a:fld>
            <a:endParaRPr lang="en-US"/>
          </a:p>
        </p:txBody>
      </p:sp>
    </p:spTree>
    <p:extLst>
      <p:ext uri="{BB962C8B-B14F-4D97-AF65-F5344CB8AC3E}">
        <p14:creationId xmlns:p14="http://schemas.microsoft.com/office/powerpoint/2010/main" val="2519979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analysis we chose 2 docks to analyze which were JC081 and JC052 for 4 key reasons:</a:t>
            </a:r>
          </a:p>
          <a:p>
            <a:r>
              <a:rPr lang="en-US" dirty="0"/>
              <a:t>1- The docks are relatively close being only 2.4 km away from each other</a:t>
            </a:r>
            <a:br>
              <a:rPr lang="en-US" dirty="0"/>
            </a:br>
            <a:r>
              <a:rPr lang="en-US" dirty="0"/>
              <a:t>2- the docks were surprisingly very different in size with a 50% difference</a:t>
            </a:r>
            <a:br>
              <a:rPr lang="en-US" dirty="0"/>
            </a:br>
            <a:r>
              <a:rPr lang="en-US" dirty="0"/>
              <a:t>3- Dock JC081 is close by to a valet serviced dock which relies on nearby docks</a:t>
            </a:r>
            <a:br>
              <a:rPr lang="en-US" dirty="0"/>
            </a:br>
            <a:r>
              <a:rPr lang="en-US" dirty="0"/>
              <a:t>4- Though they are close in region, they behave differently throughout the day</a:t>
            </a:r>
          </a:p>
        </p:txBody>
      </p:sp>
      <p:sp>
        <p:nvSpPr>
          <p:cNvPr id="4" name="Slide Number Placeholder 3"/>
          <p:cNvSpPr>
            <a:spLocks noGrp="1"/>
          </p:cNvSpPr>
          <p:nvPr>
            <p:ph type="sldNum" sz="quarter" idx="5"/>
          </p:nvPr>
        </p:nvSpPr>
        <p:spPr/>
        <p:txBody>
          <a:bodyPr/>
          <a:lstStyle/>
          <a:p>
            <a:fld id="{C3326376-867F-452B-983E-BE76A77A9C14}" type="slidenum">
              <a:rPr lang="en-US" smtClean="0"/>
              <a:t>4</a:t>
            </a:fld>
            <a:endParaRPr lang="en-US"/>
          </a:p>
        </p:txBody>
      </p:sp>
    </p:spTree>
    <p:extLst>
      <p:ext uri="{BB962C8B-B14F-4D97-AF65-F5344CB8AC3E}">
        <p14:creationId xmlns:p14="http://schemas.microsoft.com/office/powerpoint/2010/main" val="3677312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dataset we used was one found online and to give you a better picture of it we took a snapshot of the attributes it contains. Each ride is documented by a ride id, the type if electric or classical bike, timestamps for start and end, station names and id for starting and ending, as well as the geolocation coordinates, and whether the person is a member or casual user.</a:t>
            </a:r>
            <a:br>
              <a:rPr lang="en-US" dirty="0"/>
            </a:br>
            <a:r>
              <a:rPr lang="en-US" dirty="0"/>
              <a:t>For our forecasting analysis, we used 5 columns with the geolocation columns only used for google maps purposes in order to get accurate coordinates.</a:t>
            </a:r>
          </a:p>
        </p:txBody>
      </p:sp>
      <p:sp>
        <p:nvSpPr>
          <p:cNvPr id="4" name="Slide Number Placeholder 3"/>
          <p:cNvSpPr>
            <a:spLocks noGrp="1"/>
          </p:cNvSpPr>
          <p:nvPr>
            <p:ph type="sldNum" sz="quarter" idx="5"/>
          </p:nvPr>
        </p:nvSpPr>
        <p:spPr/>
        <p:txBody>
          <a:bodyPr/>
          <a:lstStyle/>
          <a:p>
            <a:fld id="{C3326376-867F-452B-983E-BE76A77A9C14}" type="slidenum">
              <a:rPr lang="en-US" smtClean="0"/>
              <a:t>5</a:t>
            </a:fld>
            <a:endParaRPr lang="en-US"/>
          </a:p>
        </p:txBody>
      </p:sp>
    </p:spTree>
    <p:extLst>
      <p:ext uri="{BB962C8B-B14F-4D97-AF65-F5344CB8AC3E}">
        <p14:creationId xmlns:p14="http://schemas.microsoft.com/office/powerpoint/2010/main" val="2453481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described was ingested in 2 separate </a:t>
            </a:r>
            <a:r>
              <a:rPr lang="en-US" dirty="0" err="1"/>
              <a:t>csvs</a:t>
            </a:r>
            <a:r>
              <a:rPr lang="en-US" dirty="0"/>
              <a:t> that each represented the data for one month April and May 2025. We then processed the data by combining them into a </a:t>
            </a:r>
            <a:r>
              <a:rPr lang="en-US" dirty="0" err="1"/>
              <a:t>dataframe</a:t>
            </a:r>
            <a:r>
              <a:rPr lang="en-US" dirty="0"/>
              <a:t>, aggregating and pivoting the table to hourly rides, and accordingly filtering for only the stations we selected.</a:t>
            </a:r>
            <a:br>
              <a:rPr lang="en-US" dirty="0"/>
            </a:br>
            <a:br>
              <a:rPr lang="en-US" dirty="0"/>
            </a:br>
            <a:r>
              <a:rPr lang="en-US" dirty="0"/>
              <a:t>After that we moved on to the data analysis and forecasting that covered 4 main topics that are highlighted. The details can be found in the </a:t>
            </a:r>
            <a:r>
              <a:rPr lang="en-US" dirty="0" err="1"/>
              <a:t>jupyter</a:t>
            </a:r>
            <a:r>
              <a:rPr lang="en-US" dirty="0"/>
              <a:t> notebook attached within the project however the focus of the next sections will be on model selection as well as the forecasts and interpretation.</a:t>
            </a:r>
          </a:p>
        </p:txBody>
      </p:sp>
      <p:sp>
        <p:nvSpPr>
          <p:cNvPr id="4" name="Slide Number Placeholder 3"/>
          <p:cNvSpPr>
            <a:spLocks noGrp="1"/>
          </p:cNvSpPr>
          <p:nvPr>
            <p:ph type="sldNum" sz="quarter" idx="5"/>
          </p:nvPr>
        </p:nvSpPr>
        <p:spPr/>
        <p:txBody>
          <a:bodyPr/>
          <a:lstStyle/>
          <a:p>
            <a:fld id="{C3326376-867F-452B-983E-BE76A77A9C14}" type="slidenum">
              <a:rPr lang="en-US" smtClean="0"/>
              <a:t>6</a:t>
            </a:fld>
            <a:endParaRPr lang="en-US"/>
          </a:p>
        </p:txBody>
      </p:sp>
    </p:spTree>
    <p:extLst>
      <p:ext uri="{BB962C8B-B14F-4D97-AF65-F5344CB8AC3E}">
        <p14:creationId xmlns:p14="http://schemas.microsoft.com/office/powerpoint/2010/main" val="1584148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For model selection, we tested three families—ARMA, ARIMA, SARIMA—against each other.</a:t>
            </a:r>
          </a:p>
          <a:p>
            <a:endParaRPr lang="en-US" b="0" i="0" dirty="0"/>
          </a:p>
          <a:p>
            <a:r>
              <a:rPr lang="en-US" b="0" i="0" dirty="0"/>
              <a:t>In our analysis, SARIMA came out on top for both docks that can be seen in the table below, but with two different seasonal structures.</a:t>
            </a:r>
          </a:p>
          <a:p>
            <a:r>
              <a:rPr lang="en-US" b="0" i="0" dirty="0"/>
              <a:t>JC 081 needs both seasonal AR and MA terms to capture its sharper commuter peak; JC 052 only needs the seasonal MA, so it stays one parameter leaner.</a:t>
            </a:r>
          </a:p>
          <a:p>
            <a:endParaRPr lang="en-US" b="0" dirty="0"/>
          </a:p>
          <a:p>
            <a:r>
              <a:rPr lang="en-US" b="0" dirty="0"/>
              <a:t>Before moving forward with the SARIMA model, we looked at the residual plots shown on this slide and concluded that we see no major autocorrelation left and the histograms and Q-Q plots look close to normal</a:t>
            </a:r>
          </a:p>
          <a:p>
            <a:r>
              <a:rPr lang="en-US" b="0" i="0" dirty="0"/>
              <a:t>These graphs highlight that there is no under or over fitting. </a:t>
            </a:r>
            <a:br>
              <a:rPr lang="en-US" b="0" i="0" dirty="0"/>
            </a:br>
            <a:r>
              <a:rPr lang="en-US" b="0" i="0" dirty="0"/>
              <a:t>So that is why SARIMA was chosen as the best model to move forward with for our analysis.</a:t>
            </a:r>
          </a:p>
          <a:p>
            <a:endParaRPr lang="en-US" b="0" i="1" dirty="0"/>
          </a:p>
          <a:p>
            <a:endParaRPr lang="en-US" b="0" dirty="0"/>
          </a:p>
          <a:p>
            <a:endParaRPr lang="en-US" b="0" dirty="0"/>
          </a:p>
          <a:p>
            <a:endParaRPr lang="en-US" dirty="0"/>
          </a:p>
        </p:txBody>
      </p:sp>
      <p:sp>
        <p:nvSpPr>
          <p:cNvPr id="4" name="Slide Number Placeholder 3"/>
          <p:cNvSpPr>
            <a:spLocks noGrp="1"/>
          </p:cNvSpPr>
          <p:nvPr>
            <p:ph type="sldNum" sz="quarter" idx="5"/>
          </p:nvPr>
        </p:nvSpPr>
        <p:spPr/>
        <p:txBody>
          <a:bodyPr/>
          <a:lstStyle/>
          <a:p>
            <a:fld id="{C3326376-867F-452B-983E-BE76A77A9C14}" type="slidenum">
              <a:rPr lang="en-US" smtClean="0"/>
              <a:t>7</a:t>
            </a:fld>
            <a:endParaRPr lang="en-US"/>
          </a:p>
        </p:txBody>
      </p:sp>
    </p:spTree>
    <p:extLst>
      <p:ext uri="{BB962C8B-B14F-4D97-AF65-F5344CB8AC3E}">
        <p14:creationId xmlns:p14="http://schemas.microsoft.com/office/powerpoint/2010/main" val="712718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The results we got highlighted the following:</a:t>
            </a:r>
          </a:p>
          <a:p>
            <a:pPr marL="171450" indent="-171450">
              <a:buFontTx/>
              <a:buChar char="-"/>
            </a:pPr>
            <a:r>
              <a:rPr lang="en-US" b="0" i="0" dirty="0"/>
              <a:t>First, dock JC 052 grows about 25 percent over the next month highlighting a summer ramp-up.</a:t>
            </a:r>
          </a:p>
          <a:p>
            <a:pPr marL="171450" indent="-171450">
              <a:buFontTx/>
              <a:buChar char="-"/>
            </a:pPr>
            <a:r>
              <a:rPr lang="en-US" b="0" i="0" dirty="0"/>
              <a:t>AM danger: JC 052 empties right after the 07 a.m. peak—8 rides an hour would clear 19 docks in about 2 hours</a:t>
            </a:r>
          </a:p>
          <a:p>
            <a:pPr marL="171450" indent="-171450">
              <a:buFontTx/>
              <a:buChar char="-"/>
            </a:pPr>
            <a:r>
              <a:rPr lang="en-US" b="0" i="0" dirty="0"/>
              <a:t>PM danger at JC 081: arrivals flood the 13-dock site after 8 p.m.; it’ll be full on eleven evenings</a:t>
            </a:r>
          </a:p>
          <a:p>
            <a:pPr marL="171450" indent="-171450">
              <a:buFontTx/>
              <a:buChar char="-"/>
            </a:pPr>
            <a:r>
              <a:rPr lang="en-US" b="0" i="0" dirty="0"/>
              <a:t>Friday/Saturday diverge: JC 052 loses bikes just when JC 081 gains them on the weekend which makes them a perfect match for switching bikes</a:t>
            </a:r>
            <a:br>
              <a:rPr lang="en-US" b="0" i="0" dirty="0"/>
            </a:br>
            <a:endParaRPr lang="en-US" b="0" i="0" dirty="0"/>
          </a:p>
          <a:p>
            <a:r>
              <a:rPr lang="en-US" b="0" i="0" dirty="0"/>
              <a:t>So what does this imply for </a:t>
            </a:r>
            <a:r>
              <a:rPr lang="en-US" b="0" i="0" dirty="0" err="1"/>
              <a:t>citybike</a:t>
            </a:r>
            <a:r>
              <a:rPr lang="en-US" b="0" i="0" dirty="0"/>
              <a:t>? </a:t>
            </a:r>
          </a:p>
          <a:p>
            <a:pPr marL="171450" indent="-171450">
              <a:buFontTx/>
              <a:buChar char="-"/>
            </a:pPr>
            <a:r>
              <a:rPr lang="en-US" b="0" i="0" dirty="0" err="1"/>
              <a:t>CityBike</a:t>
            </a:r>
            <a:r>
              <a:rPr lang="en-US" b="0" i="0" dirty="0"/>
              <a:t> will need a daily truck loop: early-morning drop at 052, late-night pull from 081</a:t>
            </a:r>
          </a:p>
          <a:p>
            <a:pPr marL="171450" indent="-171450">
              <a:buFontTx/>
              <a:buChar char="-"/>
            </a:pPr>
            <a:r>
              <a:rPr lang="en-US" b="0" i="0" dirty="0"/>
              <a:t>If that 8-ride peak holds for two weeks, JC 052 needs six more docks to ensure a high service level and availability</a:t>
            </a:r>
          </a:p>
          <a:p>
            <a:pPr marL="171450" indent="-171450">
              <a:buFontTx/>
              <a:buChar char="-"/>
            </a:pPr>
            <a:r>
              <a:rPr lang="en-US" b="0" i="0" dirty="0"/>
              <a:t>Empty at 081 or full at 052 costs us roughly four dollars per lost ride which can scale very fast in lost revenue</a:t>
            </a:r>
          </a:p>
          <a:p>
            <a:pPr marL="171450" indent="-171450">
              <a:buFontTx/>
              <a:buChar char="-"/>
            </a:pPr>
            <a:r>
              <a:rPr lang="en-US" b="0" i="0" dirty="0"/>
              <a:t>Inventory should be flagged outside a ±3-bike buffer, because that’s 95 percent of our prediction error</a:t>
            </a:r>
          </a:p>
          <a:p>
            <a:endParaRPr lang="en-US" b="0" i="0" dirty="0"/>
          </a:p>
        </p:txBody>
      </p:sp>
      <p:sp>
        <p:nvSpPr>
          <p:cNvPr id="4" name="Slide Number Placeholder 3"/>
          <p:cNvSpPr>
            <a:spLocks noGrp="1"/>
          </p:cNvSpPr>
          <p:nvPr>
            <p:ph type="sldNum" sz="quarter" idx="5"/>
          </p:nvPr>
        </p:nvSpPr>
        <p:spPr/>
        <p:txBody>
          <a:bodyPr/>
          <a:lstStyle/>
          <a:p>
            <a:fld id="{C3326376-867F-452B-983E-BE76A77A9C14}" type="slidenum">
              <a:rPr lang="en-US" smtClean="0"/>
              <a:t>8</a:t>
            </a:fld>
            <a:endParaRPr lang="en-US"/>
          </a:p>
        </p:txBody>
      </p:sp>
    </p:spTree>
    <p:extLst>
      <p:ext uri="{BB962C8B-B14F-4D97-AF65-F5344CB8AC3E}">
        <p14:creationId xmlns:p14="http://schemas.microsoft.com/office/powerpoint/2010/main" val="1734820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t>Dynamic rebalancing loop</a:t>
            </a:r>
          </a:p>
          <a:p>
            <a:r>
              <a:rPr lang="en-US" b="0" i="0" dirty="0"/>
              <a:t>Daily, 5 a.m., we drop ten bikes at 052 which covers the 07 a.m. commuter spike.</a:t>
            </a:r>
          </a:p>
          <a:p>
            <a:r>
              <a:rPr lang="en-US" b="0" i="0" dirty="0"/>
              <a:t>Friday and Saturday at 9 p.m. we pull eight bikes from 081: frees docks there, tops up 052 for the morning.</a:t>
            </a:r>
          </a:p>
          <a:p>
            <a:r>
              <a:rPr lang="en-US" b="0" i="0" dirty="0"/>
              <a:t>We always aim to keep each dock between three bikes and capacity minus three.</a:t>
            </a:r>
          </a:p>
          <a:p>
            <a:br>
              <a:rPr lang="en-US" b="0" i="0" dirty="0"/>
            </a:br>
            <a:endParaRPr lang="en-US" b="0" i="0" dirty="0"/>
          </a:p>
          <a:p>
            <a:r>
              <a:rPr lang="en-US" b="1" i="0" dirty="0"/>
              <a:t>Capacity upgrade</a:t>
            </a:r>
          </a:p>
          <a:p>
            <a:r>
              <a:rPr lang="en-US" b="0" i="0" dirty="0"/>
              <a:t>If 052 stays above eight rides an hour for two solid weeks, we install six additional docks</a:t>
            </a:r>
          </a:p>
          <a:p>
            <a:r>
              <a:rPr lang="en-US" b="0" i="0" dirty="0"/>
              <a:t>This can be done in phases by implementing a valet service ensuring 6 extra bikes are available and testing the service level at that rate to ensure no wasted bikes are installed.</a:t>
            </a:r>
          </a:p>
          <a:p>
            <a:br>
              <a:rPr lang="en-US" b="0" i="0" dirty="0"/>
            </a:br>
            <a:endParaRPr lang="en-US" b="0" i="0" dirty="0"/>
          </a:p>
          <a:p>
            <a:r>
              <a:rPr lang="en-US" b="1" i="0" dirty="0"/>
              <a:t>Smart staffing &amp; incentives</a:t>
            </a:r>
          </a:p>
          <a:p>
            <a:r>
              <a:rPr lang="en-US" b="0" i="0" dirty="0"/>
              <a:t>For extra safety we can apply a full time valet service from 6–8 a.m. at 052 just like JC115 to provide bikes faster.</a:t>
            </a:r>
          </a:p>
          <a:p>
            <a:r>
              <a:rPr lang="en-US" b="0" i="0" dirty="0"/>
              <a:t>Or we could provide an incentive to riders through return credit after or before certain hours to start or end at specific stations to make bike movement cheaper and less of a burden on </a:t>
            </a:r>
            <a:r>
              <a:rPr lang="en-US" b="0" i="0" dirty="0" err="1"/>
              <a:t>citibike</a:t>
            </a:r>
            <a:r>
              <a:rPr lang="en-US" b="0" i="0" dirty="0"/>
              <a:t>. </a:t>
            </a:r>
            <a:br>
              <a:rPr lang="en-US" b="0" i="0" dirty="0"/>
            </a:br>
            <a:endParaRPr lang="en-US" b="0" i="0" dirty="0"/>
          </a:p>
          <a:p>
            <a:r>
              <a:rPr lang="en-US" b="1" i="0" dirty="0"/>
              <a:t>Conclusion</a:t>
            </a:r>
          </a:p>
          <a:p>
            <a:r>
              <a:rPr lang="en-US" b="0" i="0" dirty="0"/>
              <a:t>These three strategies can ensure a better rider experience in Jersey City and specifically for these two stations. In the </a:t>
            </a:r>
            <a:r>
              <a:rPr lang="en-US" b="0" i="0" dirty="0" err="1"/>
              <a:t>longterm</a:t>
            </a:r>
            <a:r>
              <a:rPr lang="en-US" b="0" i="0" dirty="0"/>
              <a:t> a more comprehensive analysis can be done to balance out more stations. </a:t>
            </a:r>
            <a:endParaRPr lang="en-US" b="0" dirty="0"/>
          </a:p>
        </p:txBody>
      </p:sp>
      <p:sp>
        <p:nvSpPr>
          <p:cNvPr id="4" name="Slide Number Placeholder 3"/>
          <p:cNvSpPr>
            <a:spLocks noGrp="1"/>
          </p:cNvSpPr>
          <p:nvPr>
            <p:ph type="sldNum" sz="quarter" idx="5"/>
          </p:nvPr>
        </p:nvSpPr>
        <p:spPr/>
        <p:txBody>
          <a:bodyPr/>
          <a:lstStyle/>
          <a:p>
            <a:fld id="{C3326376-867F-452B-983E-BE76A77A9C14}" type="slidenum">
              <a:rPr lang="en-US" smtClean="0"/>
              <a:t>9</a:t>
            </a:fld>
            <a:endParaRPr lang="en-US"/>
          </a:p>
        </p:txBody>
      </p:sp>
    </p:spTree>
    <p:extLst>
      <p:ext uri="{BB962C8B-B14F-4D97-AF65-F5344CB8AC3E}">
        <p14:creationId xmlns:p14="http://schemas.microsoft.com/office/powerpoint/2010/main" val="24176417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PAGE 02">
    <p:spTree>
      <p:nvGrpSpPr>
        <p:cNvPr id="1" name=""/>
        <p:cNvGrpSpPr/>
        <p:nvPr/>
      </p:nvGrpSpPr>
      <p:grpSpPr>
        <a:xfrm>
          <a:off x="0" y="0"/>
          <a:ext cx="0" cy="0"/>
          <a:chOff x="0" y="0"/>
          <a:chExt cx="0" cy="0"/>
        </a:xfrm>
      </p:grpSpPr>
      <p:sp>
        <p:nvSpPr>
          <p:cNvPr id="12" name="Picture Placeholder 3">
            <a:extLst>
              <a:ext uri="{FF2B5EF4-FFF2-40B4-BE49-F238E27FC236}">
                <a16:creationId xmlns:a16="http://schemas.microsoft.com/office/drawing/2014/main" id="{708F3349-1D9A-41FE-BB40-631AFC58DF60}"/>
              </a:ext>
            </a:extLst>
          </p:cNvPr>
          <p:cNvSpPr>
            <a:spLocks noGrp="1"/>
          </p:cNvSpPr>
          <p:nvPr>
            <p:ph type="pic" sz="quarter" idx="16"/>
          </p:nvPr>
        </p:nvSpPr>
        <p:spPr>
          <a:xfrm>
            <a:off x="550606" y="546100"/>
            <a:ext cx="5431094" cy="5746750"/>
          </a:xfrm>
          <a:prstGeom prst="rect">
            <a:avLst/>
          </a:prstGeom>
          <a:solidFill>
            <a:schemeClr val="bg1">
              <a:lumMod val="85000"/>
            </a:schemeClr>
          </a:solidFill>
        </p:spPr>
        <p:txBody>
          <a:bodyPr/>
          <a:lstStyle>
            <a:lvl1pPr marL="0" indent="0">
              <a:buNone/>
              <a:defRPr>
                <a:latin typeface="+mj-lt"/>
              </a:defRPr>
            </a:lvl1pPr>
          </a:lstStyle>
          <a:p>
            <a:r>
              <a:rPr lang="en-US" dirty="0"/>
              <a:t>Click icon to add picture</a:t>
            </a:r>
          </a:p>
        </p:txBody>
      </p:sp>
      <p:sp>
        <p:nvSpPr>
          <p:cNvPr id="17" name="Shape 29">
            <a:extLst>
              <a:ext uri="{FF2B5EF4-FFF2-40B4-BE49-F238E27FC236}">
                <a16:creationId xmlns:a16="http://schemas.microsoft.com/office/drawing/2014/main" id="{B8BBFD1A-7153-4E89-8B25-6AB7B7F27399}"/>
              </a:ext>
            </a:extLst>
          </p:cNvPr>
          <p:cNvSpPr/>
          <p:nvPr userDrawn="1"/>
        </p:nvSpPr>
        <p:spPr>
          <a:xfrm>
            <a:off x="5981700" y="1476322"/>
            <a:ext cx="6210300" cy="3905356"/>
          </a:xfrm>
          <a:prstGeom prst="rect">
            <a:avLst/>
          </a:prstGeom>
          <a:solidFill>
            <a:srgbClr val="353E72"/>
          </a:solidFill>
          <a:ln w="12700">
            <a:miter lim="400000"/>
          </a:ln>
          <a:effectLst>
            <a:outerShdw blurRad="50800" dist="38100" dir="10800000" algn="r" rotWithShape="0">
              <a:prstClr val="black">
                <a:alpha val="40000"/>
              </a:prstClr>
            </a:outerShdw>
          </a:effectLst>
        </p:spPr>
        <p:txBody>
          <a:bodyPr lIns="50800" tIns="50800" rIns="50800" bIns="50800" anchor="ctr"/>
          <a:lstStyle/>
          <a:p>
            <a:pPr defTabSz="1155700">
              <a:defRPr sz="7800">
                <a:solidFill>
                  <a:srgbClr val="FFFFFF"/>
                </a:solidFill>
                <a:effectLst>
                  <a:outerShdw blurRad="38100" dist="12700" dir="5400000" rotWithShape="0">
                    <a:srgbClr val="000000">
                      <a:alpha val="50000"/>
                    </a:srgbClr>
                  </a:outerShdw>
                </a:effectLst>
                <a:latin typeface="Helvetica Neue Light"/>
                <a:ea typeface="Helvetica Neue Light"/>
                <a:cs typeface="Helvetica Neue Light"/>
                <a:sym typeface="Helvetica Neue Light"/>
              </a:defRPr>
            </a:pPr>
            <a:endParaRPr dirty="0">
              <a:latin typeface="+mj-lt"/>
              <a:ea typeface="Arial Regular" charset="0"/>
              <a:cs typeface="Calibri" panose="020F0502020204030204" pitchFamily="34" charset="0"/>
            </a:endParaRPr>
          </a:p>
        </p:txBody>
      </p:sp>
      <p:sp>
        <p:nvSpPr>
          <p:cNvPr id="14" name="Picture Placeholder 3">
            <a:extLst>
              <a:ext uri="{FF2B5EF4-FFF2-40B4-BE49-F238E27FC236}">
                <a16:creationId xmlns:a16="http://schemas.microsoft.com/office/drawing/2014/main" id="{5186905B-4618-440E-A954-CFC5F936846A}"/>
              </a:ext>
            </a:extLst>
          </p:cNvPr>
          <p:cNvSpPr>
            <a:spLocks noGrp="1"/>
          </p:cNvSpPr>
          <p:nvPr>
            <p:ph type="pic" sz="quarter" idx="17" hasCustomPrompt="1"/>
          </p:nvPr>
        </p:nvSpPr>
        <p:spPr>
          <a:xfrm>
            <a:off x="10213632" y="6836"/>
            <a:ext cx="1423968" cy="1425600"/>
          </a:xfrm>
          <a:prstGeom prst="rect">
            <a:avLst/>
          </a:prstGeom>
        </p:spPr>
        <p:txBody>
          <a:bodyPr/>
          <a:lstStyle>
            <a:lvl1pPr marL="0" indent="0">
              <a:buNone/>
              <a:defRPr sz="1400">
                <a:latin typeface="+mj-lt"/>
              </a:defRPr>
            </a:lvl1pPr>
          </a:lstStyle>
          <a:p>
            <a:r>
              <a:rPr lang="en-US" dirty="0"/>
              <a:t>Other Logo</a:t>
            </a:r>
          </a:p>
        </p:txBody>
      </p:sp>
      <p:sp>
        <p:nvSpPr>
          <p:cNvPr id="35" name="Title 38">
            <a:extLst>
              <a:ext uri="{FF2B5EF4-FFF2-40B4-BE49-F238E27FC236}">
                <a16:creationId xmlns:a16="http://schemas.microsoft.com/office/drawing/2014/main" id="{9F831C6B-C435-4FB0-A926-3DE27326C250}"/>
              </a:ext>
            </a:extLst>
          </p:cNvPr>
          <p:cNvSpPr>
            <a:spLocks noGrp="1"/>
          </p:cNvSpPr>
          <p:nvPr>
            <p:ph type="title" hasCustomPrompt="1"/>
          </p:nvPr>
        </p:nvSpPr>
        <p:spPr>
          <a:xfrm>
            <a:off x="6705600" y="1733182"/>
            <a:ext cx="4935538" cy="582174"/>
          </a:xfrm>
          <a:prstGeom prst="rect">
            <a:avLst/>
          </a:prstGeom>
        </p:spPr>
        <p:txBody>
          <a:bodyPr lIns="0" tIns="0" rIns="0" bIns="0" anchor="t">
            <a:normAutofit/>
          </a:bodyPr>
          <a:lstStyle>
            <a:lvl1pPr>
              <a:defRPr sz="4400">
                <a:solidFill>
                  <a:schemeClr val="bg1"/>
                </a:solidFill>
                <a:latin typeface="+mj-lt"/>
                <a:ea typeface="Lato" charset="0"/>
                <a:cs typeface="Calibri" panose="020F0502020204030204" pitchFamily="34" charset="0"/>
              </a:defRPr>
            </a:lvl1pPr>
          </a:lstStyle>
          <a:p>
            <a:r>
              <a:rPr lang="en-US" dirty="0"/>
              <a:t>Company Name</a:t>
            </a:r>
          </a:p>
        </p:txBody>
      </p:sp>
      <p:sp>
        <p:nvSpPr>
          <p:cNvPr id="36" name="Content Placeholder 64">
            <a:extLst>
              <a:ext uri="{FF2B5EF4-FFF2-40B4-BE49-F238E27FC236}">
                <a16:creationId xmlns:a16="http://schemas.microsoft.com/office/drawing/2014/main" id="{2C77D02A-0795-4D9A-B27C-2F69AA9F7E65}"/>
              </a:ext>
            </a:extLst>
          </p:cNvPr>
          <p:cNvSpPr>
            <a:spLocks noGrp="1"/>
          </p:cNvSpPr>
          <p:nvPr>
            <p:ph sz="quarter" idx="14" hasCustomPrompt="1"/>
          </p:nvPr>
        </p:nvSpPr>
        <p:spPr>
          <a:xfrm>
            <a:off x="6705600" y="3636194"/>
            <a:ext cx="4941398" cy="346356"/>
          </a:xfrm>
          <a:prstGeom prst="rect">
            <a:avLst/>
          </a:prstGeom>
        </p:spPr>
        <p:txBody>
          <a:bodyPr lIns="0" tIns="0" rIns="0" bIns="0">
            <a:noAutofit/>
          </a:bodyPr>
          <a:lstStyle>
            <a:lvl1pPr marL="0" indent="0">
              <a:buNone/>
              <a:defRPr sz="2400" b="0">
                <a:solidFill>
                  <a:schemeClr val="bg1"/>
                </a:solidFill>
                <a:latin typeface="+mj-lt"/>
                <a:ea typeface="Calibri" panose="020F0502020204030204" pitchFamily="34" charset="0"/>
                <a:cs typeface="Calibri" panose="020F0502020204030204" pitchFamily="34" charset="0"/>
              </a:defRPr>
            </a:lvl1pPr>
            <a:lvl2pPr marL="457200" indent="0">
              <a:buNone/>
              <a:defRPr sz="1600">
                <a:solidFill>
                  <a:schemeClr val="bg1"/>
                </a:solidFill>
                <a:latin typeface="Lato" charset="0"/>
                <a:ea typeface="Lato" charset="0"/>
                <a:cs typeface="Lato" charset="0"/>
              </a:defRPr>
            </a:lvl2pPr>
            <a:lvl3pPr marL="914400" indent="0">
              <a:buNone/>
              <a:defRPr sz="1600">
                <a:solidFill>
                  <a:schemeClr val="bg1"/>
                </a:solidFill>
                <a:latin typeface="Lato" charset="0"/>
                <a:ea typeface="Lato" charset="0"/>
                <a:cs typeface="Lato" charset="0"/>
              </a:defRPr>
            </a:lvl3pPr>
            <a:lvl4pPr marL="1371600" indent="0">
              <a:buNone/>
              <a:defRPr sz="1600">
                <a:solidFill>
                  <a:schemeClr val="bg1"/>
                </a:solidFill>
                <a:latin typeface="Lato" charset="0"/>
                <a:ea typeface="Lato" charset="0"/>
                <a:cs typeface="Lato" charset="0"/>
              </a:defRPr>
            </a:lvl4pPr>
            <a:lvl5pPr marL="1828800" indent="0">
              <a:buNone/>
              <a:defRPr sz="1600">
                <a:solidFill>
                  <a:schemeClr val="bg1"/>
                </a:solidFill>
                <a:latin typeface="Lato" charset="0"/>
                <a:ea typeface="Lato" charset="0"/>
                <a:cs typeface="Lato" charset="0"/>
              </a:defRPr>
            </a:lvl5pPr>
          </a:lstStyle>
          <a:p>
            <a:pPr lvl="0"/>
            <a:r>
              <a:rPr lang="en-US" dirty="0"/>
              <a:t>Subtitle</a:t>
            </a:r>
          </a:p>
        </p:txBody>
      </p:sp>
      <p:sp>
        <p:nvSpPr>
          <p:cNvPr id="37" name="Rectangle 36">
            <a:extLst>
              <a:ext uri="{FF2B5EF4-FFF2-40B4-BE49-F238E27FC236}">
                <a16:creationId xmlns:a16="http://schemas.microsoft.com/office/drawing/2014/main" id="{D96DD763-12D2-4D4B-9B2D-732CD0676C80}"/>
              </a:ext>
            </a:extLst>
          </p:cNvPr>
          <p:cNvSpPr/>
          <p:nvPr userDrawn="1"/>
        </p:nvSpPr>
        <p:spPr>
          <a:xfrm>
            <a:off x="6705600" y="4195722"/>
            <a:ext cx="483174" cy="455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38" name="Title 38">
            <a:extLst>
              <a:ext uri="{FF2B5EF4-FFF2-40B4-BE49-F238E27FC236}">
                <a16:creationId xmlns:a16="http://schemas.microsoft.com/office/drawing/2014/main" id="{924C71A1-5EA5-48D6-B9CA-506A3D220955}"/>
              </a:ext>
            </a:extLst>
          </p:cNvPr>
          <p:cNvSpPr txBox="1">
            <a:spLocks/>
          </p:cNvSpPr>
          <p:nvPr userDrawn="1"/>
        </p:nvSpPr>
        <p:spPr>
          <a:xfrm>
            <a:off x="6705600" y="3356490"/>
            <a:ext cx="4935538" cy="582174"/>
          </a:xfrm>
          <a:prstGeom prst="rect">
            <a:avLst/>
          </a:prstGeom>
        </p:spPr>
        <p:txBody>
          <a:bodyPr lIns="0" tIns="0" rIns="0" bIns="0" anchor="t">
            <a:normAutofit/>
          </a:bodyPr>
          <a:lstStyle>
            <a:lvl1pPr algn="l" defTabSz="914400" rtl="0" eaLnBrk="1" latinLnBrk="0" hangingPunct="1">
              <a:lnSpc>
                <a:spcPct val="90000"/>
              </a:lnSpc>
              <a:spcBef>
                <a:spcPct val="0"/>
              </a:spcBef>
              <a:buNone/>
              <a:defRPr sz="4400" kern="1200">
                <a:solidFill>
                  <a:schemeClr val="bg1"/>
                </a:solidFill>
                <a:latin typeface="+mj-lt"/>
                <a:ea typeface="Lato" charset="0"/>
                <a:cs typeface="Lato" charset="0"/>
              </a:defRPr>
            </a:lvl1pPr>
          </a:lstStyle>
          <a:p>
            <a:endParaRPr lang="en-US" sz="4000" dirty="0">
              <a:latin typeface="+mj-lt"/>
              <a:cs typeface="Calibri" panose="020F0502020204030204" pitchFamily="34" charset="0"/>
            </a:endParaRPr>
          </a:p>
        </p:txBody>
      </p:sp>
      <p:sp>
        <p:nvSpPr>
          <p:cNvPr id="39" name="Content Placeholder 64">
            <a:extLst>
              <a:ext uri="{FF2B5EF4-FFF2-40B4-BE49-F238E27FC236}">
                <a16:creationId xmlns:a16="http://schemas.microsoft.com/office/drawing/2014/main" id="{46C3DD66-D06F-4A9D-BCA8-F7FA9D11C000}"/>
              </a:ext>
            </a:extLst>
          </p:cNvPr>
          <p:cNvSpPr>
            <a:spLocks noGrp="1"/>
          </p:cNvSpPr>
          <p:nvPr>
            <p:ph sz="quarter" idx="15" hasCustomPrompt="1"/>
          </p:nvPr>
        </p:nvSpPr>
        <p:spPr>
          <a:xfrm>
            <a:off x="6705600" y="4339656"/>
            <a:ext cx="2880000" cy="323161"/>
          </a:xfrm>
          <a:prstGeom prst="rect">
            <a:avLst/>
          </a:prstGeom>
        </p:spPr>
        <p:txBody>
          <a:bodyPr lIns="0" tIns="0" rIns="0" bIns="0">
            <a:noAutofit/>
          </a:bodyPr>
          <a:lstStyle>
            <a:lvl1pPr marL="0" indent="0">
              <a:buNone/>
              <a:defRPr sz="1800" b="0">
                <a:solidFill>
                  <a:schemeClr val="bg1"/>
                </a:solidFill>
                <a:latin typeface="+mj-lt"/>
                <a:ea typeface="Calibri" panose="020F0502020204030204" pitchFamily="34" charset="0"/>
                <a:cs typeface="Calibri" panose="020F0502020204030204" pitchFamily="34" charset="0"/>
              </a:defRPr>
            </a:lvl1pPr>
            <a:lvl2pPr marL="457200" indent="0">
              <a:buNone/>
              <a:defRPr sz="1600">
                <a:solidFill>
                  <a:schemeClr val="bg1"/>
                </a:solidFill>
                <a:latin typeface="Lato" charset="0"/>
                <a:ea typeface="Lato" charset="0"/>
                <a:cs typeface="Lato" charset="0"/>
              </a:defRPr>
            </a:lvl2pPr>
            <a:lvl3pPr marL="914400" indent="0">
              <a:buNone/>
              <a:defRPr sz="1600">
                <a:solidFill>
                  <a:schemeClr val="bg1"/>
                </a:solidFill>
                <a:latin typeface="Lato" charset="0"/>
                <a:ea typeface="Lato" charset="0"/>
                <a:cs typeface="Lato" charset="0"/>
              </a:defRPr>
            </a:lvl3pPr>
            <a:lvl4pPr marL="1371600" indent="0">
              <a:buNone/>
              <a:defRPr sz="1600">
                <a:solidFill>
                  <a:schemeClr val="bg1"/>
                </a:solidFill>
                <a:latin typeface="Lato" charset="0"/>
                <a:ea typeface="Lato" charset="0"/>
                <a:cs typeface="Lato" charset="0"/>
              </a:defRPr>
            </a:lvl4pPr>
            <a:lvl5pPr marL="1828800" indent="0">
              <a:buNone/>
              <a:defRPr sz="1600">
                <a:solidFill>
                  <a:schemeClr val="bg1"/>
                </a:solidFill>
                <a:latin typeface="Lato" charset="0"/>
                <a:ea typeface="Lato" charset="0"/>
                <a:cs typeface="Lato" charset="0"/>
              </a:defRPr>
            </a:lvl5pPr>
          </a:lstStyle>
          <a:p>
            <a:pPr lvl="0"/>
            <a:r>
              <a:rPr lang="en-US" dirty="0"/>
              <a:t>DD Month, YYYY</a:t>
            </a:r>
          </a:p>
        </p:txBody>
      </p:sp>
      <p:sp>
        <p:nvSpPr>
          <p:cNvPr id="40" name="Text Placeholder 17">
            <a:extLst>
              <a:ext uri="{FF2B5EF4-FFF2-40B4-BE49-F238E27FC236}">
                <a16:creationId xmlns:a16="http://schemas.microsoft.com/office/drawing/2014/main" id="{AA0B9B10-3D65-4D6F-9299-30ADC047EBCC}"/>
              </a:ext>
            </a:extLst>
          </p:cNvPr>
          <p:cNvSpPr>
            <a:spLocks noGrp="1"/>
          </p:cNvSpPr>
          <p:nvPr>
            <p:ph type="body" sz="quarter" idx="21" hasCustomPrompt="1"/>
          </p:nvPr>
        </p:nvSpPr>
        <p:spPr>
          <a:xfrm>
            <a:off x="6705600" y="3127153"/>
            <a:ext cx="4932000" cy="496800"/>
          </a:xfrm>
          <a:prstGeom prst="rect">
            <a:avLst/>
          </a:prstGeom>
        </p:spPr>
        <p:txBody>
          <a:bodyPr lIns="0" rIns="0" anchor="b"/>
          <a:lstStyle>
            <a:lvl1pPr marL="0" indent="0">
              <a:buFont typeface="Wingdings" panose="05000000000000000000" pitchFamily="2" charset="2"/>
              <a:buNone/>
              <a:defRPr lang="en-US" sz="3600" kern="1200" dirty="0">
                <a:solidFill>
                  <a:schemeClr val="bg1"/>
                </a:solidFill>
                <a:latin typeface="+mj-lt"/>
                <a:ea typeface="+mn-ea"/>
                <a:cs typeface="+mn-cs"/>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Presentation Title</a:t>
            </a:r>
          </a:p>
        </p:txBody>
      </p:sp>
      <p:sp>
        <p:nvSpPr>
          <p:cNvPr id="41" name="Text Placeholder 17">
            <a:extLst>
              <a:ext uri="{FF2B5EF4-FFF2-40B4-BE49-F238E27FC236}">
                <a16:creationId xmlns:a16="http://schemas.microsoft.com/office/drawing/2014/main" id="{DEC46EA1-B8CB-4D8F-8C13-041FB39D80FD}"/>
              </a:ext>
            </a:extLst>
          </p:cNvPr>
          <p:cNvSpPr>
            <a:spLocks noGrp="1"/>
          </p:cNvSpPr>
          <p:nvPr>
            <p:ph type="body" sz="quarter" idx="22" hasCustomPrompt="1"/>
          </p:nvPr>
        </p:nvSpPr>
        <p:spPr>
          <a:xfrm>
            <a:off x="6705600" y="4658420"/>
            <a:ext cx="2880000" cy="324000"/>
          </a:xfrm>
          <a:prstGeom prst="rect">
            <a:avLst/>
          </a:prstGeom>
        </p:spPr>
        <p:txBody>
          <a:bodyPr lIns="0" rIns="0" anchor="ctr"/>
          <a:lstStyle>
            <a:lvl1pPr marL="0" indent="0">
              <a:buFont typeface="Wingdings" panose="05000000000000000000" pitchFamily="2" charset="2"/>
              <a:buNone/>
              <a:defRPr lang="en-US" sz="1400" kern="1200" dirty="0">
                <a:solidFill>
                  <a:schemeClr val="bg1"/>
                </a:solidFill>
                <a:latin typeface="+mj-lt"/>
                <a:ea typeface="+mn-ea"/>
                <a:cs typeface="+mn-cs"/>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Document Code (For Proposals Only)</a:t>
            </a:r>
          </a:p>
        </p:txBody>
      </p:sp>
      <p:pic>
        <p:nvPicPr>
          <p:cNvPr id="2" name="Picture 2" descr="Lyft citi bike discount">
            <a:extLst>
              <a:ext uri="{FF2B5EF4-FFF2-40B4-BE49-F238E27FC236}">
                <a16:creationId xmlns:a16="http://schemas.microsoft.com/office/drawing/2014/main" id="{F0E60250-AAAB-C501-8C00-0FA205E538F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645229" y="5687479"/>
            <a:ext cx="2021320" cy="891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544619"/>
      </p:ext>
    </p:extLst>
  </p:cSld>
  <p:clrMapOvr>
    <a:masterClrMapping/>
  </p:clrMapOvr>
  <p:extLst>
    <p:ext uri="{DCECCB84-F9BA-43D5-87BE-67443E8EF086}">
      <p15:sldGuideLst xmlns:p15="http://schemas.microsoft.com/office/powerpoint/2012/main">
        <p15:guide id="1" pos="3096">
          <p15:clr>
            <a:srgbClr val="FBAE40"/>
          </p15:clr>
        </p15:guide>
        <p15:guide id="2" pos="7333">
          <p15:clr>
            <a:srgbClr val="FBAE40"/>
          </p15:clr>
        </p15:guide>
        <p15:guide id="3" pos="347">
          <p15:clr>
            <a:srgbClr val="FBAE40"/>
          </p15:clr>
        </p15:guide>
        <p15:guide id="4" orient="horz" pos="936">
          <p15:clr>
            <a:srgbClr val="FBAE40"/>
          </p15:clr>
        </p15:guide>
        <p15:guide id="5" orient="horz" pos="2296">
          <p15:clr>
            <a:srgbClr val="FBAE40"/>
          </p15:clr>
        </p15:guide>
        <p15:guide id="6" orient="horz" pos="3384">
          <p15:clr>
            <a:srgbClr val="FBAE40"/>
          </p15:clr>
        </p15:guide>
        <p15:guide id="7" pos="376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oryline-Title-Text">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6543DA65-56E7-124C-AEA4-50555E78141C}"/>
              </a:ext>
            </a:extLst>
          </p:cNvPr>
          <p:cNvSpPr>
            <a:spLocks noGrp="1"/>
          </p:cNvSpPr>
          <p:nvPr>
            <p:ph type="body" sz="quarter" idx="11" hasCustomPrompt="1"/>
          </p:nvPr>
        </p:nvSpPr>
        <p:spPr>
          <a:xfrm>
            <a:off x="550626" y="1508138"/>
            <a:ext cx="11091064" cy="4661764"/>
          </a:xfrm>
          <a:prstGeom prst="rect">
            <a:avLst/>
          </a:prstGeom>
        </p:spPr>
        <p:txBody>
          <a:bodyPr/>
          <a:lstStyle>
            <a:lvl1pPr marL="0" indent="0">
              <a:buFont typeface="Wingdings" panose="05000000000000000000" pitchFamily="2" charset="2"/>
              <a:buNone/>
              <a:defRPr sz="16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0" name="Text Placeholder 19">
            <a:extLst>
              <a:ext uri="{FF2B5EF4-FFF2-40B4-BE49-F238E27FC236}">
                <a16:creationId xmlns:a16="http://schemas.microsoft.com/office/drawing/2014/main" id="{4C7A65AB-D2C5-D742-AC36-509D7338E8D1}"/>
              </a:ext>
            </a:extLst>
          </p:cNvPr>
          <p:cNvSpPr>
            <a:spLocks noGrp="1"/>
          </p:cNvSpPr>
          <p:nvPr>
            <p:ph type="body" sz="quarter" idx="12" hasCustomPrompt="1"/>
          </p:nvPr>
        </p:nvSpPr>
        <p:spPr>
          <a:xfrm>
            <a:off x="550626" y="1090867"/>
            <a:ext cx="11090514" cy="314401"/>
          </a:xfrm>
          <a:prstGeom prst="rect">
            <a:avLst/>
          </a:prstGeom>
        </p:spPr>
        <p:txBody>
          <a:bodyPr/>
          <a:lstStyle>
            <a:lvl1pPr marL="0" indent="0" algn="l">
              <a:buNone/>
              <a:defRPr sz="1600">
                <a:solidFill>
                  <a:schemeClr val="bg2"/>
                </a:solidFill>
                <a:latin typeface="+mj-lt"/>
              </a:defRPr>
            </a:lvl1pPr>
          </a:lstStyle>
          <a:p>
            <a:pPr lvl="0"/>
            <a:r>
              <a:rPr lang="en-US" dirty="0"/>
              <a:t>Click to edit slide title</a:t>
            </a:r>
          </a:p>
        </p:txBody>
      </p:sp>
      <p:sp>
        <p:nvSpPr>
          <p:cNvPr id="26" name="Text Placeholder 8">
            <a:extLst>
              <a:ext uri="{FF2B5EF4-FFF2-40B4-BE49-F238E27FC236}">
                <a16:creationId xmlns:a16="http://schemas.microsoft.com/office/drawing/2014/main" id="{87AE99DE-5D1B-7D43-A276-A56923812BFF}"/>
              </a:ext>
            </a:extLst>
          </p:cNvPr>
          <p:cNvSpPr>
            <a:spLocks noGrp="1"/>
          </p:cNvSpPr>
          <p:nvPr>
            <p:ph type="body" sz="quarter" idx="13" hasCustomPrompt="1"/>
          </p:nvPr>
        </p:nvSpPr>
        <p:spPr>
          <a:xfrm>
            <a:off x="550626" y="328612"/>
            <a:ext cx="11090275" cy="659385"/>
          </a:xfrm>
          <a:prstGeom prst="rect">
            <a:avLst/>
          </a:prstGeom>
        </p:spPr>
        <p:txBody>
          <a:bodyPr anchor="b"/>
          <a:lstStyle>
            <a:lvl1pPr marL="0" marR="0" indent="0" algn="l" defTabSz="914400" rtl="0" eaLnBrk="1" fontAlgn="auto" latinLnBrk="0" hangingPunct="1">
              <a:lnSpc>
                <a:spcPct val="90000"/>
              </a:lnSpc>
              <a:spcBef>
                <a:spcPts val="1000"/>
              </a:spcBef>
              <a:spcAft>
                <a:spcPts val="0"/>
              </a:spcAft>
              <a:buClrTx/>
              <a:buSzTx/>
              <a:buFont typeface="Arial"/>
              <a:buNone/>
              <a:tabLst/>
              <a:defRPr sz="2400" b="1" i="0" baseline="0">
                <a:latin typeface="+mj-lt"/>
                <a:cs typeface="Calibri" panose="020F0502020204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a:t>Click to edit storyline</a:t>
            </a:r>
          </a:p>
        </p:txBody>
      </p:sp>
      <p:sp>
        <p:nvSpPr>
          <p:cNvPr id="27" name="Shape 29">
            <a:extLst>
              <a:ext uri="{FF2B5EF4-FFF2-40B4-BE49-F238E27FC236}">
                <a16:creationId xmlns:a16="http://schemas.microsoft.com/office/drawing/2014/main" id="{6AD0EDB4-6DA1-2E44-8EF2-F9AE1D1DFF2B}"/>
              </a:ext>
            </a:extLst>
          </p:cNvPr>
          <p:cNvSpPr/>
          <p:nvPr userDrawn="1"/>
        </p:nvSpPr>
        <p:spPr>
          <a:xfrm>
            <a:off x="636929" y="987998"/>
            <a:ext cx="869866" cy="45719"/>
          </a:xfrm>
          <a:prstGeom prst="rect">
            <a:avLst/>
          </a:prstGeom>
          <a:solidFill>
            <a:srgbClr val="47BFFF"/>
          </a:solidFill>
          <a:ln w="12700">
            <a:miter lim="400000"/>
          </a:ln>
        </p:spPr>
        <p:txBody>
          <a:bodyPr lIns="50800" tIns="50800" rIns="50800" bIns="50800" anchor="ctr"/>
          <a:lstStyle/>
          <a:p>
            <a:pPr defTabSz="1155700">
              <a:defRPr sz="7800">
                <a:solidFill>
                  <a:srgbClr val="FFFFFF"/>
                </a:solidFill>
                <a:effectLst>
                  <a:outerShdw blurRad="38100" dist="12700" dir="5400000" rotWithShape="0">
                    <a:srgbClr val="000000">
                      <a:alpha val="50000"/>
                    </a:srgbClr>
                  </a:outerShdw>
                </a:effectLst>
                <a:latin typeface="Helvetica Neue Light"/>
                <a:ea typeface="Helvetica Neue Light"/>
                <a:cs typeface="Helvetica Neue Light"/>
                <a:sym typeface="Helvetica Neue Light"/>
              </a:defRPr>
            </a:pPr>
            <a:endParaRPr dirty="0">
              <a:latin typeface="+mj-lt"/>
              <a:ea typeface="Arial Regular" charset="0"/>
              <a:cs typeface="Calibri" panose="020F0502020204030204" pitchFamily="34" charset="0"/>
            </a:endParaRPr>
          </a:p>
        </p:txBody>
      </p:sp>
      <p:sp>
        <p:nvSpPr>
          <p:cNvPr id="7" name="Text Placeholder 17">
            <a:extLst>
              <a:ext uri="{FF2B5EF4-FFF2-40B4-BE49-F238E27FC236}">
                <a16:creationId xmlns:a16="http://schemas.microsoft.com/office/drawing/2014/main" id="{66402043-20E9-401B-A6F0-BE254A91807A}"/>
              </a:ext>
            </a:extLst>
          </p:cNvPr>
          <p:cNvSpPr>
            <a:spLocks noGrp="1"/>
          </p:cNvSpPr>
          <p:nvPr>
            <p:ph type="body" sz="quarter" idx="14" hasCustomPrompt="1"/>
          </p:nvPr>
        </p:nvSpPr>
        <p:spPr>
          <a:xfrm>
            <a:off x="550863" y="6169903"/>
            <a:ext cx="11090275" cy="268997"/>
          </a:xfrm>
          <a:prstGeom prst="rect">
            <a:avLst/>
          </a:prstGeom>
        </p:spPr>
        <p:txBody>
          <a:bodyPr tIns="0" bIns="0" anchor="b"/>
          <a:lstStyle>
            <a:lvl1pPr marL="0" indent="0">
              <a:spcBef>
                <a:spcPts val="0"/>
              </a:spcBef>
              <a:buFont typeface="Wingdings" panose="05000000000000000000" pitchFamily="2" charset="2"/>
              <a:buNone/>
              <a:defRPr lang="en-US" sz="1100" kern="1200" dirty="0">
                <a:solidFill>
                  <a:schemeClr val="bg1">
                    <a:lumMod val="50000"/>
                  </a:schemeClr>
                </a:solidFill>
                <a:latin typeface="+mj-lt"/>
                <a:ea typeface="+mn-ea"/>
                <a:cs typeface="+mn-cs"/>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Footnote</a:t>
            </a:r>
          </a:p>
        </p:txBody>
      </p:sp>
      <p:sp>
        <p:nvSpPr>
          <p:cNvPr id="4" name="Slide Number Placeholder 5">
            <a:extLst>
              <a:ext uri="{FF2B5EF4-FFF2-40B4-BE49-F238E27FC236}">
                <a16:creationId xmlns:a16="http://schemas.microsoft.com/office/drawing/2014/main" id="{6E92B2CB-81FE-A38B-66CA-A1FAACFF22E7}"/>
              </a:ext>
            </a:extLst>
          </p:cNvPr>
          <p:cNvSpPr>
            <a:spLocks noGrp="1"/>
          </p:cNvSpPr>
          <p:nvPr>
            <p:ph type="sldNum" sz="quarter" idx="4"/>
          </p:nvPr>
        </p:nvSpPr>
        <p:spPr>
          <a:xfrm>
            <a:off x="11740528" y="6680104"/>
            <a:ext cx="334617" cy="182562"/>
          </a:xfrm>
          <a:prstGeom prst="rect">
            <a:avLst/>
          </a:prstGeom>
        </p:spPr>
        <p:txBody>
          <a:bodyPr vert="horz" lIns="91440" tIns="0" rIns="91440" bIns="0" rtlCol="0" anchor="ctr">
            <a:noAutofit/>
          </a:bodyPr>
          <a:lstStyle>
            <a:lvl1pPr>
              <a:defRPr lang="en-US" sz="800" smtClean="0">
                <a:solidFill>
                  <a:schemeClr val="bg1">
                    <a:lumMod val="50000"/>
                  </a:schemeClr>
                </a:solidFill>
              </a:defRPr>
            </a:lvl1pPr>
          </a:lstStyle>
          <a:p>
            <a:pPr algn="l">
              <a:lnSpc>
                <a:spcPct val="90000"/>
              </a:lnSpc>
              <a:buFont typeface="Wingdings" panose="05000000000000000000" pitchFamily="2" charset="2"/>
              <a:buNone/>
            </a:pPr>
            <a:fld id="{7E902D2A-5D78-4C51-8B6E-B52A04DFC6E0}" type="slidenum">
              <a:rPr lang="en-US" smtClean="0"/>
              <a:pPr algn="l">
                <a:lnSpc>
                  <a:spcPct val="90000"/>
                </a:lnSpc>
                <a:buFont typeface="Wingdings" panose="05000000000000000000" pitchFamily="2" charset="2"/>
                <a:buNone/>
              </a:pPr>
              <a:t>‹#›</a:t>
            </a:fld>
            <a:endParaRPr lang="en-US"/>
          </a:p>
        </p:txBody>
      </p:sp>
    </p:spTree>
    <p:extLst>
      <p:ext uri="{BB962C8B-B14F-4D97-AF65-F5344CB8AC3E}">
        <p14:creationId xmlns:p14="http://schemas.microsoft.com/office/powerpoint/2010/main" val="3568232980"/>
      </p:ext>
    </p:extLst>
  </p:cSld>
  <p:clrMapOvr>
    <a:masterClrMapping/>
  </p:clrMapOvr>
  <p:extLst>
    <p:ext uri="{DCECCB84-F9BA-43D5-87BE-67443E8EF086}">
      <p15:sldGuideLst xmlns:p15="http://schemas.microsoft.com/office/powerpoint/2012/main">
        <p15:guide id="1" orient="horz" pos="210">
          <p15:clr>
            <a:srgbClr val="FBAE40"/>
          </p15:clr>
        </p15:guide>
        <p15:guide id="2" pos="7333">
          <p15:clr>
            <a:srgbClr val="FBAE40"/>
          </p15:clr>
        </p15:guide>
        <p15:guide id="3" pos="347">
          <p15:clr>
            <a:srgbClr val="FBAE40"/>
          </p15:clr>
        </p15:guide>
        <p15:guide id="4" orient="horz" pos="391">
          <p15:clr>
            <a:srgbClr val="FBAE40"/>
          </p15:clr>
        </p15:guide>
        <p15:guide id="5" orient="horz" pos="618">
          <p15:clr>
            <a:srgbClr val="FBAE40"/>
          </p15:clr>
        </p15:guide>
        <p15:guide id="6" orient="horz" pos="867">
          <p15:clr>
            <a:srgbClr val="FBAE40"/>
          </p15:clr>
        </p15:guide>
        <p15:guide id="7" orient="horz" pos="3884">
          <p15:clr>
            <a:srgbClr val="FBAE40"/>
          </p15:clr>
        </p15:guide>
        <p15:guide id="8" orient="horz" pos="420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oryline-Title">
    <p:spTree>
      <p:nvGrpSpPr>
        <p:cNvPr id="1" name=""/>
        <p:cNvGrpSpPr/>
        <p:nvPr/>
      </p:nvGrpSpPr>
      <p:grpSpPr>
        <a:xfrm>
          <a:off x="0" y="0"/>
          <a:ext cx="0" cy="0"/>
          <a:chOff x="0" y="0"/>
          <a:chExt cx="0" cy="0"/>
        </a:xfrm>
      </p:grpSpPr>
      <p:sp>
        <p:nvSpPr>
          <p:cNvPr id="54" name="Text Placeholder 8">
            <a:extLst>
              <a:ext uri="{FF2B5EF4-FFF2-40B4-BE49-F238E27FC236}">
                <a16:creationId xmlns:a16="http://schemas.microsoft.com/office/drawing/2014/main" id="{74CB33F1-E9C4-4C79-BAFA-5CDA6D439077}"/>
              </a:ext>
            </a:extLst>
          </p:cNvPr>
          <p:cNvSpPr>
            <a:spLocks noGrp="1"/>
          </p:cNvSpPr>
          <p:nvPr>
            <p:ph type="body" sz="quarter" idx="13" hasCustomPrompt="1"/>
          </p:nvPr>
        </p:nvSpPr>
        <p:spPr>
          <a:xfrm>
            <a:off x="550626" y="328612"/>
            <a:ext cx="11090275" cy="659385"/>
          </a:xfrm>
          <a:prstGeom prst="rect">
            <a:avLst/>
          </a:prstGeom>
        </p:spPr>
        <p:txBody>
          <a:bodyPr anchor="b"/>
          <a:lstStyle>
            <a:lvl1pPr marL="0" marR="0" indent="0" algn="l" defTabSz="914400" rtl="0" eaLnBrk="1" fontAlgn="auto" latinLnBrk="0" hangingPunct="1">
              <a:lnSpc>
                <a:spcPct val="90000"/>
              </a:lnSpc>
              <a:spcBef>
                <a:spcPts val="1000"/>
              </a:spcBef>
              <a:spcAft>
                <a:spcPts val="0"/>
              </a:spcAft>
              <a:buClrTx/>
              <a:buSzTx/>
              <a:buFont typeface="Arial"/>
              <a:buNone/>
              <a:tabLst/>
              <a:defRPr sz="2400" b="1" i="0" baseline="0">
                <a:latin typeface="+mj-lt"/>
                <a:cs typeface="Calibri" panose="020F050202020403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a:t>Click to edit storyline</a:t>
            </a:r>
          </a:p>
        </p:txBody>
      </p:sp>
      <p:sp>
        <p:nvSpPr>
          <p:cNvPr id="55" name="Shape 29">
            <a:extLst>
              <a:ext uri="{FF2B5EF4-FFF2-40B4-BE49-F238E27FC236}">
                <a16:creationId xmlns:a16="http://schemas.microsoft.com/office/drawing/2014/main" id="{3FE1FD65-72DD-4C9A-A650-05AA6597FDBE}"/>
              </a:ext>
            </a:extLst>
          </p:cNvPr>
          <p:cNvSpPr/>
          <p:nvPr userDrawn="1"/>
        </p:nvSpPr>
        <p:spPr>
          <a:xfrm>
            <a:off x="636929" y="987998"/>
            <a:ext cx="869866" cy="45719"/>
          </a:xfrm>
          <a:prstGeom prst="rect">
            <a:avLst/>
          </a:prstGeom>
          <a:solidFill>
            <a:srgbClr val="47BFFF"/>
          </a:solidFill>
          <a:ln w="12700">
            <a:miter lim="400000"/>
          </a:ln>
        </p:spPr>
        <p:txBody>
          <a:bodyPr lIns="50800" tIns="50800" rIns="50800" bIns="50800" anchor="ctr"/>
          <a:lstStyle/>
          <a:p>
            <a:pPr defTabSz="1155700">
              <a:defRPr sz="7800">
                <a:solidFill>
                  <a:srgbClr val="FFFFFF"/>
                </a:solidFill>
                <a:effectLst>
                  <a:outerShdw blurRad="38100" dist="12700" dir="5400000" rotWithShape="0">
                    <a:srgbClr val="000000">
                      <a:alpha val="50000"/>
                    </a:srgbClr>
                  </a:outerShdw>
                </a:effectLst>
                <a:latin typeface="Helvetica Neue Light"/>
                <a:ea typeface="Helvetica Neue Light"/>
                <a:cs typeface="Helvetica Neue Light"/>
                <a:sym typeface="Helvetica Neue Light"/>
              </a:defRPr>
            </a:pPr>
            <a:endParaRPr dirty="0">
              <a:latin typeface="+mj-lt"/>
              <a:ea typeface="Arial Regular" charset="0"/>
              <a:cs typeface="Calibri" panose="020F0502020204030204" pitchFamily="34" charset="0"/>
            </a:endParaRPr>
          </a:p>
        </p:txBody>
      </p:sp>
      <p:sp>
        <p:nvSpPr>
          <p:cNvPr id="8" name="Text Placeholder 17">
            <a:extLst>
              <a:ext uri="{FF2B5EF4-FFF2-40B4-BE49-F238E27FC236}">
                <a16:creationId xmlns:a16="http://schemas.microsoft.com/office/drawing/2014/main" id="{254D5EF3-2C04-4BB7-80CB-A3E4DDDA2F22}"/>
              </a:ext>
            </a:extLst>
          </p:cNvPr>
          <p:cNvSpPr>
            <a:spLocks noGrp="1"/>
          </p:cNvSpPr>
          <p:nvPr>
            <p:ph type="body" sz="quarter" idx="14" hasCustomPrompt="1"/>
          </p:nvPr>
        </p:nvSpPr>
        <p:spPr>
          <a:xfrm>
            <a:off x="550863" y="6169903"/>
            <a:ext cx="11090275" cy="268997"/>
          </a:xfrm>
          <a:prstGeom prst="rect">
            <a:avLst/>
          </a:prstGeom>
        </p:spPr>
        <p:txBody>
          <a:bodyPr tIns="0" bIns="0" anchor="b"/>
          <a:lstStyle>
            <a:lvl1pPr marL="0" indent="0">
              <a:spcBef>
                <a:spcPts val="0"/>
              </a:spcBef>
              <a:buFont typeface="Wingdings" panose="05000000000000000000" pitchFamily="2" charset="2"/>
              <a:buNone/>
              <a:defRPr lang="en-US" sz="1100" kern="1200" dirty="0">
                <a:solidFill>
                  <a:schemeClr val="bg1">
                    <a:lumMod val="50000"/>
                  </a:schemeClr>
                </a:solidFill>
                <a:latin typeface="+mj-lt"/>
                <a:ea typeface="+mn-ea"/>
                <a:cs typeface="+mn-cs"/>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Footnote</a:t>
            </a:r>
          </a:p>
        </p:txBody>
      </p:sp>
      <p:sp>
        <p:nvSpPr>
          <p:cNvPr id="6" name="Text Placeholder 19">
            <a:extLst>
              <a:ext uri="{FF2B5EF4-FFF2-40B4-BE49-F238E27FC236}">
                <a16:creationId xmlns:a16="http://schemas.microsoft.com/office/drawing/2014/main" id="{95FAF69D-4942-4A01-9978-114DB02D6344}"/>
              </a:ext>
            </a:extLst>
          </p:cNvPr>
          <p:cNvSpPr>
            <a:spLocks noGrp="1"/>
          </p:cNvSpPr>
          <p:nvPr>
            <p:ph type="body" sz="quarter" idx="12" hasCustomPrompt="1"/>
          </p:nvPr>
        </p:nvSpPr>
        <p:spPr>
          <a:xfrm>
            <a:off x="550626" y="1090867"/>
            <a:ext cx="11090514" cy="314401"/>
          </a:xfrm>
          <a:prstGeom prst="rect">
            <a:avLst/>
          </a:prstGeom>
        </p:spPr>
        <p:txBody>
          <a:bodyPr/>
          <a:lstStyle>
            <a:lvl1pPr marL="0" indent="0" algn="l">
              <a:buNone/>
              <a:defRPr sz="1600">
                <a:solidFill>
                  <a:schemeClr val="bg2"/>
                </a:solidFill>
                <a:latin typeface="+mj-lt"/>
              </a:defRPr>
            </a:lvl1pPr>
          </a:lstStyle>
          <a:p>
            <a:pPr lvl="0"/>
            <a:r>
              <a:rPr lang="en-US" dirty="0"/>
              <a:t>Click to edit slide title</a:t>
            </a:r>
          </a:p>
        </p:txBody>
      </p:sp>
      <p:sp>
        <p:nvSpPr>
          <p:cNvPr id="3" name="Slide Number Placeholder 5">
            <a:extLst>
              <a:ext uri="{FF2B5EF4-FFF2-40B4-BE49-F238E27FC236}">
                <a16:creationId xmlns:a16="http://schemas.microsoft.com/office/drawing/2014/main" id="{556F2780-9474-5B88-E9F3-AA5C94BA8508}"/>
              </a:ext>
            </a:extLst>
          </p:cNvPr>
          <p:cNvSpPr>
            <a:spLocks noGrp="1"/>
          </p:cNvSpPr>
          <p:nvPr>
            <p:ph type="sldNum" sz="quarter" idx="4"/>
          </p:nvPr>
        </p:nvSpPr>
        <p:spPr>
          <a:xfrm>
            <a:off x="11740528" y="6680104"/>
            <a:ext cx="334617" cy="182562"/>
          </a:xfrm>
          <a:prstGeom prst="rect">
            <a:avLst/>
          </a:prstGeom>
        </p:spPr>
        <p:txBody>
          <a:bodyPr vert="horz" lIns="91440" tIns="0" rIns="91440" bIns="0" rtlCol="0" anchor="ctr">
            <a:noAutofit/>
          </a:bodyPr>
          <a:lstStyle>
            <a:lvl1pPr>
              <a:defRPr lang="en-US" sz="800" smtClean="0">
                <a:solidFill>
                  <a:schemeClr val="bg1">
                    <a:lumMod val="50000"/>
                  </a:schemeClr>
                </a:solidFill>
              </a:defRPr>
            </a:lvl1pPr>
          </a:lstStyle>
          <a:p>
            <a:pPr algn="l">
              <a:lnSpc>
                <a:spcPct val="90000"/>
              </a:lnSpc>
              <a:buFont typeface="Wingdings" panose="05000000000000000000" pitchFamily="2" charset="2"/>
              <a:buNone/>
            </a:pPr>
            <a:fld id="{7E902D2A-5D78-4C51-8B6E-B52A04DFC6E0}" type="slidenum">
              <a:rPr lang="en-US" smtClean="0"/>
              <a:pPr algn="l">
                <a:lnSpc>
                  <a:spcPct val="90000"/>
                </a:lnSpc>
                <a:buFont typeface="Wingdings" panose="05000000000000000000" pitchFamily="2" charset="2"/>
                <a:buNone/>
              </a:pPr>
              <a:t>‹#›</a:t>
            </a:fld>
            <a:endParaRPr lang="en-US"/>
          </a:p>
        </p:txBody>
      </p:sp>
    </p:spTree>
    <p:extLst>
      <p:ext uri="{BB962C8B-B14F-4D97-AF65-F5344CB8AC3E}">
        <p14:creationId xmlns:p14="http://schemas.microsoft.com/office/powerpoint/2010/main" val="1102658441"/>
      </p:ext>
    </p:extLst>
  </p:cSld>
  <p:clrMapOvr>
    <a:masterClrMapping/>
  </p:clrMapOvr>
  <p:extLst>
    <p:ext uri="{DCECCB84-F9BA-43D5-87BE-67443E8EF086}">
      <p15:sldGuideLst xmlns:p15="http://schemas.microsoft.com/office/powerpoint/2012/main">
        <p15:guide id="1" orient="horz" pos="232">
          <p15:clr>
            <a:srgbClr val="FBAE40"/>
          </p15:clr>
        </p15:guide>
        <p15:guide id="2" pos="7333">
          <p15:clr>
            <a:srgbClr val="FBAE40"/>
          </p15:clr>
        </p15:guide>
        <p15:guide id="3" orient="horz" pos="391">
          <p15:clr>
            <a:srgbClr val="FBAE40"/>
          </p15:clr>
        </p15:guide>
        <p15:guide id="4" orient="horz" pos="618">
          <p15:clr>
            <a:srgbClr val="FBAE40"/>
          </p15:clr>
        </p15:guide>
        <p15:guide id="5" orient="horz" pos="4201">
          <p15:clr>
            <a:srgbClr val="FBAE40"/>
          </p15:clr>
        </p15:guide>
        <p15:guide id="6" pos="347">
          <p15:clr>
            <a:srgbClr val="FBAE40"/>
          </p15:clr>
        </p15:guide>
        <p15:guide id="7" orient="horz" pos="3884">
          <p15:clr>
            <a:srgbClr val="FBAE40"/>
          </p15:clr>
        </p15:guide>
        <p15:guide id="8" orient="horz" pos="86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Last-Page">
    <p:bg>
      <p:bgPr>
        <a:solidFill>
          <a:schemeClr val="bg1"/>
        </a:solidFill>
        <a:effectLst/>
      </p:bgPr>
    </p:bg>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AD2750D2-547A-4377-B99E-69A95D34A742}"/>
              </a:ext>
            </a:extLst>
          </p:cNvPr>
          <p:cNvSpPr/>
          <p:nvPr userDrawn="1"/>
        </p:nvSpPr>
        <p:spPr>
          <a:xfrm>
            <a:off x="-1" y="0"/>
            <a:ext cx="12192001" cy="4831200"/>
          </a:xfrm>
          <a:prstGeom prst="rect">
            <a:avLst/>
          </a:prstGeom>
          <a:solidFill>
            <a:srgbClr val="353E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B5B69C27-EDB4-4CD2-B475-41865D7DD2DA}"/>
              </a:ext>
            </a:extLst>
          </p:cNvPr>
          <p:cNvSpPr/>
          <p:nvPr userDrawn="1"/>
        </p:nvSpPr>
        <p:spPr>
          <a:xfrm>
            <a:off x="506682" y="5987700"/>
            <a:ext cx="457200" cy="80683"/>
          </a:xfrm>
          <a:prstGeom prst="rect">
            <a:avLst/>
          </a:prstGeom>
          <a:solidFill>
            <a:srgbClr val="47B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1" name="Title 38">
            <a:extLst>
              <a:ext uri="{FF2B5EF4-FFF2-40B4-BE49-F238E27FC236}">
                <a16:creationId xmlns:a16="http://schemas.microsoft.com/office/drawing/2014/main" id="{0B61328E-51AA-441A-A753-CDFB890147FE}"/>
              </a:ext>
            </a:extLst>
          </p:cNvPr>
          <p:cNvSpPr>
            <a:spLocks noGrp="1"/>
          </p:cNvSpPr>
          <p:nvPr userDrawn="1">
            <p:ph type="title" hasCustomPrompt="1"/>
          </p:nvPr>
        </p:nvSpPr>
        <p:spPr>
          <a:xfrm>
            <a:off x="506682" y="5189015"/>
            <a:ext cx="3443837" cy="743015"/>
          </a:xfrm>
          <a:prstGeom prst="rect">
            <a:avLst/>
          </a:prstGeom>
        </p:spPr>
        <p:txBody>
          <a:bodyPr lIns="0" tIns="0" rIns="0" bIns="0" anchor="t">
            <a:noAutofit/>
          </a:bodyPr>
          <a:lstStyle>
            <a:lvl1pPr>
              <a:defRPr sz="3800" b="1">
                <a:solidFill>
                  <a:schemeClr val="tx1"/>
                </a:solidFill>
                <a:latin typeface="+mj-lt"/>
                <a:ea typeface="Calibri" panose="020F0502020204030204" pitchFamily="34" charset="0"/>
                <a:cs typeface="Calibri" panose="020F0502020204030204" pitchFamily="34" charset="0"/>
              </a:defRPr>
            </a:lvl1pPr>
          </a:lstStyle>
          <a:p>
            <a:r>
              <a:rPr lang="en-US" dirty="0"/>
              <a:t>Thank you</a:t>
            </a:r>
          </a:p>
        </p:txBody>
      </p:sp>
      <p:pic>
        <p:nvPicPr>
          <p:cNvPr id="2" name="Picture Placeholder 13">
            <a:extLst>
              <a:ext uri="{FF2B5EF4-FFF2-40B4-BE49-F238E27FC236}">
                <a16:creationId xmlns:a16="http://schemas.microsoft.com/office/drawing/2014/main" id="{9F1693BF-E417-C10A-94F3-45A6BCC8175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7" r="57"/>
          <a:stretch/>
        </p:blipFill>
        <p:spPr>
          <a:xfrm>
            <a:off x="7366729" y="5189015"/>
            <a:ext cx="1038730" cy="1039920"/>
          </a:xfrm>
          <a:prstGeom prst="rect">
            <a:avLst/>
          </a:prstGeom>
        </p:spPr>
      </p:pic>
    </p:spTree>
    <p:extLst>
      <p:ext uri="{BB962C8B-B14F-4D97-AF65-F5344CB8AC3E}">
        <p14:creationId xmlns:p14="http://schemas.microsoft.com/office/powerpoint/2010/main" val="33566790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009B62-9559-E18E-CE32-1CCEDBC3AC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157515D-2890-5B7C-3964-17C2649E85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36F2D6-6AE4-B68D-DD37-80C9DD1FC2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j-lt"/>
              </a:defRPr>
            </a:lvl1pPr>
          </a:lstStyle>
          <a:p>
            <a:fld id="{9F8E3BC7-248C-49F1-A37F-4410845DB767}" type="datetime1">
              <a:rPr lang="en-US" smtClean="0"/>
              <a:t>7/15/2025</a:t>
            </a:fld>
            <a:endParaRPr lang="en-US"/>
          </a:p>
        </p:txBody>
      </p:sp>
      <p:sp>
        <p:nvSpPr>
          <p:cNvPr id="5" name="Footer Placeholder 4">
            <a:extLst>
              <a:ext uri="{FF2B5EF4-FFF2-40B4-BE49-F238E27FC236}">
                <a16:creationId xmlns:a16="http://schemas.microsoft.com/office/drawing/2014/main" id="{93AD943B-29BA-E9DD-873A-2BBEE86535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j-lt"/>
              </a:defRPr>
            </a:lvl1pPr>
          </a:lstStyle>
          <a:p>
            <a:endParaRPr lang="en-US"/>
          </a:p>
        </p:txBody>
      </p:sp>
      <p:sp>
        <p:nvSpPr>
          <p:cNvPr id="6" name="Slide Number Placeholder 5">
            <a:extLst>
              <a:ext uri="{FF2B5EF4-FFF2-40B4-BE49-F238E27FC236}">
                <a16:creationId xmlns:a16="http://schemas.microsoft.com/office/drawing/2014/main" id="{BD829153-E5F1-C2A1-44B3-66FE09D64B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j-lt"/>
              </a:defRPr>
            </a:lvl1pPr>
          </a:lstStyle>
          <a:p>
            <a:fld id="{7E902D2A-5D78-4C51-8B6E-B52A04DFC6E0}" type="slidenum">
              <a:rPr lang="en-US" smtClean="0"/>
              <a:pPr/>
              <a:t>‹#›</a:t>
            </a:fld>
            <a:endParaRPr lang="en-US"/>
          </a:p>
        </p:txBody>
      </p:sp>
    </p:spTree>
    <p:extLst>
      <p:ext uri="{BB962C8B-B14F-4D97-AF65-F5344CB8AC3E}">
        <p14:creationId xmlns:p14="http://schemas.microsoft.com/office/powerpoint/2010/main" val="132727377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hyperlink" Target="https://s3.amazonaws.com/tripdata/index.html"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3.xml"/><Relationship Id="rId7" Type="http://schemas.openxmlformats.org/officeDocument/2006/relationships/notesSlide" Target="../notesSlides/notesSlide9.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3.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EC825AD4-B3D2-3FB7-82A3-13C08AAD4809}"/>
              </a:ext>
            </a:extLst>
          </p:cNvPr>
          <p:cNvPicPr>
            <a:picLocks noGrp="1" noChangeAspect="1"/>
          </p:cNvPicPr>
          <p:nvPr>
            <p:ph type="pic" sz="quarter" idx="17"/>
          </p:nvPr>
        </p:nvPicPr>
        <p:blipFill rotWithShape="1">
          <a:blip r:embed="rId3">
            <a:extLst>
              <a:ext uri="{28A0092B-C50C-407E-A947-70E740481C1C}">
                <a14:useLocalDpi xmlns:a14="http://schemas.microsoft.com/office/drawing/2010/main" val="0"/>
              </a:ext>
            </a:extLst>
          </a:blip>
          <a:srcRect l="57" r="57"/>
          <a:stretch/>
        </p:blipFill>
        <p:spPr>
          <a:xfrm>
            <a:off x="10627819" y="180294"/>
            <a:ext cx="1038730" cy="1039920"/>
          </a:xfrm>
        </p:spPr>
      </p:pic>
      <p:sp>
        <p:nvSpPr>
          <p:cNvPr id="3" name="Title 2">
            <a:extLst>
              <a:ext uri="{FF2B5EF4-FFF2-40B4-BE49-F238E27FC236}">
                <a16:creationId xmlns:a16="http://schemas.microsoft.com/office/drawing/2014/main" id="{0EAE37EE-6AFB-96EE-A765-37CC29409DA2}"/>
              </a:ext>
            </a:extLst>
          </p:cNvPr>
          <p:cNvSpPr>
            <a:spLocks noGrp="1"/>
          </p:cNvSpPr>
          <p:nvPr>
            <p:ph type="title"/>
          </p:nvPr>
        </p:nvSpPr>
        <p:spPr>
          <a:xfrm>
            <a:off x="6548525" y="1697620"/>
            <a:ext cx="5098473" cy="582174"/>
          </a:xfrm>
        </p:spPr>
        <p:txBody>
          <a:bodyPr>
            <a:noAutofit/>
          </a:bodyPr>
          <a:lstStyle/>
          <a:p>
            <a:r>
              <a:rPr lang="en-US" sz="1200" dirty="0">
                <a:latin typeface="Calibri" panose="020F0502020204030204" pitchFamily="34" charset="0"/>
                <a:ea typeface="Calibri" panose="020F0502020204030204" pitchFamily="34" charset="0"/>
              </a:rPr>
              <a:t>Forecasting analysis of bike rides in Jersey City from the docks JC052 and JC081</a:t>
            </a:r>
          </a:p>
        </p:txBody>
      </p:sp>
      <p:sp>
        <p:nvSpPr>
          <p:cNvPr id="4" name="Content Placeholder 3">
            <a:extLst>
              <a:ext uri="{FF2B5EF4-FFF2-40B4-BE49-F238E27FC236}">
                <a16:creationId xmlns:a16="http://schemas.microsoft.com/office/drawing/2014/main" id="{85A2DE06-6360-7480-1C1C-B3746B07581B}"/>
              </a:ext>
            </a:extLst>
          </p:cNvPr>
          <p:cNvSpPr>
            <a:spLocks noGrp="1"/>
          </p:cNvSpPr>
          <p:nvPr>
            <p:ph sz="quarter" idx="14"/>
          </p:nvPr>
        </p:nvSpPr>
        <p:spPr/>
        <p:txBody>
          <a:bodyPr/>
          <a:lstStyle/>
          <a:p>
            <a:r>
              <a:rPr lang="en-US" sz="2000" dirty="0">
                <a:latin typeface="Calibri" panose="020F0502020204030204" pitchFamily="34" charset="0"/>
              </a:rPr>
              <a:t>MBDS - Forecasting</a:t>
            </a:r>
          </a:p>
        </p:txBody>
      </p:sp>
      <p:sp>
        <p:nvSpPr>
          <p:cNvPr id="5" name="Content Placeholder 4">
            <a:extLst>
              <a:ext uri="{FF2B5EF4-FFF2-40B4-BE49-F238E27FC236}">
                <a16:creationId xmlns:a16="http://schemas.microsoft.com/office/drawing/2014/main" id="{35DE9564-527D-79BA-EC85-B9F35D36430E}"/>
              </a:ext>
            </a:extLst>
          </p:cNvPr>
          <p:cNvSpPr>
            <a:spLocks noGrp="1"/>
          </p:cNvSpPr>
          <p:nvPr>
            <p:ph sz="quarter" idx="15"/>
          </p:nvPr>
        </p:nvSpPr>
        <p:spPr/>
        <p:txBody>
          <a:bodyPr/>
          <a:lstStyle/>
          <a:p>
            <a:r>
              <a:rPr lang="en-US" dirty="0">
                <a:latin typeface="Calibri" panose="020F0502020204030204" pitchFamily="34" charset="0"/>
              </a:rPr>
              <a:t>July 16, 2024</a:t>
            </a:r>
          </a:p>
        </p:txBody>
      </p:sp>
      <p:sp>
        <p:nvSpPr>
          <p:cNvPr id="6" name="Text Placeholder 5">
            <a:extLst>
              <a:ext uri="{FF2B5EF4-FFF2-40B4-BE49-F238E27FC236}">
                <a16:creationId xmlns:a16="http://schemas.microsoft.com/office/drawing/2014/main" id="{0544045F-0C2D-26A3-F1C4-799EE0A8F987}"/>
              </a:ext>
            </a:extLst>
          </p:cNvPr>
          <p:cNvSpPr>
            <a:spLocks noGrp="1"/>
          </p:cNvSpPr>
          <p:nvPr>
            <p:ph type="body" sz="quarter" idx="21"/>
          </p:nvPr>
        </p:nvSpPr>
        <p:spPr/>
        <p:txBody>
          <a:bodyPr>
            <a:normAutofit fontScale="92500" lnSpcReduction="20000"/>
          </a:bodyPr>
          <a:lstStyle/>
          <a:p>
            <a:r>
              <a:rPr lang="en-US" dirty="0" err="1">
                <a:latin typeface="Calibri" panose="020F0502020204030204" pitchFamily="34" charset="0"/>
                <a:ea typeface="Calibri" panose="020F0502020204030204" pitchFamily="34" charset="0"/>
                <a:cs typeface="Calibri" panose="020F0502020204030204" pitchFamily="34" charset="0"/>
              </a:rPr>
              <a:t>CitiBike</a:t>
            </a:r>
            <a:r>
              <a:rPr lang="en-US" dirty="0">
                <a:latin typeface="Calibri" panose="020F0502020204030204" pitchFamily="34" charset="0"/>
                <a:ea typeface="Calibri" panose="020F0502020204030204" pitchFamily="34" charset="0"/>
                <a:cs typeface="Calibri" panose="020F0502020204030204" pitchFamily="34" charset="0"/>
              </a:rPr>
              <a:t> Jersey Station</a:t>
            </a:r>
          </a:p>
        </p:txBody>
      </p:sp>
      <p:sp>
        <p:nvSpPr>
          <p:cNvPr id="7" name="Text Placeholder 6">
            <a:extLst>
              <a:ext uri="{FF2B5EF4-FFF2-40B4-BE49-F238E27FC236}">
                <a16:creationId xmlns:a16="http://schemas.microsoft.com/office/drawing/2014/main" id="{5EAD260D-3C1A-0838-F4E6-E4988D3B6DEB}"/>
              </a:ext>
            </a:extLst>
          </p:cNvPr>
          <p:cNvSpPr>
            <a:spLocks noGrp="1"/>
          </p:cNvSpPr>
          <p:nvPr>
            <p:ph type="body" sz="quarter" idx="22"/>
          </p:nvPr>
        </p:nvSpPr>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Group 4</a:t>
            </a:r>
          </a:p>
        </p:txBody>
      </p:sp>
      <p:pic>
        <p:nvPicPr>
          <p:cNvPr id="2" name="Picture 2" descr="Lyft citi bike discount">
            <a:extLst>
              <a:ext uri="{FF2B5EF4-FFF2-40B4-BE49-F238E27FC236}">
                <a16:creationId xmlns:a16="http://schemas.microsoft.com/office/drawing/2014/main" id="{F5244F40-6E77-DCEC-9001-463D381D0A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5229" y="5687479"/>
            <a:ext cx="2021320" cy="8910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iti bike subscription 2025">
            <a:extLst>
              <a:ext uri="{FF2B5EF4-FFF2-40B4-BE49-F238E27FC236}">
                <a16:creationId xmlns:a16="http://schemas.microsoft.com/office/drawing/2014/main" id="{CBC20464-66A8-FED6-ADAF-FE9864998B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400" y="416131"/>
            <a:ext cx="5456249" cy="587671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F922EC3-7325-8D07-E727-1FE90A08CAA6}"/>
              </a:ext>
            </a:extLst>
          </p:cNvPr>
          <p:cNvSpPr txBox="1"/>
          <p:nvPr/>
        </p:nvSpPr>
        <p:spPr>
          <a:xfrm>
            <a:off x="6705600" y="4756322"/>
            <a:ext cx="4585219" cy="808116"/>
          </a:xfrm>
          <a:prstGeom prst="rect">
            <a:avLst/>
          </a:prstGeom>
        </p:spPr>
        <p:txBody>
          <a:bodyPr vert="horz" lIns="0" tIns="45720" rIns="0" bIns="45720" rtlCol="0" anchor="ctr">
            <a:normAutofit/>
          </a:bodyPr>
          <a:lstStyle>
            <a:lvl1pPr indent="0">
              <a:lnSpc>
                <a:spcPct val="90000"/>
              </a:lnSpc>
              <a:spcBef>
                <a:spcPts val="1000"/>
              </a:spcBef>
              <a:buFont typeface="Wingdings" panose="05000000000000000000" pitchFamily="2" charset="2"/>
              <a:buNone/>
              <a:defRPr lang="en-US" sz="1400" dirty="0">
                <a:solidFill>
                  <a:schemeClr val="bg1"/>
                </a:solidFill>
                <a:latin typeface="Calibri" panose="020F0502020204030204" pitchFamily="34" charset="0"/>
                <a:ea typeface="Calibri" panose="020F0502020204030204" pitchFamily="34" charset="0"/>
                <a:cs typeface="Calibri" panose="020F0502020204030204" pitchFamily="34" charset="0"/>
              </a:defRPr>
            </a:lvl1pPr>
            <a:lvl2pPr indent="0">
              <a:lnSpc>
                <a:spcPct val="90000"/>
              </a:lnSpc>
              <a:spcBef>
                <a:spcPts val="500"/>
              </a:spcBef>
              <a:buFont typeface="Arial" panose="020B0604020202020204" pitchFamily="34" charset="0"/>
              <a:buNone/>
              <a:defRPr sz="1600">
                <a:latin typeface="+mj-lt"/>
              </a:defRPr>
            </a:lvl2pPr>
            <a:lvl3pPr indent="0">
              <a:lnSpc>
                <a:spcPct val="90000"/>
              </a:lnSpc>
              <a:spcBef>
                <a:spcPts val="500"/>
              </a:spcBef>
              <a:buFont typeface="Arial" panose="020B0604020202020204" pitchFamily="34" charset="0"/>
              <a:buNone/>
              <a:defRPr sz="1600">
                <a:latin typeface="+mj-lt"/>
              </a:defRPr>
            </a:lvl3pPr>
            <a:lvl4pPr indent="0">
              <a:lnSpc>
                <a:spcPct val="90000"/>
              </a:lnSpc>
              <a:spcBef>
                <a:spcPts val="500"/>
              </a:spcBef>
              <a:buFont typeface="Arial" panose="020B0604020202020204" pitchFamily="34" charset="0"/>
              <a:buNone/>
              <a:defRPr sz="1600">
                <a:latin typeface="+mj-lt"/>
              </a:defRPr>
            </a:lvl4pPr>
            <a:lvl5pPr indent="0">
              <a:lnSpc>
                <a:spcPct val="90000"/>
              </a:lnSpc>
              <a:spcBef>
                <a:spcPts val="500"/>
              </a:spcBef>
              <a:buFont typeface="Arial" panose="020B0604020202020204" pitchFamily="34" charset="0"/>
              <a:buNone/>
              <a:defRPr sz="1600">
                <a:latin typeface="+mj-lt"/>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100" dirty="0"/>
              <a:t>ALVARO VERONA CHIRINOS, LAURA LOPES VALE ESTRADA DE BARROS, MARÍA FERNANDA HERNÁNDEZ MONTES, PAULA CACERES CAVERO, RAWAD YARED</a:t>
            </a:r>
          </a:p>
        </p:txBody>
      </p:sp>
    </p:spTree>
    <p:extLst>
      <p:ext uri="{BB962C8B-B14F-4D97-AF65-F5344CB8AC3E}">
        <p14:creationId xmlns:p14="http://schemas.microsoft.com/office/powerpoint/2010/main" val="885180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E7D18-E4B1-D397-9AA7-039912EDD841}"/>
              </a:ext>
            </a:extLst>
          </p:cNvPr>
          <p:cNvSpPr>
            <a:spLocks noGrp="1"/>
          </p:cNvSpPr>
          <p:nvPr>
            <p:ph type="title"/>
          </p:nvPr>
        </p:nvSpPr>
        <p:spPr>
          <a:noFill/>
          <a:ln>
            <a:solidFill>
              <a:schemeClr val="bg1"/>
            </a:solidFill>
          </a:ln>
        </p:spPr>
        <p:txBody>
          <a:bodyPr/>
          <a:lstStyle/>
          <a:p>
            <a:r>
              <a:rPr lang="en-US" dirty="0">
                <a:latin typeface="Calibri" panose="020F0502020204030204" pitchFamily="34" charset="0"/>
              </a:rPr>
              <a:t>Thank You</a:t>
            </a:r>
          </a:p>
        </p:txBody>
      </p:sp>
      <p:pic>
        <p:nvPicPr>
          <p:cNvPr id="4" name="Picture 2" descr="Lyft citi bike discount">
            <a:extLst>
              <a:ext uri="{FF2B5EF4-FFF2-40B4-BE49-F238E27FC236}">
                <a16:creationId xmlns:a16="http://schemas.microsoft.com/office/drawing/2014/main" id="{ABFFC4CE-6BE9-AD14-B0BE-B1CE8951EC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7664" y="5274785"/>
            <a:ext cx="2021320" cy="891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1149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E6BFF0-3A4D-DDDB-A69F-00EC8BF5979F}"/>
              </a:ext>
            </a:extLst>
          </p:cNvPr>
          <p:cNvSpPr>
            <a:spLocks noGrp="1"/>
          </p:cNvSpPr>
          <p:nvPr>
            <p:ph type="body" sz="quarter" idx="13"/>
          </p:nvPr>
        </p:nvSpPr>
        <p:spPr/>
        <p:txBody>
          <a:bodyPr/>
          <a:lstStyle/>
          <a:p>
            <a:r>
              <a:rPr lang="en-US" dirty="0">
                <a:latin typeface="Calibri" panose="020F0502020204030204" pitchFamily="34" charset="0"/>
                <a:ea typeface="Calibri" panose="020F0502020204030204" pitchFamily="34" charset="0"/>
              </a:rPr>
              <a:t>Who is </a:t>
            </a:r>
            <a:r>
              <a:rPr lang="en-US" dirty="0" err="1">
                <a:latin typeface="Calibri" panose="020F0502020204030204" pitchFamily="34" charset="0"/>
                <a:ea typeface="Calibri" panose="020F0502020204030204" pitchFamily="34" charset="0"/>
              </a:rPr>
              <a:t>Citibike</a:t>
            </a:r>
            <a:r>
              <a:rPr lang="en-US" dirty="0">
                <a:latin typeface="Calibri" panose="020F0502020204030204" pitchFamily="34" charset="0"/>
                <a:ea typeface="Calibri" panose="020F0502020204030204" pitchFamily="34" charset="0"/>
              </a:rPr>
              <a:t>?</a:t>
            </a:r>
          </a:p>
        </p:txBody>
      </p:sp>
      <p:sp>
        <p:nvSpPr>
          <p:cNvPr id="4" name="Text Placeholder 3">
            <a:extLst>
              <a:ext uri="{FF2B5EF4-FFF2-40B4-BE49-F238E27FC236}">
                <a16:creationId xmlns:a16="http://schemas.microsoft.com/office/drawing/2014/main" id="{ADD0A70B-ABE4-C182-3BD1-759B005B5888}"/>
              </a:ext>
            </a:extLst>
          </p:cNvPr>
          <p:cNvSpPr>
            <a:spLocks noGrp="1"/>
          </p:cNvSpPr>
          <p:nvPr>
            <p:ph type="body" sz="quarter" idx="12"/>
          </p:nvPr>
        </p:nvSpPr>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Mission: “improve people’s lives with the world’s best transportation”</a:t>
            </a:r>
          </a:p>
        </p:txBody>
      </p:sp>
      <p:sp>
        <p:nvSpPr>
          <p:cNvPr id="5" name="Slide Number Placeholder 4">
            <a:extLst>
              <a:ext uri="{FF2B5EF4-FFF2-40B4-BE49-F238E27FC236}">
                <a16:creationId xmlns:a16="http://schemas.microsoft.com/office/drawing/2014/main" id="{D39CBCEB-E1E2-CB90-2FBA-F45C629DEF4B}"/>
              </a:ext>
            </a:extLst>
          </p:cNvPr>
          <p:cNvSpPr>
            <a:spLocks noGrp="1"/>
          </p:cNvSpPr>
          <p:nvPr>
            <p:ph type="sldNum" sz="quarter" idx="4"/>
          </p:nvPr>
        </p:nvSpPr>
        <p:spPr/>
        <p:txBody>
          <a:bodyPr/>
          <a:lstStyle/>
          <a:p>
            <a:pPr algn="l">
              <a:lnSpc>
                <a:spcPct val="90000"/>
              </a:lnSpc>
              <a:buFont typeface="Wingdings" panose="05000000000000000000" pitchFamily="2" charset="2"/>
              <a:buNone/>
            </a:pPr>
            <a:fld id="{7E902D2A-5D78-4C51-8B6E-B52A04DFC6E0}" type="slidenum">
              <a:rPr lang="en-US" smtClean="0">
                <a:latin typeface="Calibri" panose="020F0502020204030204" pitchFamily="34" charset="0"/>
                <a:ea typeface="Calibri" panose="020F0502020204030204" pitchFamily="34" charset="0"/>
                <a:cs typeface="Calibri" panose="020F0502020204030204" pitchFamily="34" charset="0"/>
              </a:rPr>
              <a:pPr algn="l">
                <a:lnSpc>
                  <a:spcPct val="90000"/>
                </a:lnSpc>
                <a:buFont typeface="Wingdings" panose="05000000000000000000" pitchFamily="2" charset="2"/>
                <a:buNone/>
              </a:pPr>
              <a:t>2</a:t>
            </a:fld>
            <a:endParaRPr lang="en-US">
              <a:latin typeface="Calibri" panose="020F0502020204030204" pitchFamily="34" charset="0"/>
              <a:ea typeface="Calibri" panose="020F0502020204030204" pitchFamily="34" charset="0"/>
              <a:cs typeface="Calibri" panose="020F0502020204030204" pitchFamily="34" charset="0"/>
            </a:endParaRPr>
          </a:p>
        </p:txBody>
      </p:sp>
      <p:grpSp>
        <p:nvGrpSpPr>
          <p:cNvPr id="48" name="Group 47">
            <a:extLst>
              <a:ext uri="{FF2B5EF4-FFF2-40B4-BE49-F238E27FC236}">
                <a16:creationId xmlns:a16="http://schemas.microsoft.com/office/drawing/2014/main" id="{D46D4642-E573-0421-BADB-0269C8938016}"/>
              </a:ext>
            </a:extLst>
          </p:cNvPr>
          <p:cNvGrpSpPr/>
          <p:nvPr/>
        </p:nvGrpSpPr>
        <p:grpSpPr>
          <a:xfrm>
            <a:off x="-9296400" y="1060229"/>
            <a:ext cx="4041648" cy="1753302"/>
            <a:chOff x="0" y="1060229"/>
            <a:chExt cx="4041648" cy="1753302"/>
          </a:xfrm>
        </p:grpSpPr>
        <p:sp>
          <p:nvSpPr>
            <p:cNvPr id="49" name="Rectangle 48">
              <a:extLst>
                <a:ext uri="{FF2B5EF4-FFF2-40B4-BE49-F238E27FC236}">
                  <a16:creationId xmlns:a16="http://schemas.microsoft.com/office/drawing/2014/main" id="{F7830DA7-4EB0-3955-5231-C7AC512ADCF5}"/>
                </a:ext>
              </a:extLst>
            </p:cNvPr>
            <p:cNvSpPr/>
            <p:nvPr/>
          </p:nvSpPr>
          <p:spPr>
            <a:xfrm>
              <a:off x="0" y="1060229"/>
              <a:ext cx="4041648" cy="1753302"/>
            </a:xfrm>
            <a:prstGeom prst="rect">
              <a:avLst/>
            </a:prstGeom>
            <a:solidFill>
              <a:srgbClr val="FCD0AF"/>
            </a:solidFill>
            <a:ln w="9525" cap="rnd" cmpd="sng" algn="ctr">
              <a:solidFill>
                <a:srgbClr val="FFFF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0" name="TextBox 49">
              <a:extLst>
                <a:ext uri="{FF2B5EF4-FFF2-40B4-BE49-F238E27FC236}">
                  <a16:creationId xmlns:a16="http://schemas.microsoft.com/office/drawing/2014/main" id="{07208CDB-8F97-7557-7383-FF2695B53B53}"/>
                </a:ext>
              </a:extLst>
            </p:cNvPr>
            <p:cNvSpPr txBox="1"/>
            <p:nvPr/>
          </p:nvSpPr>
          <p:spPr>
            <a:xfrm>
              <a:off x="578119" y="1259772"/>
              <a:ext cx="2885409" cy="135421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1" i="0" u="none" strike="noStrike" kern="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2015</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Launched in JC in September 2015</a:t>
              </a:r>
            </a:p>
          </p:txBody>
        </p:sp>
      </p:grpSp>
      <p:grpSp>
        <p:nvGrpSpPr>
          <p:cNvPr id="51" name="Group 50">
            <a:extLst>
              <a:ext uri="{FF2B5EF4-FFF2-40B4-BE49-F238E27FC236}">
                <a16:creationId xmlns:a16="http://schemas.microsoft.com/office/drawing/2014/main" id="{313E5020-23DF-676E-D8D5-FF8E1173CB73}"/>
              </a:ext>
            </a:extLst>
          </p:cNvPr>
          <p:cNvGrpSpPr/>
          <p:nvPr/>
        </p:nvGrpSpPr>
        <p:grpSpPr>
          <a:xfrm>
            <a:off x="-13371577" y="2803308"/>
            <a:ext cx="8116825" cy="2828752"/>
            <a:chOff x="0" y="2803308"/>
            <a:chExt cx="8116825" cy="2828752"/>
          </a:xfrm>
        </p:grpSpPr>
        <p:sp>
          <p:nvSpPr>
            <p:cNvPr id="52" name="Rectangle 51">
              <a:extLst>
                <a:ext uri="{FF2B5EF4-FFF2-40B4-BE49-F238E27FC236}">
                  <a16:creationId xmlns:a16="http://schemas.microsoft.com/office/drawing/2014/main" id="{B3AD1798-82AA-B925-3BA9-C12FD54B7864}"/>
                </a:ext>
              </a:extLst>
            </p:cNvPr>
            <p:cNvSpPr/>
            <p:nvPr/>
          </p:nvSpPr>
          <p:spPr>
            <a:xfrm>
              <a:off x="0" y="2821489"/>
              <a:ext cx="8116825" cy="2093149"/>
            </a:xfrm>
            <a:prstGeom prst="rect">
              <a:avLst/>
            </a:prstGeom>
            <a:solidFill>
              <a:srgbClr val="FCD0AF">
                <a:lumMod val="90000"/>
              </a:srgbClr>
            </a:solidFill>
            <a:ln w="9525" cap="rnd" cmpd="sng" algn="ctr">
              <a:solidFill>
                <a:schemeClr val="bg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3" name="Freeform: Shape 52">
              <a:extLst>
                <a:ext uri="{FF2B5EF4-FFF2-40B4-BE49-F238E27FC236}">
                  <a16:creationId xmlns:a16="http://schemas.microsoft.com/office/drawing/2014/main" id="{7DF8BC45-B90E-02F2-DCF4-6EF7464F9E52}"/>
                </a:ext>
              </a:extLst>
            </p:cNvPr>
            <p:cNvSpPr/>
            <p:nvPr/>
          </p:nvSpPr>
          <p:spPr>
            <a:xfrm>
              <a:off x="2245682" y="3375554"/>
              <a:ext cx="5038344" cy="1947672"/>
            </a:xfrm>
            <a:custGeom>
              <a:avLst/>
              <a:gdLst>
                <a:gd name="connsiteX0" fmla="*/ 0 w 5038344"/>
                <a:gd name="connsiteY0" fmla="*/ 1947672 h 1947672"/>
                <a:gd name="connsiteX1" fmla="*/ 2642616 w 5038344"/>
                <a:gd name="connsiteY1" fmla="*/ 310896 h 1947672"/>
                <a:gd name="connsiteX2" fmla="*/ 3447288 w 5038344"/>
                <a:gd name="connsiteY2" fmla="*/ 1179576 h 1947672"/>
                <a:gd name="connsiteX3" fmla="*/ 5038344 w 5038344"/>
                <a:gd name="connsiteY3" fmla="*/ 0 h 1947672"/>
              </a:gdLst>
              <a:ahLst/>
              <a:cxnLst>
                <a:cxn ang="0">
                  <a:pos x="connsiteX0" y="connsiteY0"/>
                </a:cxn>
                <a:cxn ang="0">
                  <a:pos x="connsiteX1" y="connsiteY1"/>
                </a:cxn>
                <a:cxn ang="0">
                  <a:pos x="connsiteX2" y="connsiteY2"/>
                </a:cxn>
                <a:cxn ang="0">
                  <a:pos x="connsiteX3" y="connsiteY3"/>
                </a:cxn>
              </a:cxnLst>
              <a:rect l="l" t="t" r="r" b="b"/>
              <a:pathLst>
                <a:path w="5038344" h="1947672">
                  <a:moveTo>
                    <a:pt x="0" y="1947672"/>
                  </a:moveTo>
                  <a:lnTo>
                    <a:pt x="2642616" y="310896"/>
                  </a:lnTo>
                  <a:lnTo>
                    <a:pt x="3447288" y="1179576"/>
                  </a:lnTo>
                  <a:lnTo>
                    <a:pt x="5038344" y="0"/>
                  </a:lnTo>
                </a:path>
              </a:pathLst>
            </a:custGeom>
            <a:noFill/>
            <a:ln w="254000" cap="sq" cmpd="sng" algn="ctr">
              <a:solidFill>
                <a:srgbClr val="47BFFF">
                  <a:lumMod val="20000"/>
                  <a:lumOff val="80000"/>
                </a:srgbClr>
              </a:solidFill>
              <a:prstDash val="solid"/>
              <a:miter lim="800000"/>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4" name="Freeform: Shape 53">
              <a:extLst>
                <a:ext uri="{FF2B5EF4-FFF2-40B4-BE49-F238E27FC236}">
                  <a16:creationId xmlns:a16="http://schemas.microsoft.com/office/drawing/2014/main" id="{61EFE219-A386-8CB8-9E1A-A42C78940F8C}"/>
                </a:ext>
              </a:extLst>
            </p:cNvPr>
            <p:cNvSpPr/>
            <p:nvPr/>
          </p:nvSpPr>
          <p:spPr>
            <a:xfrm>
              <a:off x="2216428" y="3684388"/>
              <a:ext cx="5038344" cy="1947672"/>
            </a:xfrm>
            <a:custGeom>
              <a:avLst/>
              <a:gdLst>
                <a:gd name="connsiteX0" fmla="*/ 0 w 5038344"/>
                <a:gd name="connsiteY0" fmla="*/ 1947672 h 1947672"/>
                <a:gd name="connsiteX1" fmla="*/ 2642616 w 5038344"/>
                <a:gd name="connsiteY1" fmla="*/ 310896 h 1947672"/>
                <a:gd name="connsiteX2" fmla="*/ 3447288 w 5038344"/>
                <a:gd name="connsiteY2" fmla="*/ 1179576 h 1947672"/>
                <a:gd name="connsiteX3" fmla="*/ 5038344 w 5038344"/>
                <a:gd name="connsiteY3" fmla="*/ 0 h 1947672"/>
              </a:gdLst>
              <a:ahLst/>
              <a:cxnLst>
                <a:cxn ang="0">
                  <a:pos x="connsiteX0" y="connsiteY0"/>
                </a:cxn>
                <a:cxn ang="0">
                  <a:pos x="connsiteX1" y="connsiteY1"/>
                </a:cxn>
                <a:cxn ang="0">
                  <a:pos x="connsiteX2" y="connsiteY2"/>
                </a:cxn>
                <a:cxn ang="0">
                  <a:pos x="connsiteX3" y="connsiteY3"/>
                </a:cxn>
              </a:cxnLst>
              <a:rect l="l" t="t" r="r" b="b"/>
              <a:pathLst>
                <a:path w="5038344" h="1947672">
                  <a:moveTo>
                    <a:pt x="0" y="1947672"/>
                  </a:moveTo>
                  <a:lnTo>
                    <a:pt x="2642616" y="310896"/>
                  </a:lnTo>
                  <a:lnTo>
                    <a:pt x="3447288" y="1179576"/>
                  </a:lnTo>
                  <a:lnTo>
                    <a:pt x="5038344" y="0"/>
                  </a:lnTo>
                </a:path>
              </a:pathLst>
            </a:custGeom>
            <a:noFill/>
            <a:ln w="254000" cap="sq" cmpd="sng" algn="ctr">
              <a:solidFill>
                <a:srgbClr val="000066"/>
              </a:solidFill>
              <a:prstDash val="solid"/>
              <a:miter lim="800000"/>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5" name="Isosceles Triangle 54">
              <a:extLst>
                <a:ext uri="{FF2B5EF4-FFF2-40B4-BE49-F238E27FC236}">
                  <a16:creationId xmlns:a16="http://schemas.microsoft.com/office/drawing/2014/main" id="{1C773B54-D2B2-3C91-6240-58F176A646F7}"/>
                </a:ext>
              </a:extLst>
            </p:cNvPr>
            <p:cNvSpPr/>
            <p:nvPr/>
          </p:nvSpPr>
          <p:spPr>
            <a:xfrm rot="2795797">
              <a:off x="6968508" y="2944418"/>
              <a:ext cx="1060704" cy="778483"/>
            </a:xfrm>
            <a:prstGeom prst="triangle">
              <a:avLst/>
            </a:prstGeom>
            <a:solidFill>
              <a:srgbClr val="000066"/>
            </a:soli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6" name="TextBox 55">
              <a:extLst>
                <a:ext uri="{FF2B5EF4-FFF2-40B4-BE49-F238E27FC236}">
                  <a16:creationId xmlns:a16="http://schemas.microsoft.com/office/drawing/2014/main" id="{D0067FED-4B51-A105-2434-56ECC43B974E}"/>
                </a:ext>
              </a:extLst>
            </p:cNvPr>
            <p:cNvSpPr txBox="1"/>
            <p:nvPr/>
          </p:nvSpPr>
          <p:spPr>
            <a:xfrm>
              <a:off x="492039" y="2845202"/>
              <a:ext cx="2599943" cy="1908215"/>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7200" b="1" kern="0" dirty="0">
                  <a:solidFill>
                    <a:srgbClr val="000000"/>
                  </a:solidFill>
                  <a:latin typeface="Calibri" panose="020F0502020204030204" pitchFamily="34" charset="0"/>
                  <a:ea typeface="Calibri" panose="020F0502020204030204" pitchFamily="34" charset="0"/>
                  <a:cs typeface="Calibri" panose="020F0502020204030204" pitchFamily="34" charset="0"/>
                </a:rPr>
                <a:t>$</a:t>
              </a:r>
              <a:r>
                <a:rPr kumimoji="0" lang="en-US" sz="72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100+</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Million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Revenue (</a:t>
              </a:r>
              <a:r>
                <a:rPr kumimoji="0" lang="en-US" sz="1600" b="0" i="0" u="none" strike="noStrike" kern="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Citibike</a:t>
              </a:r>
              <a:r>
                <a:rPr kumimoji="0" lang="en-US" sz="16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a:t>
              </a:r>
            </a:p>
          </p:txBody>
        </p:sp>
      </p:grpSp>
      <p:grpSp>
        <p:nvGrpSpPr>
          <p:cNvPr id="57" name="Group 56">
            <a:extLst>
              <a:ext uri="{FF2B5EF4-FFF2-40B4-BE49-F238E27FC236}">
                <a16:creationId xmlns:a16="http://schemas.microsoft.com/office/drawing/2014/main" id="{467D1139-9BDF-55FD-3D5F-66962DDE76CC}"/>
              </a:ext>
            </a:extLst>
          </p:cNvPr>
          <p:cNvGrpSpPr/>
          <p:nvPr/>
        </p:nvGrpSpPr>
        <p:grpSpPr>
          <a:xfrm>
            <a:off x="0" y="10626301"/>
            <a:ext cx="4075177" cy="2160785"/>
            <a:chOff x="0" y="4860501"/>
            <a:chExt cx="4075177" cy="2160785"/>
          </a:xfrm>
        </p:grpSpPr>
        <p:sp>
          <p:nvSpPr>
            <p:cNvPr id="58" name="Rectangle 57">
              <a:extLst>
                <a:ext uri="{FF2B5EF4-FFF2-40B4-BE49-F238E27FC236}">
                  <a16:creationId xmlns:a16="http://schemas.microsoft.com/office/drawing/2014/main" id="{1E83BB31-F3BD-60A8-ACEC-4EB0D7D64699}"/>
                </a:ext>
              </a:extLst>
            </p:cNvPr>
            <p:cNvSpPr/>
            <p:nvPr/>
          </p:nvSpPr>
          <p:spPr>
            <a:xfrm>
              <a:off x="0" y="4905201"/>
              <a:ext cx="4075177" cy="1946397"/>
            </a:xfrm>
            <a:prstGeom prst="rect">
              <a:avLst/>
            </a:prstGeom>
            <a:solidFill>
              <a:srgbClr val="FCD0AF">
                <a:lumMod val="75000"/>
              </a:srgbClr>
            </a:solidFill>
            <a:ln w="9525" cap="rnd" cmpd="sng" algn="ctr">
              <a:solidFill>
                <a:schemeClr val="bg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nvGrpSpPr>
            <p:cNvPr id="59" name="Group 58">
              <a:extLst>
                <a:ext uri="{FF2B5EF4-FFF2-40B4-BE49-F238E27FC236}">
                  <a16:creationId xmlns:a16="http://schemas.microsoft.com/office/drawing/2014/main" id="{4F27F361-4EEA-C27D-8934-5562D9173BCE}"/>
                </a:ext>
              </a:extLst>
            </p:cNvPr>
            <p:cNvGrpSpPr>
              <a:grpSpLocks noChangeAspect="1"/>
            </p:cNvGrpSpPr>
            <p:nvPr/>
          </p:nvGrpSpPr>
          <p:grpSpPr>
            <a:xfrm>
              <a:off x="1824668" y="4860501"/>
              <a:ext cx="2160785" cy="2160785"/>
              <a:chOff x="5273675" y="2606675"/>
              <a:chExt cx="1644650" cy="1644650"/>
            </a:xfrm>
          </p:grpSpPr>
          <p:sp>
            <p:nvSpPr>
              <p:cNvPr id="61" name="AutoShape 3">
                <a:extLst>
                  <a:ext uri="{FF2B5EF4-FFF2-40B4-BE49-F238E27FC236}">
                    <a16:creationId xmlns:a16="http://schemas.microsoft.com/office/drawing/2014/main" id="{4C744112-0D3D-FA1B-2D29-6E929958EC60}"/>
                  </a:ext>
                </a:extLst>
              </p:cNvPr>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est Financier Display"/>
                </a:endParaRPr>
              </a:p>
            </p:txBody>
          </p:sp>
          <p:grpSp>
            <p:nvGrpSpPr>
              <p:cNvPr id="62" name="Group 61">
                <a:extLst>
                  <a:ext uri="{FF2B5EF4-FFF2-40B4-BE49-F238E27FC236}">
                    <a16:creationId xmlns:a16="http://schemas.microsoft.com/office/drawing/2014/main" id="{85BC99E3-FD81-85AA-A504-1E8E05ED0A5A}"/>
                  </a:ext>
                </a:extLst>
              </p:cNvPr>
              <p:cNvGrpSpPr/>
              <p:nvPr/>
            </p:nvGrpSpPr>
            <p:grpSpPr>
              <a:xfrm>
                <a:off x="5445125" y="2725738"/>
                <a:ext cx="1303338" cy="1355725"/>
                <a:chOff x="5445125" y="2725738"/>
                <a:chExt cx="1303338" cy="1355725"/>
              </a:xfrm>
            </p:grpSpPr>
            <p:sp>
              <p:nvSpPr>
                <p:cNvPr id="63" name="Freeform 13">
                  <a:extLst>
                    <a:ext uri="{FF2B5EF4-FFF2-40B4-BE49-F238E27FC236}">
                      <a16:creationId xmlns:a16="http://schemas.microsoft.com/office/drawing/2014/main" id="{F0BA6851-7F61-3B4B-4E0B-FAA0D3E48D38}"/>
                    </a:ext>
                  </a:extLst>
                </p:cNvPr>
                <p:cNvSpPr>
                  <a:spLocks/>
                </p:cNvSpPr>
                <p:nvPr/>
              </p:nvSpPr>
              <p:spPr bwMode="auto">
                <a:xfrm>
                  <a:off x="5445125" y="3613150"/>
                  <a:ext cx="1303338" cy="468313"/>
                </a:xfrm>
                <a:custGeom>
                  <a:avLst/>
                  <a:gdLst>
                    <a:gd name="connsiteX0" fmla="*/ 15703 w 1303338"/>
                    <a:gd name="connsiteY0" fmla="*/ 434975 h 468313"/>
                    <a:gd name="connsiteX1" fmla="*/ 77087 w 1303338"/>
                    <a:gd name="connsiteY1" fmla="*/ 434975 h 468313"/>
                    <a:gd name="connsiteX2" fmla="*/ 92790 w 1303338"/>
                    <a:gd name="connsiteY2" fmla="*/ 434975 h 468313"/>
                    <a:gd name="connsiteX3" fmla="*/ 108493 w 1303338"/>
                    <a:gd name="connsiteY3" fmla="*/ 434975 h 468313"/>
                    <a:gd name="connsiteX4" fmla="*/ 182011 w 1303338"/>
                    <a:gd name="connsiteY4" fmla="*/ 434975 h 468313"/>
                    <a:gd name="connsiteX5" fmla="*/ 213416 w 1303338"/>
                    <a:gd name="connsiteY5" fmla="*/ 434975 h 468313"/>
                    <a:gd name="connsiteX6" fmla="*/ 214844 w 1303338"/>
                    <a:gd name="connsiteY6" fmla="*/ 434975 h 468313"/>
                    <a:gd name="connsiteX7" fmla="*/ 229119 w 1303338"/>
                    <a:gd name="connsiteY7" fmla="*/ 434975 h 468313"/>
                    <a:gd name="connsiteX8" fmla="*/ 230547 w 1303338"/>
                    <a:gd name="connsiteY8" fmla="*/ 434975 h 468313"/>
                    <a:gd name="connsiteX9" fmla="*/ 246964 w 1303338"/>
                    <a:gd name="connsiteY9" fmla="*/ 434975 h 468313"/>
                    <a:gd name="connsiteX10" fmla="*/ 352601 w 1303338"/>
                    <a:gd name="connsiteY10" fmla="*/ 434975 h 468313"/>
                    <a:gd name="connsiteX11" fmla="*/ 368304 w 1303338"/>
                    <a:gd name="connsiteY11" fmla="*/ 434975 h 468313"/>
                    <a:gd name="connsiteX12" fmla="*/ 398996 w 1303338"/>
                    <a:gd name="connsiteY12" fmla="*/ 434975 h 468313"/>
                    <a:gd name="connsiteX13" fmla="*/ 1066368 w 1303338"/>
                    <a:gd name="connsiteY13" fmla="*/ 434975 h 468313"/>
                    <a:gd name="connsiteX14" fmla="*/ 1097060 w 1303338"/>
                    <a:gd name="connsiteY14" fmla="*/ 434975 h 468313"/>
                    <a:gd name="connsiteX15" fmla="*/ 1112762 w 1303338"/>
                    <a:gd name="connsiteY15" fmla="*/ 434975 h 468313"/>
                    <a:gd name="connsiteX16" fmla="*/ 1236244 w 1303338"/>
                    <a:gd name="connsiteY16" fmla="*/ 434975 h 468313"/>
                    <a:gd name="connsiteX17" fmla="*/ 1251947 w 1303338"/>
                    <a:gd name="connsiteY17" fmla="*/ 434975 h 468313"/>
                    <a:gd name="connsiteX18" fmla="*/ 1283353 w 1303338"/>
                    <a:gd name="connsiteY18" fmla="*/ 434975 h 468313"/>
                    <a:gd name="connsiteX19" fmla="*/ 1287635 w 1303338"/>
                    <a:gd name="connsiteY19" fmla="*/ 434975 h 468313"/>
                    <a:gd name="connsiteX20" fmla="*/ 1303338 w 1303338"/>
                    <a:gd name="connsiteY20" fmla="*/ 452015 h 468313"/>
                    <a:gd name="connsiteX21" fmla="*/ 1287635 w 1303338"/>
                    <a:gd name="connsiteY21" fmla="*/ 468313 h 468313"/>
                    <a:gd name="connsiteX22" fmla="*/ 1271219 w 1303338"/>
                    <a:gd name="connsiteY22" fmla="*/ 468313 h 468313"/>
                    <a:gd name="connsiteX23" fmla="*/ 1078502 w 1303338"/>
                    <a:gd name="connsiteY23" fmla="*/ 468313 h 468313"/>
                    <a:gd name="connsiteX24" fmla="*/ 387576 w 1303338"/>
                    <a:gd name="connsiteY24" fmla="*/ 468313 h 468313"/>
                    <a:gd name="connsiteX25" fmla="*/ 229119 w 1303338"/>
                    <a:gd name="connsiteY25" fmla="*/ 468313 h 468313"/>
                    <a:gd name="connsiteX26" fmla="*/ 194145 w 1303338"/>
                    <a:gd name="connsiteY26" fmla="*/ 468313 h 468313"/>
                    <a:gd name="connsiteX27" fmla="*/ 92790 w 1303338"/>
                    <a:gd name="connsiteY27" fmla="*/ 468313 h 468313"/>
                    <a:gd name="connsiteX28" fmla="*/ 15703 w 1303338"/>
                    <a:gd name="connsiteY28" fmla="*/ 468313 h 468313"/>
                    <a:gd name="connsiteX29" fmla="*/ 0 w 1303338"/>
                    <a:gd name="connsiteY29" fmla="*/ 452015 h 468313"/>
                    <a:gd name="connsiteX30" fmla="*/ 15703 w 1303338"/>
                    <a:gd name="connsiteY30" fmla="*/ 434975 h 468313"/>
                    <a:gd name="connsiteX31" fmla="*/ 1004888 w 1303338"/>
                    <a:gd name="connsiteY31" fmla="*/ 92075 h 468313"/>
                    <a:gd name="connsiteX32" fmla="*/ 1004888 w 1303338"/>
                    <a:gd name="connsiteY32" fmla="*/ 152400 h 468313"/>
                    <a:gd name="connsiteX33" fmla="*/ 1004888 w 1303338"/>
                    <a:gd name="connsiteY33" fmla="*/ 168200 h 468313"/>
                    <a:gd name="connsiteX34" fmla="*/ 1004888 w 1303338"/>
                    <a:gd name="connsiteY34" fmla="*/ 183281 h 468313"/>
                    <a:gd name="connsiteX35" fmla="*/ 1004888 w 1303338"/>
                    <a:gd name="connsiteY35" fmla="*/ 212725 h 468313"/>
                    <a:gd name="connsiteX36" fmla="*/ 1087591 w 1303338"/>
                    <a:gd name="connsiteY36" fmla="*/ 212725 h 468313"/>
                    <a:gd name="connsiteX37" fmla="*/ 1119674 w 1303338"/>
                    <a:gd name="connsiteY37" fmla="*/ 212725 h 468313"/>
                    <a:gd name="connsiteX38" fmla="*/ 1122525 w 1303338"/>
                    <a:gd name="connsiteY38" fmla="*/ 183281 h 468313"/>
                    <a:gd name="connsiteX39" fmla="*/ 1123951 w 1303338"/>
                    <a:gd name="connsiteY39" fmla="*/ 168200 h 468313"/>
                    <a:gd name="connsiteX40" fmla="*/ 1123238 w 1303338"/>
                    <a:gd name="connsiteY40" fmla="*/ 168200 h 468313"/>
                    <a:gd name="connsiteX41" fmla="*/ 1103276 w 1303338"/>
                    <a:gd name="connsiteY41" fmla="*/ 152400 h 468313"/>
                    <a:gd name="connsiteX42" fmla="*/ 1094720 w 1303338"/>
                    <a:gd name="connsiteY42" fmla="*/ 145937 h 468313"/>
                    <a:gd name="connsiteX43" fmla="*/ 1004888 w 1303338"/>
                    <a:gd name="connsiteY43" fmla="*/ 92075 h 468313"/>
                    <a:gd name="connsiteX44" fmla="*/ 460375 w 1303338"/>
                    <a:gd name="connsiteY44" fmla="*/ 92075 h 468313"/>
                    <a:gd name="connsiteX45" fmla="*/ 372091 w 1303338"/>
                    <a:gd name="connsiteY45" fmla="*/ 145937 h 468313"/>
                    <a:gd name="connsiteX46" fmla="*/ 342900 w 1303338"/>
                    <a:gd name="connsiteY46" fmla="*/ 168200 h 468313"/>
                    <a:gd name="connsiteX47" fmla="*/ 347172 w 1303338"/>
                    <a:gd name="connsiteY47" fmla="*/ 212725 h 468313"/>
                    <a:gd name="connsiteX48" fmla="*/ 378499 w 1303338"/>
                    <a:gd name="connsiteY48" fmla="*/ 212725 h 468313"/>
                    <a:gd name="connsiteX49" fmla="*/ 460375 w 1303338"/>
                    <a:gd name="connsiteY49" fmla="*/ 212725 h 468313"/>
                    <a:gd name="connsiteX50" fmla="*/ 460375 w 1303338"/>
                    <a:gd name="connsiteY50" fmla="*/ 92075 h 468313"/>
                    <a:gd name="connsiteX51" fmla="*/ 876300 w 1303338"/>
                    <a:gd name="connsiteY51" fmla="*/ 49213 h 468313"/>
                    <a:gd name="connsiteX52" fmla="*/ 876300 w 1303338"/>
                    <a:gd name="connsiteY52" fmla="*/ 153008 h 468313"/>
                    <a:gd name="connsiteX53" fmla="*/ 876300 w 1303338"/>
                    <a:gd name="connsiteY53" fmla="*/ 168649 h 468313"/>
                    <a:gd name="connsiteX54" fmla="*/ 876300 w 1303338"/>
                    <a:gd name="connsiteY54" fmla="*/ 183578 h 468313"/>
                    <a:gd name="connsiteX55" fmla="*/ 876300 w 1303338"/>
                    <a:gd name="connsiteY55" fmla="*/ 212726 h 468313"/>
                    <a:gd name="connsiteX56" fmla="*/ 973138 w 1303338"/>
                    <a:gd name="connsiteY56" fmla="*/ 212726 h 468313"/>
                    <a:gd name="connsiteX57" fmla="*/ 973138 w 1303338"/>
                    <a:gd name="connsiteY57" fmla="*/ 183578 h 468313"/>
                    <a:gd name="connsiteX58" fmla="*/ 973138 w 1303338"/>
                    <a:gd name="connsiteY58" fmla="*/ 168649 h 468313"/>
                    <a:gd name="connsiteX59" fmla="*/ 973138 w 1303338"/>
                    <a:gd name="connsiteY59" fmla="*/ 153008 h 468313"/>
                    <a:gd name="connsiteX60" fmla="*/ 973138 w 1303338"/>
                    <a:gd name="connsiteY60" fmla="*/ 79783 h 468313"/>
                    <a:gd name="connsiteX61" fmla="*/ 876300 w 1303338"/>
                    <a:gd name="connsiteY61" fmla="*/ 49213 h 468313"/>
                    <a:gd name="connsiteX62" fmla="*/ 588963 w 1303338"/>
                    <a:gd name="connsiteY62" fmla="*/ 49213 h 468313"/>
                    <a:gd name="connsiteX63" fmla="*/ 492125 w 1303338"/>
                    <a:gd name="connsiteY63" fmla="*/ 79783 h 468313"/>
                    <a:gd name="connsiteX64" fmla="*/ 492125 w 1303338"/>
                    <a:gd name="connsiteY64" fmla="*/ 212726 h 468313"/>
                    <a:gd name="connsiteX65" fmla="*/ 588963 w 1303338"/>
                    <a:gd name="connsiteY65" fmla="*/ 212726 h 468313"/>
                    <a:gd name="connsiteX66" fmla="*/ 588963 w 1303338"/>
                    <a:gd name="connsiteY66" fmla="*/ 49213 h 468313"/>
                    <a:gd name="connsiteX67" fmla="*/ 749300 w 1303338"/>
                    <a:gd name="connsiteY67" fmla="*/ 31750 h 468313"/>
                    <a:gd name="connsiteX68" fmla="*/ 749300 w 1303338"/>
                    <a:gd name="connsiteY68" fmla="*/ 212725 h 468313"/>
                    <a:gd name="connsiteX69" fmla="*/ 844550 w 1303338"/>
                    <a:gd name="connsiteY69" fmla="*/ 212725 h 468313"/>
                    <a:gd name="connsiteX70" fmla="*/ 844550 w 1303338"/>
                    <a:gd name="connsiteY70" fmla="*/ 183513 h 468313"/>
                    <a:gd name="connsiteX71" fmla="*/ 844550 w 1303338"/>
                    <a:gd name="connsiteY71" fmla="*/ 168550 h 468313"/>
                    <a:gd name="connsiteX72" fmla="*/ 844550 w 1303338"/>
                    <a:gd name="connsiteY72" fmla="*/ 152875 h 468313"/>
                    <a:gd name="connsiteX73" fmla="*/ 844550 w 1303338"/>
                    <a:gd name="connsiteY73" fmla="*/ 41725 h 468313"/>
                    <a:gd name="connsiteX74" fmla="*/ 821267 w 1303338"/>
                    <a:gd name="connsiteY74" fmla="*/ 38163 h 468313"/>
                    <a:gd name="connsiteX75" fmla="*/ 806450 w 1303338"/>
                    <a:gd name="connsiteY75" fmla="*/ 36025 h 468313"/>
                    <a:gd name="connsiteX76" fmla="*/ 790928 w 1303338"/>
                    <a:gd name="connsiteY76" fmla="*/ 34600 h 468313"/>
                    <a:gd name="connsiteX77" fmla="*/ 749300 w 1303338"/>
                    <a:gd name="connsiteY77" fmla="*/ 31750 h 468313"/>
                    <a:gd name="connsiteX78" fmla="*/ 717551 w 1303338"/>
                    <a:gd name="connsiteY78" fmla="*/ 31750 h 468313"/>
                    <a:gd name="connsiteX79" fmla="*/ 620713 w 1303338"/>
                    <a:gd name="connsiteY79" fmla="*/ 41725 h 468313"/>
                    <a:gd name="connsiteX80" fmla="*/ 620713 w 1303338"/>
                    <a:gd name="connsiteY80" fmla="*/ 212725 h 468313"/>
                    <a:gd name="connsiteX81" fmla="*/ 717551 w 1303338"/>
                    <a:gd name="connsiteY81" fmla="*/ 212725 h 468313"/>
                    <a:gd name="connsiteX82" fmla="*/ 717551 w 1303338"/>
                    <a:gd name="connsiteY82" fmla="*/ 31750 h 468313"/>
                    <a:gd name="connsiteX83" fmla="*/ 733426 w 1303338"/>
                    <a:gd name="connsiteY83" fmla="*/ 0 h 468313"/>
                    <a:gd name="connsiteX84" fmla="*/ 791228 w 1303338"/>
                    <a:gd name="connsiteY84" fmla="*/ 2855 h 468313"/>
                    <a:gd name="connsiteX85" fmla="*/ 806927 w 1303338"/>
                    <a:gd name="connsiteY85" fmla="*/ 4282 h 468313"/>
                    <a:gd name="connsiteX86" fmla="*/ 821913 w 1303338"/>
                    <a:gd name="connsiteY86" fmla="*/ 5710 h 468313"/>
                    <a:gd name="connsiteX87" fmla="*/ 861161 w 1303338"/>
                    <a:gd name="connsiteY87" fmla="*/ 12846 h 468313"/>
                    <a:gd name="connsiteX88" fmla="*/ 915395 w 1303338"/>
                    <a:gd name="connsiteY88" fmla="*/ 25692 h 468313"/>
                    <a:gd name="connsiteX89" fmla="*/ 993892 w 1303338"/>
                    <a:gd name="connsiteY89" fmla="*/ 54239 h 468313"/>
                    <a:gd name="connsiteX90" fmla="*/ 998174 w 1303338"/>
                    <a:gd name="connsiteY90" fmla="*/ 55667 h 468313"/>
                    <a:gd name="connsiteX91" fmla="*/ 1098792 w 1303338"/>
                    <a:gd name="connsiteY91" fmla="*/ 110619 h 468313"/>
                    <a:gd name="connsiteX92" fmla="*/ 1128050 w 1303338"/>
                    <a:gd name="connsiteY92" fmla="*/ 131316 h 468313"/>
                    <a:gd name="connsiteX93" fmla="*/ 1131618 w 1303338"/>
                    <a:gd name="connsiteY93" fmla="*/ 94919 h 468313"/>
                    <a:gd name="connsiteX94" fmla="*/ 1132332 w 1303338"/>
                    <a:gd name="connsiteY94" fmla="*/ 89209 h 468313"/>
                    <a:gd name="connsiteX95" fmla="*/ 1148031 w 1303338"/>
                    <a:gd name="connsiteY95" fmla="*/ 74936 h 468313"/>
                    <a:gd name="connsiteX96" fmla="*/ 1185139 w 1303338"/>
                    <a:gd name="connsiteY96" fmla="*/ 74936 h 468313"/>
                    <a:gd name="connsiteX97" fmla="*/ 1200838 w 1303338"/>
                    <a:gd name="connsiteY97" fmla="*/ 74936 h 468313"/>
                    <a:gd name="connsiteX98" fmla="*/ 1202979 w 1303338"/>
                    <a:gd name="connsiteY98" fmla="*/ 74936 h 468313"/>
                    <a:gd name="connsiteX99" fmla="*/ 1215824 w 1303338"/>
                    <a:gd name="connsiteY99" fmla="*/ 83500 h 468313"/>
                    <a:gd name="connsiteX100" fmla="*/ 1217965 w 1303338"/>
                    <a:gd name="connsiteY100" fmla="*/ 89209 h 468313"/>
                    <a:gd name="connsiteX101" fmla="*/ 1249363 w 1303338"/>
                    <a:gd name="connsiteY101" fmla="*/ 403225 h 468313"/>
                    <a:gd name="connsiteX102" fmla="*/ 1232950 w 1303338"/>
                    <a:gd name="connsiteY102" fmla="*/ 403225 h 468313"/>
                    <a:gd name="connsiteX103" fmla="*/ 1217251 w 1303338"/>
                    <a:gd name="connsiteY103" fmla="*/ 403225 h 468313"/>
                    <a:gd name="connsiteX104" fmla="*/ 1132332 w 1303338"/>
                    <a:gd name="connsiteY104" fmla="*/ 403225 h 468313"/>
                    <a:gd name="connsiteX105" fmla="*/ 1116632 w 1303338"/>
                    <a:gd name="connsiteY105" fmla="*/ 403225 h 468313"/>
                    <a:gd name="connsiteX106" fmla="*/ 1100933 w 1303338"/>
                    <a:gd name="connsiteY106" fmla="*/ 403225 h 468313"/>
                    <a:gd name="connsiteX107" fmla="*/ 1113778 w 1303338"/>
                    <a:gd name="connsiteY107" fmla="*/ 275478 h 468313"/>
                    <a:gd name="connsiteX108" fmla="*/ 1116632 w 1303338"/>
                    <a:gd name="connsiteY108" fmla="*/ 244076 h 468313"/>
                    <a:gd name="connsiteX109" fmla="*/ 1085234 w 1303338"/>
                    <a:gd name="connsiteY109" fmla="*/ 244076 h 468313"/>
                    <a:gd name="connsiteX110" fmla="*/ 382331 w 1303338"/>
                    <a:gd name="connsiteY110" fmla="*/ 244076 h 468313"/>
                    <a:gd name="connsiteX111" fmla="*/ 350219 w 1303338"/>
                    <a:gd name="connsiteY111" fmla="*/ 244076 h 468313"/>
                    <a:gd name="connsiteX112" fmla="*/ 353787 w 1303338"/>
                    <a:gd name="connsiteY112" fmla="*/ 275478 h 468313"/>
                    <a:gd name="connsiteX113" fmla="*/ 366632 w 1303338"/>
                    <a:gd name="connsiteY113" fmla="*/ 403225 h 468313"/>
                    <a:gd name="connsiteX114" fmla="*/ 350219 w 1303338"/>
                    <a:gd name="connsiteY114" fmla="*/ 403225 h 468313"/>
                    <a:gd name="connsiteX115" fmla="*/ 334520 w 1303338"/>
                    <a:gd name="connsiteY115" fmla="*/ 403225 h 468313"/>
                    <a:gd name="connsiteX116" fmla="*/ 251741 w 1303338"/>
                    <a:gd name="connsiteY116" fmla="*/ 403225 h 468313"/>
                    <a:gd name="connsiteX117" fmla="*/ 248887 w 1303338"/>
                    <a:gd name="connsiteY117" fmla="*/ 403225 h 468313"/>
                    <a:gd name="connsiteX118" fmla="*/ 236042 w 1303338"/>
                    <a:gd name="connsiteY118" fmla="*/ 403225 h 468313"/>
                    <a:gd name="connsiteX119" fmla="*/ 233188 w 1303338"/>
                    <a:gd name="connsiteY119" fmla="*/ 403225 h 468313"/>
                    <a:gd name="connsiteX120" fmla="*/ 219629 w 1303338"/>
                    <a:gd name="connsiteY120" fmla="*/ 403225 h 468313"/>
                    <a:gd name="connsiteX121" fmla="*/ 217488 w 1303338"/>
                    <a:gd name="connsiteY121" fmla="*/ 403225 h 468313"/>
                    <a:gd name="connsiteX122" fmla="*/ 248887 w 1303338"/>
                    <a:gd name="connsiteY122" fmla="*/ 89209 h 468313"/>
                    <a:gd name="connsiteX123" fmla="*/ 264586 w 1303338"/>
                    <a:gd name="connsiteY123" fmla="*/ 74936 h 468313"/>
                    <a:gd name="connsiteX124" fmla="*/ 319534 w 1303338"/>
                    <a:gd name="connsiteY124" fmla="*/ 74936 h 468313"/>
                    <a:gd name="connsiteX125" fmla="*/ 333806 w 1303338"/>
                    <a:gd name="connsiteY125" fmla="*/ 84213 h 468313"/>
                    <a:gd name="connsiteX126" fmla="*/ 335233 w 1303338"/>
                    <a:gd name="connsiteY126" fmla="*/ 89209 h 468313"/>
                    <a:gd name="connsiteX127" fmla="*/ 335947 w 1303338"/>
                    <a:gd name="connsiteY127" fmla="*/ 94919 h 468313"/>
                    <a:gd name="connsiteX128" fmla="*/ 335947 w 1303338"/>
                    <a:gd name="connsiteY128" fmla="*/ 99914 h 468313"/>
                    <a:gd name="connsiteX129" fmla="*/ 338088 w 1303338"/>
                    <a:gd name="connsiteY129" fmla="*/ 116329 h 468313"/>
                    <a:gd name="connsiteX130" fmla="*/ 339515 w 1303338"/>
                    <a:gd name="connsiteY130" fmla="*/ 131316 h 468313"/>
                    <a:gd name="connsiteX131" fmla="*/ 368773 w 1303338"/>
                    <a:gd name="connsiteY131" fmla="*/ 110619 h 468313"/>
                    <a:gd name="connsiteX132" fmla="*/ 398744 w 1303338"/>
                    <a:gd name="connsiteY132" fmla="*/ 91350 h 468313"/>
                    <a:gd name="connsiteX133" fmla="*/ 467964 w 1303338"/>
                    <a:gd name="connsiteY133" fmla="*/ 55667 h 468313"/>
                    <a:gd name="connsiteX134" fmla="*/ 472959 w 1303338"/>
                    <a:gd name="connsiteY134" fmla="*/ 54239 h 468313"/>
                    <a:gd name="connsiteX135" fmla="*/ 579287 w 1303338"/>
                    <a:gd name="connsiteY135" fmla="*/ 18556 h 468313"/>
                    <a:gd name="connsiteX136" fmla="*/ 733426 w 1303338"/>
                    <a:gd name="connsiteY136" fmla="*/ 0 h 46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1303338" h="468313">
                      <a:moveTo>
                        <a:pt x="15703" y="434975"/>
                      </a:moveTo>
                      <a:cubicBezTo>
                        <a:pt x="15703" y="434975"/>
                        <a:pt x="15703" y="434975"/>
                        <a:pt x="77087" y="434975"/>
                      </a:cubicBezTo>
                      <a:cubicBezTo>
                        <a:pt x="77087" y="434975"/>
                        <a:pt x="77087" y="434975"/>
                        <a:pt x="92790" y="434975"/>
                      </a:cubicBezTo>
                      <a:cubicBezTo>
                        <a:pt x="92790" y="434975"/>
                        <a:pt x="92790" y="434975"/>
                        <a:pt x="108493" y="434975"/>
                      </a:cubicBezTo>
                      <a:cubicBezTo>
                        <a:pt x="108493" y="434975"/>
                        <a:pt x="108493" y="434975"/>
                        <a:pt x="182011" y="434975"/>
                      </a:cubicBezTo>
                      <a:cubicBezTo>
                        <a:pt x="182011" y="434975"/>
                        <a:pt x="182011" y="434975"/>
                        <a:pt x="213416" y="434975"/>
                      </a:cubicBezTo>
                      <a:cubicBezTo>
                        <a:pt x="213416" y="434975"/>
                        <a:pt x="213416" y="434975"/>
                        <a:pt x="214844" y="434975"/>
                      </a:cubicBezTo>
                      <a:cubicBezTo>
                        <a:pt x="214844" y="434975"/>
                        <a:pt x="214844" y="434975"/>
                        <a:pt x="229119" y="434975"/>
                      </a:cubicBezTo>
                      <a:cubicBezTo>
                        <a:pt x="229119" y="434975"/>
                        <a:pt x="229119" y="434975"/>
                        <a:pt x="230547" y="434975"/>
                      </a:cubicBezTo>
                      <a:cubicBezTo>
                        <a:pt x="230547" y="434975"/>
                        <a:pt x="230547" y="434975"/>
                        <a:pt x="246964" y="434975"/>
                      </a:cubicBezTo>
                      <a:cubicBezTo>
                        <a:pt x="246964" y="434975"/>
                        <a:pt x="246964" y="434975"/>
                        <a:pt x="352601" y="434975"/>
                      </a:cubicBezTo>
                      <a:cubicBezTo>
                        <a:pt x="352601" y="434975"/>
                        <a:pt x="352601" y="434975"/>
                        <a:pt x="368304" y="434975"/>
                      </a:cubicBezTo>
                      <a:cubicBezTo>
                        <a:pt x="368304" y="434975"/>
                        <a:pt x="368304" y="434975"/>
                        <a:pt x="398996" y="434975"/>
                      </a:cubicBezTo>
                      <a:cubicBezTo>
                        <a:pt x="398996" y="434975"/>
                        <a:pt x="398996" y="434975"/>
                        <a:pt x="1066368" y="434975"/>
                      </a:cubicBezTo>
                      <a:cubicBezTo>
                        <a:pt x="1066368" y="434975"/>
                        <a:pt x="1066368" y="434975"/>
                        <a:pt x="1097060" y="434975"/>
                      </a:cubicBezTo>
                      <a:cubicBezTo>
                        <a:pt x="1097060" y="434975"/>
                        <a:pt x="1097060" y="434975"/>
                        <a:pt x="1112762" y="434975"/>
                      </a:cubicBezTo>
                      <a:cubicBezTo>
                        <a:pt x="1112762" y="434975"/>
                        <a:pt x="1112762" y="434975"/>
                        <a:pt x="1236244" y="434975"/>
                      </a:cubicBezTo>
                      <a:cubicBezTo>
                        <a:pt x="1236244" y="434975"/>
                        <a:pt x="1236244" y="434975"/>
                        <a:pt x="1251947" y="434975"/>
                      </a:cubicBezTo>
                      <a:cubicBezTo>
                        <a:pt x="1251947" y="434975"/>
                        <a:pt x="1251947" y="434975"/>
                        <a:pt x="1283353" y="434975"/>
                      </a:cubicBezTo>
                      <a:cubicBezTo>
                        <a:pt x="1283353" y="434975"/>
                        <a:pt x="1283353" y="434975"/>
                        <a:pt x="1287635" y="434975"/>
                      </a:cubicBezTo>
                      <a:cubicBezTo>
                        <a:pt x="1296201" y="434975"/>
                        <a:pt x="1303338" y="442384"/>
                        <a:pt x="1303338" y="452015"/>
                      </a:cubicBezTo>
                      <a:cubicBezTo>
                        <a:pt x="1303338" y="460905"/>
                        <a:pt x="1296201" y="468313"/>
                        <a:pt x="1287635" y="468313"/>
                      </a:cubicBezTo>
                      <a:cubicBezTo>
                        <a:pt x="1287635" y="468313"/>
                        <a:pt x="1287635" y="468313"/>
                        <a:pt x="1271219" y="468313"/>
                      </a:cubicBezTo>
                      <a:cubicBezTo>
                        <a:pt x="1271219" y="468313"/>
                        <a:pt x="1271219" y="468313"/>
                        <a:pt x="1078502" y="468313"/>
                      </a:cubicBezTo>
                      <a:cubicBezTo>
                        <a:pt x="1078502" y="468313"/>
                        <a:pt x="1078502" y="468313"/>
                        <a:pt x="387576" y="468313"/>
                      </a:cubicBezTo>
                      <a:cubicBezTo>
                        <a:pt x="387576" y="468313"/>
                        <a:pt x="387576" y="468313"/>
                        <a:pt x="229119" y="468313"/>
                      </a:cubicBezTo>
                      <a:cubicBezTo>
                        <a:pt x="229119" y="468313"/>
                        <a:pt x="229119" y="468313"/>
                        <a:pt x="194145" y="468313"/>
                      </a:cubicBezTo>
                      <a:cubicBezTo>
                        <a:pt x="194145" y="468313"/>
                        <a:pt x="194145" y="468313"/>
                        <a:pt x="92790" y="468313"/>
                      </a:cubicBezTo>
                      <a:cubicBezTo>
                        <a:pt x="92790" y="468313"/>
                        <a:pt x="92790" y="468313"/>
                        <a:pt x="15703" y="468313"/>
                      </a:cubicBezTo>
                      <a:cubicBezTo>
                        <a:pt x="7138" y="468313"/>
                        <a:pt x="0" y="460905"/>
                        <a:pt x="0" y="452015"/>
                      </a:cubicBezTo>
                      <a:cubicBezTo>
                        <a:pt x="0" y="442384"/>
                        <a:pt x="7138" y="434975"/>
                        <a:pt x="15703" y="434975"/>
                      </a:cubicBezTo>
                      <a:close/>
                      <a:moveTo>
                        <a:pt x="1004888" y="92075"/>
                      </a:moveTo>
                      <a:cubicBezTo>
                        <a:pt x="1004888" y="92075"/>
                        <a:pt x="1004888" y="92075"/>
                        <a:pt x="1004888" y="152400"/>
                      </a:cubicBezTo>
                      <a:cubicBezTo>
                        <a:pt x="1004888" y="152400"/>
                        <a:pt x="1004888" y="152400"/>
                        <a:pt x="1004888" y="168200"/>
                      </a:cubicBezTo>
                      <a:cubicBezTo>
                        <a:pt x="1004888" y="168200"/>
                        <a:pt x="1004888" y="168200"/>
                        <a:pt x="1004888" y="183281"/>
                      </a:cubicBezTo>
                      <a:cubicBezTo>
                        <a:pt x="1004888" y="183281"/>
                        <a:pt x="1004888" y="183281"/>
                        <a:pt x="1004888" y="212725"/>
                      </a:cubicBezTo>
                      <a:cubicBezTo>
                        <a:pt x="1004888" y="212725"/>
                        <a:pt x="1004888" y="212725"/>
                        <a:pt x="1087591" y="212725"/>
                      </a:cubicBezTo>
                      <a:cubicBezTo>
                        <a:pt x="1087591" y="212725"/>
                        <a:pt x="1087591" y="212725"/>
                        <a:pt x="1119674" y="212725"/>
                      </a:cubicBezTo>
                      <a:cubicBezTo>
                        <a:pt x="1119674" y="212725"/>
                        <a:pt x="1119674" y="212725"/>
                        <a:pt x="1122525" y="183281"/>
                      </a:cubicBezTo>
                      <a:cubicBezTo>
                        <a:pt x="1122525" y="183281"/>
                        <a:pt x="1122525" y="183281"/>
                        <a:pt x="1123951" y="168200"/>
                      </a:cubicBezTo>
                      <a:cubicBezTo>
                        <a:pt x="1123951" y="168200"/>
                        <a:pt x="1123951" y="168200"/>
                        <a:pt x="1123238" y="168200"/>
                      </a:cubicBezTo>
                      <a:cubicBezTo>
                        <a:pt x="1116822" y="162454"/>
                        <a:pt x="1109692" y="157427"/>
                        <a:pt x="1103276" y="152400"/>
                      </a:cubicBezTo>
                      <a:cubicBezTo>
                        <a:pt x="1100424" y="150246"/>
                        <a:pt x="1097572" y="148091"/>
                        <a:pt x="1094720" y="145937"/>
                      </a:cubicBezTo>
                      <a:cubicBezTo>
                        <a:pt x="1066202" y="125110"/>
                        <a:pt x="1036258" y="107875"/>
                        <a:pt x="1004888" y="92075"/>
                      </a:cubicBezTo>
                      <a:close/>
                      <a:moveTo>
                        <a:pt x="460375" y="92075"/>
                      </a:moveTo>
                      <a:cubicBezTo>
                        <a:pt x="429761" y="107875"/>
                        <a:pt x="400570" y="125110"/>
                        <a:pt x="372091" y="145937"/>
                      </a:cubicBezTo>
                      <a:cubicBezTo>
                        <a:pt x="362123" y="153118"/>
                        <a:pt x="352156" y="160300"/>
                        <a:pt x="342900" y="168200"/>
                      </a:cubicBezTo>
                      <a:cubicBezTo>
                        <a:pt x="342900" y="168200"/>
                        <a:pt x="342900" y="168200"/>
                        <a:pt x="347172" y="212725"/>
                      </a:cubicBezTo>
                      <a:cubicBezTo>
                        <a:pt x="347172" y="212725"/>
                        <a:pt x="347172" y="212725"/>
                        <a:pt x="378499" y="212725"/>
                      </a:cubicBezTo>
                      <a:cubicBezTo>
                        <a:pt x="378499" y="212725"/>
                        <a:pt x="378499" y="212725"/>
                        <a:pt x="460375" y="212725"/>
                      </a:cubicBezTo>
                      <a:cubicBezTo>
                        <a:pt x="460375" y="212725"/>
                        <a:pt x="460375" y="212725"/>
                        <a:pt x="460375" y="92075"/>
                      </a:cubicBezTo>
                      <a:close/>
                      <a:moveTo>
                        <a:pt x="876300" y="49213"/>
                      </a:moveTo>
                      <a:cubicBezTo>
                        <a:pt x="876300" y="49213"/>
                        <a:pt x="876300" y="49213"/>
                        <a:pt x="876300" y="153008"/>
                      </a:cubicBezTo>
                      <a:cubicBezTo>
                        <a:pt x="876300" y="153008"/>
                        <a:pt x="876300" y="153008"/>
                        <a:pt x="876300" y="168649"/>
                      </a:cubicBezTo>
                      <a:cubicBezTo>
                        <a:pt x="876300" y="168649"/>
                        <a:pt x="876300" y="168649"/>
                        <a:pt x="876300" y="183578"/>
                      </a:cubicBezTo>
                      <a:cubicBezTo>
                        <a:pt x="876300" y="183578"/>
                        <a:pt x="876300" y="183578"/>
                        <a:pt x="876300" y="212726"/>
                      </a:cubicBezTo>
                      <a:cubicBezTo>
                        <a:pt x="876300" y="212726"/>
                        <a:pt x="876300" y="212726"/>
                        <a:pt x="973138" y="212726"/>
                      </a:cubicBezTo>
                      <a:cubicBezTo>
                        <a:pt x="973138" y="212726"/>
                        <a:pt x="973138" y="212726"/>
                        <a:pt x="973138" y="183578"/>
                      </a:cubicBezTo>
                      <a:cubicBezTo>
                        <a:pt x="973138" y="183578"/>
                        <a:pt x="973138" y="183578"/>
                        <a:pt x="973138" y="168649"/>
                      </a:cubicBezTo>
                      <a:cubicBezTo>
                        <a:pt x="973138" y="168649"/>
                        <a:pt x="973138" y="168649"/>
                        <a:pt x="973138" y="153008"/>
                      </a:cubicBezTo>
                      <a:cubicBezTo>
                        <a:pt x="973138" y="153008"/>
                        <a:pt x="973138" y="153008"/>
                        <a:pt x="973138" y="79783"/>
                      </a:cubicBezTo>
                      <a:cubicBezTo>
                        <a:pt x="941808" y="66986"/>
                        <a:pt x="909766" y="56322"/>
                        <a:pt x="876300" y="49213"/>
                      </a:cubicBezTo>
                      <a:close/>
                      <a:moveTo>
                        <a:pt x="588963" y="49213"/>
                      </a:moveTo>
                      <a:cubicBezTo>
                        <a:pt x="556209" y="56322"/>
                        <a:pt x="523455" y="66986"/>
                        <a:pt x="492125" y="79783"/>
                      </a:cubicBezTo>
                      <a:cubicBezTo>
                        <a:pt x="492125" y="79783"/>
                        <a:pt x="492125" y="79783"/>
                        <a:pt x="492125" y="212726"/>
                      </a:cubicBezTo>
                      <a:cubicBezTo>
                        <a:pt x="492125" y="212726"/>
                        <a:pt x="492125" y="212726"/>
                        <a:pt x="588963" y="212726"/>
                      </a:cubicBezTo>
                      <a:cubicBezTo>
                        <a:pt x="588963" y="212726"/>
                        <a:pt x="588963" y="212726"/>
                        <a:pt x="588963" y="49213"/>
                      </a:cubicBezTo>
                      <a:close/>
                      <a:moveTo>
                        <a:pt x="749300" y="31750"/>
                      </a:moveTo>
                      <a:cubicBezTo>
                        <a:pt x="749300" y="31750"/>
                        <a:pt x="749300" y="31750"/>
                        <a:pt x="749300" y="212725"/>
                      </a:cubicBezTo>
                      <a:cubicBezTo>
                        <a:pt x="749300" y="212725"/>
                        <a:pt x="749300" y="212725"/>
                        <a:pt x="844550" y="212725"/>
                      </a:cubicBezTo>
                      <a:cubicBezTo>
                        <a:pt x="844550" y="212725"/>
                        <a:pt x="844550" y="212725"/>
                        <a:pt x="844550" y="183513"/>
                      </a:cubicBezTo>
                      <a:cubicBezTo>
                        <a:pt x="844550" y="183513"/>
                        <a:pt x="844550" y="183513"/>
                        <a:pt x="844550" y="168550"/>
                      </a:cubicBezTo>
                      <a:cubicBezTo>
                        <a:pt x="844550" y="168550"/>
                        <a:pt x="844550" y="168550"/>
                        <a:pt x="844550" y="152875"/>
                      </a:cubicBezTo>
                      <a:cubicBezTo>
                        <a:pt x="844550" y="152875"/>
                        <a:pt x="844550" y="152875"/>
                        <a:pt x="844550" y="41725"/>
                      </a:cubicBezTo>
                      <a:cubicBezTo>
                        <a:pt x="836789" y="40300"/>
                        <a:pt x="829028" y="38875"/>
                        <a:pt x="821267" y="38163"/>
                      </a:cubicBezTo>
                      <a:cubicBezTo>
                        <a:pt x="816328" y="37450"/>
                        <a:pt x="811389" y="36738"/>
                        <a:pt x="806450" y="36025"/>
                      </a:cubicBezTo>
                      <a:cubicBezTo>
                        <a:pt x="801511" y="35313"/>
                        <a:pt x="795867" y="34600"/>
                        <a:pt x="790928" y="34600"/>
                      </a:cubicBezTo>
                      <a:cubicBezTo>
                        <a:pt x="777522" y="33175"/>
                        <a:pt x="763411" y="32463"/>
                        <a:pt x="749300" y="31750"/>
                      </a:cubicBezTo>
                      <a:close/>
                      <a:moveTo>
                        <a:pt x="717551" y="31750"/>
                      </a:moveTo>
                      <a:cubicBezTo>
                        <a:pt x="684797" y="32463"/>
                        <a:pt x="652755" y="36025"/>
                        <a:pt x="620713" y="41725"/>
                      </a:cubicBezTo>
                      <a:cubicBezTo>
                        <a:pt x="620713" y="41725"/>
                        <a:pt x="620713" y="41725"/>
                        <a:pt x="620713" y="212725"/>
                      </a:cubicBezTo>
                      <a:cubicBezTo>
                        <a:pt x="620713" y="212725"/>
                        <a:pt x="620713" y="212725"/>
                        <a:pt x="717551" y="212725"/>
                      </a:cubicBezTo>
                      <a:cubicBezTo>
                        <a:pt x="717551" y="212725"/>
                        <a:pt x="717551" y="212725"/>
                        <a:pt x="717551" y="31750"/>
                      </a:cubicBezTo>
                      <a:close/>
                      <a:moveTo>
                        <a:pt x="733426" y="0"/>
                      </a:moveTo>
                      <a:cubicBezTo>
                        <a:pt x="752693" y="0"/>
                        <a:pt x="771960" y="714"/>
                        <a:pt x="791228" y="2855"/>
                      </a:cubicBezTo>
                      <a:cubicBezTo>
                        <a:pt x="796223" y="2855"/>
                        <a:pt x="801932" y="3568"/>
                        <a:pt x="806927" y="4282"/>
                      </a:cubicBezTo>
                      <a:cubicBezTo>
                        <a:pt x="811922" y="4996"/>
                        <a:pt x="816918" y="5710"/>
                        <a:pt x="821913" y="5710"/>
                      </a:cubicBezTo>
                      <a:cubicBezTo>
                        <a:pt x="834758" y="7851"/>
                        <a:pt x="848316" y="9992"/>
                        <a:pt x="861161" y="12846"/>
                      </a:cubicBezTo>
                      <a:cubicBezTo>
                        <a:pt x="879715" y="16415"/>
                        <a:pt x="897555" y="20697"/>
                        <a:pt x="915395" y="25692"/>
                      </a:cubicBezTo>
                      <a:cubicBezTo>
                        <a:pt x="941799" y="33543"/>
                        <a:pt x="968202" y="42820"/>
                        <a:pt x="993892" y="54239"/>
                      </a:cubicBezTo>
                      <a:cubicBezTo>
                        <a:pt x="995319" y="54239"/>
                        <a:pt x="996747" y="54953"/>
                        <a:pt x="998174" y="55667"/>
                      </a:cubicBezTo>
                      <a:cubicBezTo>
                        <a:pt x="1033140" y="70654"/>
                        <a:pt x="1066680" y="89209"/>
                        <a:pt x="1098792" y="110619"/>
                      </a:cubicBezTo>
                      <a:cubicBezTo>
                        <a:pt x="1108783" y="117042"/>
                        <a:pt x="1118060" y="124179"/>
                        <a:pt x="1128050" y="131316"/>
                      </a:cubicBezTo>
                      <a:cubicBezTo>
                        <a:pt x="1128050" y="131316"/>
                        <a:pt x="1128050" y="131316"/>
                        <a:pt x="1131618" y="94919"/>
                      </a:cubicBezTo>
                      <a:cubicBezTo>
                        <a:pt x="1131618" y="94919"/>
                        <a:pt x="1131618" y="94919"/>
                        <a:pt x="1132332" y="89209"/>
                      </a:cubicBezTo>
                      <a:cubicBezTo>
                        <a:pt x="1133045" y="81359"/>
                        <a:pt x="1139468" y="74936"/>
                        <a:pt x="1148031" y="74936"/>
                      </a:cubicBezTo>
                      <a:cubicBezTo>
                        <a:pt x="1148031" y="74936"/>
                        <a:pt x="1148031" y="74936"/>
                        <a:pt x="1185139" y="74936"/>
                      </a:cubicBezTo>
                      <a:cubicBezTo>
                        <a:pt x="1185139" y="74936"/>
                        <a:pt x="1185139" y="74936"/>
                        <a:pt x="1200838" y="74936"/>
                      </a:cubicBezTo>
                      <a:cubicBezTo>
                        <a:pt x="1200838" y="74936"/>
                        <a:pt x="1200838" y="74936"/>
                        <a:pt x="1202979" y="74936"/>
                      </a:cubicBezTo>
                      <a:cubicBezTo>
                        <a:pt x="1208688" y="74936"/>
                        <a:pt x="1213683" y="78504"/>
                        <a:pt x="1215824" y="83500"/>
                      </a:cubicBezTo>
                      <a:cubicBezTo>
                        <a:pt x="1217251" y="84927"/>
                        <a:pt x="1217965" y="87068"/>
                        <a:pt x="1217965" y="89209"/>
                      </a:cubicBezTo>
                      <a:cubicBezTo>
                        <a:pt x="1217965" y="89209"/>
                        <a:pt x="1217965" y="89209"/>
                        <a:pt x="1249363" y="403225"/>
                      </a:cubicBezTo>
                      <a:cubicBezTo>
                        <a:pt x="1249363" y="403225"/>
                        <a:pt x="1249363" y="403225"/>
                        <a:pt x="1232950" y="403225"/>
                      </a:cubicBezTo>
                      <a:cubicBezTo>
                        <a:pt x="1232950" y="403225"/>
                        <a:pt x="1232950" y="403225"/>
                        <a:pt x="1217251" y="403225"/>
                      </a:cubicBezTo>
                      <a:cubicBezTo>
                        <a:pt x="1217251" y="403225"/>
                        <a:pt x="1217251" y="403225"/>
                        <a:pt x="1132332" y="403225"/>
                      </a:cubicBezTo>
                      <a:cubicBezTo>
                        <a:pt x="1132332" y="403225"/>
                        <a:pt x="1132332" y="403225"/>
                        <a:pt x="1116632" y="403225"/>
                      </a:cubicBezTo>
                      <a:cubicBezTo>
                        <a:pt x="1116632" y="403225"/>
                        <a:pt x="1116632" y="403225"/>
                        <a:pt x="1100933" y="403225"/>
                      </a:cubicBezTo>
                      <a:cubicBezTo>
                        <a:pt x="1100933" y="403225"/>
                        <a:pt x="1100933" y="403225"/>
                        <a:pt x="1113778" y="275478"/>
                      </a:cubicBezTo>
                      <a:cubicBezTo>
                        <a:pt x="1113778" y="275478"/>
                        <a:pt x="1113778" y="275478"/>
                        <a:pt x="1116632" y="244076"/>
                      </a:cubicBezTo>
                      <a:cubicBezTo>
                        <a:pt x="1116632" y="244076"/>
                        <a:pt x="1116632" y="244076"/>
                        <a:pt x="1085234" y="244076"/>
                      </a:cubicBezTo>
                      <a:cubicBezTo>
                        <a:pt x="1085234" y="244076"/>
                        <a:pt x="1085234" y="244076"/>
                        <a:pt x="382331" y="244076"/>
                      </a:cubicBezTo>
                      <a:cubicBezTo>
                        <a:pt x="382331" y="244076"/>
                        <a:pt x="382331" y="244076"/>
                        <a:pt x="350219" y="244076"/>
                      </a:cubicBezTo>
                      <a:cubicBezTo>
                        <a:pt x="350219" y="244076"/>
                        <a:pt x="350219" y="244076"/>
                        <a:pt x="353787" y="275478"/>
                      </a:cubicBezTo>
                      <a:cubicBezTo>
                        <a:pt x="353787" y="275478"/>
                        <a:pt x="353787" y="275478"/>
                        <a:pt x="366632" y="403225"/>
                      </a:cubicBezTo>
                      <a:cubicBezTo>
                        <a:pt x="366632" y="403225"/>
                        <a:pt x="366632" y="403225"/>
                        <a:pt x="350219" y="403225"/>
                      </a:cubicBezTo>
                      <a:cubicBezTo>
                        <a:pt x="350219" y="403225"/>
                        <a:pt x="350219" y="403225"/>
                        <a:pt x="334520" y="403225"/>
                      </a:cubicBezTo>
                      <a:cubicBezTo>
                        <a:pt x="334520" y="403225"/>
                        <a:pt x="334520" y="403225"/>
                        <a:pt x="251741" y="403225"/>
                      </a:cubicBezTo>
                      <a:cubicBezTo>
                        <a:pt x="251741" y="403225"/>
                        <a:pt x="251741" y="403225"/>
                        <a:pt x="248887" y="403225"/>
                      </a:cubicBezTo>
                      <a:cubicBezTo>
                        <a:pt x="248887" y="403225"/>
                        <a:pt x="248887" y="403225"/>
                        <a:pt x="236042" y="403225"/>
                      </a:cubicBezTo>
                      <a:cubicBezTo>
                        <a:pt x="236042" y="403225"/>
                        <a:pt x="236042" y="403225"/>
                        <a:pt x="233188" y="403225"/>
                      </a:cubicBezTo>
                      <a:cubicBezTo>
                        <a:pt x="233188" y="403225"/>
                        <a:pt x="233188" y="403225"/>
                        <a:pt x="219629" y="403225"/>
                      </a:cubicBezTo>
                      <a:cubicBezTo>
                        <a:pt x="219629" y="403225"/>
                        <a:pt x="219629" y="403225"/>
                        <a:pt x="217488" y="403225"/>
                      </a:cubicBezTo>
                      <a:cubicBezTo>
                        <a:pt x="217488" y="403225"/>
                        <a:pt x="217488" y="403225"/>
                        <a:pt x="248887" y="89209"/>
                      </a:cubicBezTo>
                      <a:cubicBezTo>
                        <a:pt x="249601" y="81359"/>
                        <a:pt x="256023" y="74936"/>
                        <a:pt x="264586" y="74936"/>
                      </a:cubicBezTo>
                      <a:cubicBezTo>
                        <a:pt x="264586" y="74936"/>
                        <a:pt x="264586" y="74936"/>
                        <a:pt x="319534" y="74936"/>
                      </a:cubicBezTo>
                      <a:cubicBezTo>
                        <a:pt x="325956" y="74936"/>
                        <a:pt x="330952" y="78504"/>
                        <a:pt x="333806" y="84213"/>
                      </a:cubicBezTo>
                      <a:cubicBezTo>
                        <a:pt x="334520" y="85641"/>
                        <a:pt x="335233" y="87068"/>
                        <a:pt x="335233" y="89209"/>
                      </a:cubicBezTo>
                      <a:cubicBezTo>
                        <a:pt x="335233" y="89209"/>
                        <a:pt x="335233" y="89209"/>
                        <a:pt x="335947" y="94919"/>
                      </a:cubicBezTo>
                      <a:cubicBezTo>
                        <a:pt x="335947" y="94919"/>
                        <a:pt x="335947" y="94919"/>
                        <a:pt x="335947" y="99914"/>
                      </a:cubicBezTo>
                      <a:cubicBezTo>
                        <a:pt x="335947" y="99914"/>
                        <a:pt x="335947" y="99914"/>
                        <a:pt x="338088" y="116329"/>
                      </a:cubicBezTo>
                      <a:cubicBezTo>
                        <a:pt x="338088" y="116329"/>
                        <a:pt x="338088" y="116329"/>
                        <a:pt x="339515" y="131316"/>
                      </a:cubicBezTo>
                      <a:cubicBezTo>
                        <a:pt x="348792" y="124179"/>
                        <a:pt x="358782" y="117042"/>
                        <a:pt x="368773" y="110619"/>
                      </a:cubicBezTo>
                      <a:cubicBezTo>
                        <a:pt x="378763" y="103483"/>
                        <a:pt x="388754" y="97773"/>
                        <a:pt x="398744" y="91350"/>
                      </a:cubicBezTo>
                      <a:cubicBezTo>
                        <a:pt x="420866" y="77790"/>
                        <a:pt x="444415" y="66372"/>
                        <a:pt x="467964" y="55667"/>
                      </a:cubicBezTo>
                      <a:cubicBezTo>
                        <a:pt x="469391" y="54953"/>
                        <a:pt x="470819" y="54239"/>
                        <a:pt x="472959" y="54239"/>
                      </a:cubicBezTo>
                      <a:cubicBezTo>
                        <a:pt x="507212" y="39252"/>
                        <a:pt x="542893" y="27120"/>
                        <a:pt x="579287" y="18556"/>
                      </a:cubicBezTo>
                      <a:cubicBezTo>
                        <a:pt x="629239" y="6423"/>
                        <a:pt x="681332" y="0"/>
                        <a:pt x="733426" y="0"/>
                      </a:cubicBezTo>
                      <a:close/>
                    </a:path>
                  </a:pathLst>
                </a:custGeom>
                <a:solidFill>
                  <a:srgbClr val="FFFFFF">
                    <a:lumMod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64" name="Freeform 14">
                  <a:extLst>
                    <a:ext uri="{FF2B5EF4-FFF2-40B4-BE49-F238E27FC236}">
                      <a16:creationId xmlns:a16="http://schemas.microsoft.com/office/drawing/2014/main" id="{6752ED95-7606-3C1C-7410-D178964D5DF3}"/>
                    </a:ext>
                  </a:extLst>
                </p:cNvPr>
                <p:cNvSpPr>
                  <a:spLocks/>
                </p:cNvSpPr>
                <p:nvPr/>
              </p:nvSpPr>
              <p:spPr bwMode="auto">
                <a:xfrm>
                  <a:off x="5521325" y="2725738"/>
                  <a:ext cx="1139825" cy="1290638"/>
                </a:xfrm>
                <a:custGeom>
                  <a:avLst/>
                  <a:gdLst>
                    <a:gd name="connsiteX0" fmla="*/ 958086 w 1139825"/>
                    <a:gd name="connsiteY0" fmla="*/ 833437 h 1290638"/>
                    <a:gd name="connsiteX1" fmla="*/ 950913 w 1139825"/>
                    <a:gd name="connsiteY1" fmla="*/ 840524 h 1290638"/>
                    <a:gd name="connsiteX2" fmla="*/ 950913 w 1139825"/>
                    <a:gd name="connsiteY2" fmla="*/ 905725 h 1290638"/>
                    <a:gd name="connsiteX3" fmla="*/ 958086 w 1139825"/>
                    <a:gd name="connsiteY3" fmla="*/ 912812 h 1290638"/>
                    <a:gd name="connsiteX4" fmla="*/ 1062804 w 1139825"/>
                    <a:gd name="connsiteY4" fmla="*/ 912812 h 1290638"/>
                    <a:gd name="connsiteX5" fmla="*/ 1069976 w 1139825"/>
                    <a:gd name="connsiteY5" fmla="*/ 905725 h 1290638"/>
                    <a:gd name="connsiteX6" fmla="*/ 1069976 w 1139825"/>
                    <a:gd name="connsiteY6" fmla="*/ 840524 h 1290638"/>
                    <a:gd name="connsiteX7" fmla="*/ 1062804 w 1139825"/>
                    <a:gd name="connsiteY7" fmla="*/ 833437 h 1290638"/>
                    <a:gd name="connsiteX8" fmla="*/ 958086 w 1139825"/>
                    <a:gd name="connsiteY8" fmla="*/ 833437 h 1290638"/>
                    <a:gd name="connsiteX9" fmla="*/ 453345 w 1139825"/>
                    <a:gd name="connsiteY9" fmla="*/ 769937 h 1290638"/>
                    <a:gd name="connsiteX10" fmla="*/ 446088 w 1139825"/>
                    <a:gd name="connsiteY10" fmla="*/ 777024 h 1290638"/>
                    <a:gd name="connsiteX11" fmla="*/ 446088 w 1139825"/>
                    <a:gd name="connsiteY11" fmla="*/ 842225 h 1290638"/>
                    <a:gd name="connsiteX12" fmla="*/ 453345 w 1139825"/>
                    <a:gd name="connsiteY12" fmla="*/ 849312 h 1290638"/>
                    <a:gd name="connsiteX13" fmla="*/ 489631 w 1139825"/>
                    <a:gd name="connsiteY13" fmla="*/ 849312 h 1290638"/>
                    <a:gd name="connsiteX14" fmla="*/ 496888 w 1139825"/>
                    <a:gd name="connsiteY14" fmla="*/ 842225 h 1290638"/>
                    <a:gd name="connsiteX15" fmla="*/ 496888 w 1139825"/>
                    <a:gd name="connsiteY15" fmla="*/ 777024 h 1290638"/>
                    <a:gd name="connsiteX16" fmla="*/ 489631 w 1139825"/>
                    <a:gd name="connsiteY16" fmla="*/ 769937 h 1290638"/>
                    <a:gd name="connsiteX17" fmla="*/ 453345 w 1139825"/>
                    <a:gd name="connsiteY17" fmla="*/ 769937 h 1290638"/>
                    <a:gd name="connsiteX18" fmla="*/ 362631 w 1139825"/>
                    <a:gd name="connsiteY18" fmla="*/ 769937 h 1290638"/>
                    <a:gd name="connsiteX19" fmla="*/ 355600 w 1139825"/>
                    <a:gd name="connsiteY19" fmla="*/ 777024 h 1290638"/>
                    <a:gd name="connsiteX20" fmla="*/ 355600 w 1139825"/>
                    <a:gd name="connsiteY20" fmla="*/ 842225 h 1290638"/>
                    <a:gd name="connsiteX21" fmla="*/ 362631 w 1139825"/>
                    <a:gd name="connsiteY21" fmla="*/ 849312 h 1290638"/>
                    <a:gd name="connsiteX22" fmla="*/ 397783 w 1139825"/>
                    <a:gd name="connsiteY22" fmla="*/ 849312 h 1290638"/>
                    <a:gd name="connsiteX23" fmla="*/ 404813 w 1139825"/>
                    <a:gd name="connsiteY23" fmla="*/ 842225 h 1290638"/>
                    <a:gd name="connsiteX24" fmla="*/ 404813 w 1139825"/>
                    <a:gd name="connsiteY24" fmla="*/ 777024 h 1290638"/>
                    <a:gd name="connsiteX25" fmla="*/ 397783 w 1139825"/>
                    <a:gd name="connsiteY25" fmla="*/ 769937 h 1290638"/>
                    <a:gd name="connsiteX26" fmla="*/ 362631 w 1139825"/>
                    <a:gd name="connsiteY26" fmla="*/ 769937 h 1290638"/>
                    <a:gd name="connsiteX27" fmla="*/ 272246 w 1139825"/>
                    <a:gd name="connsiteY27" fmla="*/ 769937 h 1290638"/>
                    <a:gd name="connsiteX28" fmla="*/ 265113 w 1139825"/>
                    <a:gd name="connsiteY28" fmla="*/ 777024 h 1290638"/>
                    <a:gd name="connsiteX29" fmla="*/ 265113 w 1139825"/>
                    <a:gd name="connsiteY29" fmla="*/ 842225 h 1290638"/>
                    <a:gd name="connsiteX30" fmla="*/ 272246 w 1139825"/>
                    <a:gd name="connsiteY30" fmla="*/ 849312 h 1290638"/>
                    <a:gd name="connsiteX31" fmla="*/ 307194 w 1139825"/>
                    <a:gd name="connsiteY31" fmla="*/ 849312 h 1290638"/>
                    <a:gd name="connsiteX32" fmla="*/ 314326 w 1139825"/>
                    <a:gd name="connsiteY32" fmla="*/ 842225 h 1290638"/>
                    <a:gd name="connsiteX33" fmla="*/ 314326 w 1139825"/>
                    <a:gd name="connsiteY33" fmla="*/ 777024 h 1290638"/>
                    <a:gd name="connsiteX34" fmla="*/ 307194 w 1139825"/>
                    <a:gd name="connsiteY34" fmla="*/ 769937 h 1290638"/>
                    <a:gd name="connsiteX35" fmla="*/ 272246 w 1139825"/>
                    <a:gd name="connsiteY35" fmla="*/ 769937 h 1290638"/>
                    <a:gd name="connsiteX36" fmla="*/ 181882 w 1139825"/>
                    <a:gd name="connsiteY36" fmla="*/ 769937 h 1290638"/>
                    <a:gd name="connsiteX37" fmla="*/ 174625 w 1139825"/>
                    <a:gd name="connsiteY37" fmla="*/ 777024 h 1290638"/>
                    <a:gd name="connsiteX38" fmla="*/ 174625 w 1139825"/>
                    <a:gd name="connsiteY38" fmla="*/ 842225 h 1290638"/>
                    <a:gd name="connsiteX39" fmla="*/ 181882 w 1139825"/>
                    <a:gd name="connsiteY39" fmla="*/ 849312 h 1290638"/>
                    <a:gd name="connsiteX40" fmla="*/ 218168 w 1139825"/>
                    <a:gd name="connsiteY40" fmla="*/ 849312 h 1290638"/>
                    <a:gd name="connsiteX41" fmla="*/ 225425 w 1139825"/>
                    <a:gd name="connsiteY41" fmla="*/ 842225 h 1290638"/>
                    <a:gd name="connsiteX42" fmla="*/ 225425 w 1139825"/>
                    <a:gd name="connsiteY42" fmla="*/ 777024 h 1290638"/>
                    <a:gd name="connsiteX43" fmla="*/ 218168 w 1139825"/>
                    <a:gd name="connsiteY43" fmla="*/ 769937 h 1290638"/>
                    <a:gd name="connsiteX44" fmla="*/ 181882 w 1139825"/>
                    <a:gd name="connsiteY44" fmla="*/ 769937 h 1290638"/>
                    <a:gd name="connsiteX45" fmla="*/ 91395 w 1139825"/>
                    <a:gd name="connsiteY45" fmla="*/ 769937 h 1290638"/>
                    <a:gd name="connsiteX46" fmla="*/ 84138 w 1139825"/>
                    <a:gd name="connsiteY46" fmla="*/ 777024 h 1290638"/>
                    <a:gd name="connsiteX47" fmla="*/ 84138 w 1139825"/>
                    <a:gd name="connsiteY47" fmla="*/ 842225 h 1290638"/>
                    <a:gd name="connsiteX48" fmla="*/ 91395 w 1139825"/>
                    <a:gd name="connsiteY48" fmla="*/ 849312 h 1290638"/>
                    <a:gd name="connsiteX49" fmla="*/ 127681 w 1139825"/>
                    <a:gd name="connsiteY49" fmla="*/ 849312 h 1290638"/>
                    <a:gd name="connsiteX50" fmla="*/ 134938 w 1139825"/>
                    <a:gd name="connsiteY50" fmla="*/ 842225 h 1290638"/>
                    <a:gd name="connsiteX51" fmla="*/ 134938 w 1139825"/>
                    <a:gd name="connsiteY51" fmla="*/ 777024 h 1290638"/>
                    <a:gd name="connsiteX52" fmla="*/ 127681 w 1139825"/>
                    <a:gd name="connsiteY52" fmla="*/ 769937 h 1290638"/>
                    <a:gd name="connsiteX53" fmla="*/ 91395 w 1139825"/>
                    <a:gd name="connsiteY53" fmla="*/ 769937 h 1290638"/>
                    <a:gd name="connsiteX54" fmla="*/ 958086 w 1139825"/>
                    <a:gd name="connsiteY54" fmla="*/ 714375 h 1290638"/>
                    <a:gd name="connsiteX55" fmla="*/ 950913 w 1139825"/>
                    <a:gd name="connsiteY55" fmla="*/ 721604 h 1290638"/>
                    <a:gd name="connsiteX56" fmla="*/ 950913 w 1139825"/>
                    <a:gd name="connsiteY56" fmla="*/ 788109 h 1290638"/>
                    <a:gd name="connsiteX57" fmla="*/ 958086 w 1139825"/>
                    <a:gd name="connsiteY57" fmla="*/ 795338 h 1290638"/>
                    <a:gd name="connsiteX58" fmla="*/ 1062804 w 1139825"/>
                    <a:gd name="connsiteY58" fmla="*/ 795338 h 1290638"/>
                    <a:gd name="connsiteX59" fmla="*/ 1069976 w 1139825"/>
                    <a:gd name="connsiteY59" fmla="*/ 788109 h 1290638"/>
                    <a:gd name="connsiteX60" fmla="*/ 1069976 w 1139825"/>
                    <a:gd name="connsiteY60" fmla="*/ 721604 h 1290638"/>
                    <a:gd name="connsiteX61" fmla="*/ 1062804 w 1139825"/>
                    <a:gd name="connsiteY61" fmla="*/ 714375 h 1290638"/>
                    <a:gd name="connsiteX62" fmla="*/ 958086 w 1139825"/>
                    <a:gd name="connsiteY62" fmla="*/ 714375 h 1290638"/>
                    <a:gd name="connsiteX63" fmla="*/ 792890 w 1139825"/>
                    <a:gd name="connsiteY63" fmla="*/ 714375 h 1290638"/>
                    <a:gd name="connsiteX64" fmla="*/ 785813 w 1139825"/>
                    <a:gd name="connsiteY64" fmla="*/ 721604 h 1290638"/>
                    <a:gd name="connsiteX65" fmla="*/ 785813 w 1139825"/>
                    <a:gd name="connsiteY65" fmla="*/ 788109 h 1290638"/>
                    <a:gd name="connsiteX66" fmla="*/ 792890 w 1139825"/>
                    <a:gd name="connsiteY66" fmla="*/ 795338 h 1290638"/>
                    <a:gd name="connsiteX67" fmla="*/ 896211 w 1139825"/>
                    <a:gd name="connsiteY67" fmla="*/ 795338 h 1290638"/>
                    <a:gd name="connsiteX68" fmla="*/ 903288 w 1139825"/>
                    <a:gd name="connsiteY68" fmla="*/ 788109 h 1290638"/>
                    <a:gd name="connsiteX69" fmla="*/ 903288 w 1139825"/>
                    <a:gd name="connsiteY69" fmla="*/ 721604 h 1290638"/>
                    <a:gd name="connsiteX70" fmla="*/ 896211 w 1139825"/>
                    <a:gd name="connsiteY70" fmla="*/ 714375 h 1290638"/>
                    <a:gd name="connsiteX71" fmla="*/ 792890 w 1139825"/>
                    <a:gd name="connsiteY71" fmla="*/ 714375 h 1290638"/>
                    <a:gd name="connsiteX72" fmla="*/ 453345 w 1139825"/>
                    <a:gd name="connsiteY72" fmla="*/ 628650 h 1290638"/>
                    <a:gd name="connsiteX73" fmla="*/ 446088 w 1139825"/>
                    <a:gd name="connsiteY73" fmla="*/ 635801 h 1290638"/>
                    <a:gd name="connsiteX74" fmla="*/ 446088 w 1139825"/>
                    <a:gd name="connsiteY74" fmla="*/ 700874 h 1290638"/>
                    <a:gd name="connsiteX75" fmla="*/ 453345 w 1139825"/>
                    <a:gd name="connsiteY75" fmla="*/ 708025 h 1290638"/>
                    <a:gd name="connsiteX76" fmla="*/ 489631 w 1139825"/>
                    <a:gd name="connsiteY76" fmla="*/ 708025 h 1290638"/>
                    <a:gd name="connsiteX77" fmla="*/ 496888 w 1139825"/>
                    <a:gd name="connsiteY77" fmla="*/ 700874 h 1290638"/>
                    <a:gd name="connsiteX78" fmla="*/ 496888 w 1139825"/>
                    <a:gd name="connsiteY78" fmla="*/ 635801 h 1290638"/>
                    <a:gd name="connsiteX79" fmla="*/ 489631 w 1139825"/>
                    <a:gd name="connsiteY79" fmla="*/ 628650 h 1290638"/>
                    <a:gd name="connsiteX80" fmla="*/ 453345 w 1139825"/>
                    <a:gd name="connsiteY80" fmla="*/ 628650 h 1290638"/>
                    <a:gd name="connsiteX81" fmla="*/ 362631 w 1139825"/>
                    <a:gd name="connsiteY81" fmla="*/ 628650 h 1290638"/>
                    <a:gd name="connsiteX82" fmla="*/ 355600 w 1139825"/>
                    <a:gd name="connsiteY82" fmla="*/ 635801 h 1290638"/>
                    <a:gd name="connsiteX83" fmla="*/ 355600 w 1139825"/>
                    <a:gd name="connsiteY83" fmla="*/ 700874 h 1290638"/>
                    <a:gd name="connsiteX84" fmla="*/ 362631 w 1139825"/>
                    <a:gd name="connsiteY84" fmla="*/ 708025 h 1290638"/>
                    <a:gd name="connsiteX85" fmla="*/ 397783 w 1139825"/>
                    <a:gd name="connsiteY85" fmla="*/ 708025 h 1290638"/>
                    <a:gd name="connsiteX86" fmla="*/ 404813 w 1139825"/>
                    <a:gd name="connsiteY86" fmla="*/ 700874 h 1290638"/>
                    <a:gd name="connsiteX87" fmla="*/ 404813 w 1139825"/>
                    <a:gd name="connsiteY87" fmla="*/ 635801 h 1290638"/>
                    <a:gd name="connsiteX88" fmla="*/ 397783 w 1139825"/>
                    <a:gd name="connsiteY88" fmla="*/ 628650 h 1290638"/>
                    <a:gd name="connsiteX89" fmla="*/ 362631 w 1139825"/>
                    <a:gd name="connsiteY89" fmla="*/ 628650 h 1290638"/>
                    <a:gd name="connsiteX90" fmla="*/ 272246 w 1139825"/>
                    <a:gd name="connsiteY90" fmla="*/ 628650 h 1290638"/>
                    <a:gd name="connsiteX91" fmla="*/ 265113 w 1139825"/>
                    <a:gd name="connsiteY91" fmla="*/ 635801 h 1290638"/>
                    <a:gd name="connsiteX92" fmla="*/ 265113 w 1139825"/>
                    <a:gd name="connsiteY92" fmla="*/ 700874 h 1290638"/>
                    <a:gd name="connsiteX93" fmla="*/ 272246 w 1139825"/>
                    <a:gd name="connsiteY93" fmla="*/ 708025 h 1290638"/>
                    <a:gd name="connsiteX94" fmla="*/ 307194 w 1139825"/>
                    <a:gd name="connsiteY94" fmla="*/ 708025 h 1290638"/>
                    <a:gd name="connsiteX95" fmla="*/ 314326 w 1139825"/>
                    <a:gd name="connsiteY95" fmla="*/ 700874 h 1290638"/>
                    <a:gd name="connsiteX96" fmla="*/ 314326 w 1139825"/>
                    <a:gd name="connsiteY96" fmla="*/ 635801 h 1290638"/>
                    <a:gd name="connsiteX97" fmla="*/ 307194 w 1139825"/>
                    <a:gd name="connsiteY97" fmla="*/ 628650 h 1290638"/>
                    <a:gd name="connsiteX98" fmla="*/ 272246 w 1139825"/>
                    <a:gd name="connsiteY98" fmla="*/ 628650 h 1290638"/>
                    <a:gd name="connsiteX99" fmla="*/ 181882 w 1139825"/>
                    <a:gd name="connsiteY99" fmla="*/ 628650 h 1290638"/>
                    <a:gd name="connsiteX100" fmla="*/ 174625 w 1139825"/>
                    <a:gd name="connsiteY100" fmla="*/ 635801 h 1290638"/>
                    <a:gd name="connsiteX101" fmla="*/ 174625 w 1139825"/>
                    <a:gd name="connsiteY101" fmla="*/ 700874 h 1290638"/>
                    <a:gd name="connsiteX102" fmla="*/ 181882 w 1139825"/>
                    <a:gd name="connsiteY102" fmla="*/ 708025 h 1290638"/>
                    <a:gd name="connsiteX103" fmla="*/ 218168 w 1139825"/>
                    <a:gd name="connsiteY103" fmla="*/ 708025 h 1290638"/>
                    <a:gd name="connsiteX104" fmla="*/ 225425 w 1139825"/>
                    <a:gd name="connsiteY104" fmla="*/ 700874 h 1290638"/>
                    <a:gd name="connsiteX105" fmla="*/ 225425 w 1139825"/>
                    <a:gd name="connsiteY105" fmla="*/ 635801 h 1290638"/>
                    <a:gd name="connsiteX106" fmla="*/ 218168 w 1139825"/>
                    <a:gd name="connsiteY106" fmla="*/ 628650 h 1290638"/>
                    <a:gd name="connsiteX107" fmla="*/ 181882 w 1139825"/>
                    <a:gd name="connsiteY107" fmla="*/ 628650 h 1290638"/>
                    <a:gd name="connsiteX108" fmla="*/ 958086 w 1139825"/>
                    <a:gd name="connsiteY108" fmla="*/ 596900 h 1290638"/>
                    <a:gd name="connsiteX109" fmla="*/ 950913 w 1139825"/>
                    <a:gd name="connsiteY109" fmla="*/ 603987 h 1290638"/>
                    <a:gd name="connsiteX110" fmla="*/ 950913 w 1139825"/>
                    <a:gd name="connsiteY110" fmla="*/ 669188 h 1290638"/>
                    <a:gd name="connsiteX111" fmla="*/ 958086 w 1139825"/>
                    <a:gd name="connsiteY111" fmla="*/ 676275 h 1290638"/>
                    <a:gd name="connsiteX112" fmla="*/ 1062804 w 1139825"/>
                    <a:gd name="connsiteY112" fmla="*/ 676275 h 1290638"/>
                    <a:gd name="connsiteX113" fmla="*/ 1069976 w 1139825"/>
                    <a:gd name="connsiteY113" fmla="*/ 669188 h 1290638"/>
                    <a:gd name="connsiteX114" fmla="*/ 1069976 w 1139825"/>
                    <a:gd name="connsiteY114" fmla="*/ 603987 h 1290638"/>
                    <a:gd name="connsiteX115" fmla="*/ 1062804 w 1139825"/>
                    <a:gd name="connsiteY115" fmla="*/ 596900 h 1290638"/>
                    <a:gd name="connsiteX116" fmla="*/ 958086 w 1139825"/>
                    <a:gd name="connsiteY116" fmla="*/ 596900 h 1290638"/>
                    <a:gd name="connsiteX117" fmla="*/ 792890 w 1139825"/>
                    <a:gd name="connsiteY117" fmla="*/ 596900 h 1290638"/>
                    <a:gd name="connsiteX118" fmla="*/ 785813 w 1139825"/>
                    <a:gd name="connsiteY118" fmla="*/ 603987 h 1290638"/>
                    <a:gd name="connsiteX119" fmla="*/ 785813 w 1139825"/>
                    <a:gd name="connsiteY119" fmla="*/ 669188 h 1290638"/>
                    <a:gd name="connsiteX120" fmla="*/ 792890 w 1139825"/>
                    <a:gd name="connsiteY120" fmla="*/ 676275 h 1290638"/>
                    <a:gd name="connsiteX121" fmla="*/ 896211 w 1139825"/>
                    <a:gd name="connsiteY121" fmla="*/ 676275 h 1290638"/>
                    <a:gd name="connsiteX122" fmla="*/ 903288 w 1139825"/>
                    <a:gd name="connsiteY122" fmla="*/ 669188 h 1290638"/>
                    <a:gd name="connsiteX123" fmla="*/ 903288 w 1139825"/>
                    <a:gd name="connsiteY123" fmla="*/ 603987 h 1290638"/>
                    <a:gd name="connsiteX124" fmla="*/ 896211 w 1139825"/>
                    <a:gd name="connsiteY124" fmla="*/ 596900 h 1290638"/>
                    <a:gd name="connsiteX125" fmla="*/ 792890 w 1139825"/>
                    <a:gd name="connsiteY125" fmla="*/ 596900 h 1290638"/>
                    <a:gd name="connsiteX126" fmla="*/ 453345 w 1139825"/>
                    <a:gd name="connsiteY126" fmla="*/ 487362 h 1290638"/>
                    <a:gd name="connsiteX127" fmla="*/ 446088 w 1139825"/>
                    <a:gd name="connsiteY127" fmla="*/ 494513 h 1290638"/>
                    <a:gd name="connsiteX128" fmla="*/ 446088 w 1139825"/>
                    <a:gd name="connsiteY128" fmla="*/ 559586 h 1290638"/>
                    <a:gd name="connsiteX129" fmla="*/ 453345 w 1139825"/>
                    <a:gd name="connsiteY129" fmla="*/ 566737 h 1290638"/>
                    <a:gd name="connsiteX130" fmla="*/ 489631 w 1139825"/>
                    <a:gd name="connsiteY130" fmla="*/ 566737 h 1290638"/>
                    <a:gd name="connsiteX131" fmla="*/ 496888 w 1139825"/>
                    <a:gd name="connsiteY131" fmla="*/ 559586 h 1290638"/>
                    <a:gd name="connsiteX132" fmla="*/ 496888 w 1139825"/>
                    <a:gd name="connsiteY132" fmla="*/ 494513 h 1290638"/>
                    <a:gd name="connsiteX133" fmla="*/ 489631 w 1139825"/>
                    <a:gd name="connsiteY133" fmla="*/ 487362 h 1290638"/>
                    <a:gd name="connsiteX134" fmla="*/ 453345 w 1139825"/>
                    <a:gd name="connsiteY134" fmla="*/ 487362 h 1290638"/>
                    <a:gd name="connsiteX135" fmla="*/ 362631 w 1139825"/>
                    <a:gd name="connsiteY135" fmla="*/ 487362 h 1290638"/>
                    <a:gd name="connsiteX136" fmla="*/ 355600 w 1139825"/>
                    <a:gd name="connsiteY136" fmla="*/ 494513 h 1290638"/>
                    <a:gd name="connsiteX137" fmla="*/ 355600 w 1139825"/>
                    <a:gd name="connsiteY137" fmla="*/ 559586 h 1290638"/>
                    <a:gd name="connsiteX138" fmla="*/ 362631 w 1139825"/>
                    <a:gd name="connsiteY138" fmla="*/ 566737 h 1290638"/>
                    <a:gd name="connsiteX139" fmla="*/ 397783 w 1139825"/>
                    <a:gd name="connsiteY139" fmla="*/ 566737 h 1290638"/>
                    <a:gd name="connsiteX140" fmla="*/ 404813 w 1139825"/>
                    <a:gd name="connsiteY140" fmla="*/ 559586 h 1290638"/>
                    <a:gd name="connsiteX141" fmla="*/ 404813 w 1139825"/>
                    <a:gd name="connsiteY141" fmla="*/ 494513 h 1290638"/>
                    <a:gd name="connsiteX142" fmla="*/ 397783 w 1139825"/>
                    <a:gd name="connsiteY142" fmla="*/ 487362 h 1290638"/>
                    <a:gd name="connsiteX143" fmla="*/ 362631 w 1139825"/>
                    <a:gd name="connsiteY143" fmla="*/ 487362 h 1290638"/>
                    <a:gd name="connsiteX144" fmla="*/ 272246 w 1139825"/>
                    <a:gd name="connsiteY144" fmla="*/ 487362 h 1290638"/>
                    <a:gd name="connsiteX145" fmla="*/ 265113 w 1139825"/>
                    <a:gd name="connsiteY145" fmla="*/ 494513 h 1290638"/>
                    <a:gd name="connsiteX146" fmla="*/ 265113 w 1139825"/>
                    <a:gd name="connsiteY146" fmla="*/ 559586 h 1290638"/>
                    <a:gd name="connsiteX147" fmla="*/ 272246 w 1139825"/>
                    <a:gd name="connsiteY147" fmla="*/ 566737 h 1290638"/>
                    <a:gd name="connsiteX148" fmla="*/ 307194 w 1139825"/>
                    <a:gd name="connsiteY148" fmla="*/ 566737 h 1290638"/>
                    <a:gd name="connsiteX149" fmla="*/ 314326 w 1139825"/>
                    <a:gd name="connsiteY149" fmla="*/ 559586 h 1290638"/>
                    <a:gd name="connsiteX150" fmla="*/ 314326 w 1139825"/>
                    <a:gd name="connsiteY150" fmla="*/ 494513 h 1290638"/>
                    <a:gd name="connsiteX151" fmla="*/ 307194 w 1139825"/>
                    <a:gd name="connsiteY151" fmla="*/ 487362 h 1290638"/>
                    <a:gd name="connsiteX152" fmla="*/ 272246 w 1139825"/>
                    <a:gd name="connsiteY152" fmla="*/ 487362 h 1290638"/>
                    <a:gd name="connsiteX153" fmla="*/ 958086 w 1139825"/>
                    <a:gd name="connsiteY153" fmla="*/ 477837 h 1290638"/>
                    <a:gd name="connsiteX154" fmla="*/ 950913 w 1139825"/>
                    <a:gd name="connsiteY154" fmla="*/ 484924 h 1290638"/>
                    <a:gd name="connsiteX155" fmla="*/ 950913 w 1139825"/>
                    <a:gd name="connsiteY155" fmla="*/ 550125 h 1290638"/>
                    <a:gd name="connsiteX156" fmla="*/ 958086 w 1139825"/>
                    <a:gd name="connsiteY156" fmla="*/ 557212 h 1290638"/>
                    <a:gd name="connsiteX157" fmla="*/ 1062804 w 1139825"/>
                    <a:gd name="connsiteY157" fmla="*/ 557212 h 1290638"/>
                    <a:gd name="connsiteX158" fmla="*/ 1069976 w 1139825"/>
                    <a:gd name="connsiteY158" fmla="*/ 550125 h 1290638"/>
                    <a:gd name="connsiteX159" fmla="*/ 1069976 w 1139825"/>
                    <a:gd name="connsiteY159" fmla="*/ 484924 h 1290638"/>
                    <a:gd name="connsiteX160" fmla="*/ 1062804 w 1139825"/>
                    <a:gd name="connsiteY160" fmla="*/ 477837 h 1290638"/>
                    <a:gd name="connsiteX161" fmla="*/ 958086 w 1139825"/>
                    <a:gd name="connsiteY161" fmla="*/ 477837 h 1290638"/>
                    <a:gd name="connsiteX162" fmla="*/ 792890 w 1139825"/>
                    <a:gd name="connsiteY162" fmla="*/ 477837 h 1290638"/>
                    <a:gd name="connsiteX163" fmla="*/ 785813 w 1139825"/>
                    <a:gd name="connsiteY163" fmla="*/ 484924 h 1290638"/>
                    <a:gd name="connsiteX164" fmla="*/ 785813 w 1139825"/>
                    <a:gd name="connsiteY164" fmla="*/ 550125 h 1290638"/>
                    <a:gd name="connsiteX165" fmla="*/ 792890 w 1139825"/>
                    <a:gd name="connsiteY165" fmla="*/ 557212 h 1290638"/>
                    <a:gd name="connsiteX166" fmla="*/ 896211 w 1139825"/>
                    <a:gd name="connsiteY166" fmla="*/ 557212 h 1290638"/>
                    <a:gd name="connsiteX167" fmla="*/ 903288 w 1139825"/>
                    <a:gd name="connsiteY167" fmla="*/ 550125 h 1290638"/>
                    <a:gd name="connsiteX168" fmla="*/ 903288 w 1139825"/>
                    <a:gd name="connsiteY168" fmla="*/ 484924 h 1290638"/>
                    <a:gd name="connsiteX169" fmla="*/ 896211 w 1139825"/>
                    <a:gd name="connsiteY169" fmla="*/ 477837 h 1290638"/>
                    <a:gd name="connsiteX170" fmla="*/ 792890 w 1139825"/>
                    <a:gd name="connsiteY170" fmla="*/ 477837 h 1290638"/>
                    <a:gd name="connsiteX171" fmla="*/ 958086 w 1139825"/>
                    <a:gd name="connsiteY171" fmla="*/ 358775 h 1290638"/>
                    <a:gd name="connsiteX172" fmla="*/ 950913 w 1139825"/>
                    <a:gd name="connsiteY172" fmla="*/ 366004 h 1290638"/>
                    <a:gd name="connsiteX173" fmla="*/ 950913 w 1139825"/>
                    <a:gd name="connsiteY173" fmla="*/ 432509 h 1290638"/>
                    <a:gd name="connsiteX174" fmla="*/ 958086 w 1139825"/>
                    <a:gd name="connsiteY174" fmla="*/ 439738 h 1290638"/>
                    <a:gd name="connsiteX175" fmla="*/ 1062804 w 1139825"/>
                    <a:gd name="connsiteY175" fmla="*/ 439738 h 1290638"/>
                    <a:gd name="connsiteX176" fmla="*/ 1069976 w 1139825"/>
                    <a:gd name="connsiteY176" fmla="*/ 432509 h 1290638"/>
                    <a:gd name="connsiteX177" fmla="*/ 1069976 w 1139825"/>
                    <a:gd name="connsiteY177" fmla="*/ 366004 h 1290638"/>
                    <a:gd name="connsiteX178" fmla="*/ 1062804 w 1139825"/>
                    <a:gd name="connsiteY178" fmla="*/ 358775 h 1290638"/>
                    <a:gd name="connsiteX179" fmla="*/ 958086 w 1139825"/>
                    <a:gd name="connsiteY179" fmla="*/ 358775 h 1290638"/>
                    <a:gd name="connsiteX180" fmla="*/ 792890 w 1139825"/>
                    <a:gd name="connsiteY180" fmla="*/ 358775 h 1290638"/>
                    <a:gd name="connsiteX181" fmla="*/ 785813 w 1139825"/>
                    <a:gd name="connsiteY181" fmla="*/ 366004 h 1290638"/>
                    <a:gd name="connsiteX182" fmla="*/ 785813 w 1139825"/>
                    <a:gd name="connsiteY182" fmla="*/ 432509 h 1290638"/>
                    <a:gd name="connsiteX183" fmla="*/ 792890 w 1139825"/>
                    <a:gd name="connsiteY183" fmla="*/ 439738 h 1290638"/>
                    <a:gd name="connsiteX184" fmla="*/ 896211 w 1139825"/>
                    <a:gd name="connsiteY184" fmla="*/ 439738 h 1290638"/>
                    <a:gd name="connsiteX185" fmla="*/ 903288 w 1139825"/>
                    <a:gd name="connsiteY185" fmla="*/ 432509 h 1290638"/>
                    <a:gd name="connsiteX186" fmla="*/ 903288 w 1139825"/>
                    <a:gd name="connsiteY186" fmla="*/ 366004 h 1290638"/>
                    <a:gd name="connsiteX187" fmla="*/ 896211 w 1139825"/>
                    <a:gd name="connsiteY187" fmla="*/ 358775 h 1290638"/>
                    <a:gd name="connsiteX188" fmla="*/ 792890 w 1139825"/>
                    <a:gd name="connsiteY188" fmla="*/ 358775 h 1290638"/>
                    <a:gd name="connsiteX189" fmla="*/ 453345 w 1139825"/>
                    <a:gd name="connsiteY189" fmla="*/ 346075 h 1290638"/>
                    <a:gd name="connsiteX190" fmla="*/ 446088 w 1139825"/>
                    <a:gd name="connsiteY190" fmla="*/ 353304 h 1290638"/>
                    <a:gd name="connsiteX191" fmla="*/ 446088 w 1139825"/>
                    <a:gd name="connsiteY191" fmla="*/ 419809 h 1290638"/>
                    <a:gd name="connsiteX192" fmla="*/ 453345 w 1139825"/>
                    <a:gd name="connsiteY192" fmla="*/ 427038 h 1290638"/>
                    <a:gd name="connsiteX193" fmla="*/ 489631 w 1139825"/>
                    <a:gd name="connsiteY193" fmla="*/ 427038 h 1290638"/>
                    <a:gd name="connsiteX194" fmla="*/ 496888 w 1139825"/>
                    <a:gd name="connsiteY194" fmla="*/ 419809 h 1290638"/>
                    <a:gd name="connsiteX195" fmla="*/ 496888 w 1139825"/>
                    <a:gd name="connsiteY195" fmla="*/ 353304 h 1290638"/>
                    <a:gd name="connsiteX196" fmla="*/ 489631 w 1139825"/>
                    <a:gd name="connsiteY196" fmla="*/ 346075 h 1290638"/>
                    <a:gd name="connsiteX197" fmla="*/ 453345 w 1139825"/>
                    <a:gd name="connsiteY197" fmla="*/ 346075 h 1290638"/>
                    <a:gd name="connsiteX198" fmla="*/ 362631 w 1139825"/>
                    <a:gd name="connsiteY198" fmla="*/ 346075 h 1290638"/>
                    <a:gd name="connsiteX199" fmla="*/ 355600 w 1139825"/>
                    <a:gd name="connsiteY199" fmla="*/ 353304 h 1290638"/>
                    <a:gd name="connsiteX200" fmla="*/ 355600 w 1139825"/>
                    <a:gd name="connsiteY200" fmla="*/ 419809 h 1290638"/>
                    <a:gd name="connsiteX201" fmla="*/ 362631 w 1139825"/>
                    <a:gd name="connsiteY201" fmla="*/ 427038 h 1290638"/>
                    <a:gd name="connsiteX202" fmla="*/ 397783 w 1139825"/>
                    <a:gd name="connsiteY202" fmla="*/ 427038 h 1290638"/>
                    <a:gd name="connsiteX203" fmla="*/ 404813 w 1139825"/>
                    <a:gd name="connsiteY203" fmla="*/ 419809 h 1290638"/>
                    <a:gd name="connsiteX204" fmla="*/ 404813 w 1139825"/>
                    <a:gd name="connsiteY204" fmla="*/ 353304 h 1290638"/>
                    <a:gd name="connsiteX205" fmla="*/ 397783 w 1139825"/>
                    <a:gd name="connsiteY205" fmla="*/ 346075 h 1290638"/>
                    <a:gd name="connsiteX206" fmla="*/ 362631 w 1139825"/>
                    <a:gd name="connsiteY206" fmla="*/ 346075 h 1290638"/>
                    <a:gd name="connsiteX207" fmla="*/ 285558 w 1139825"/>
                    <a:gd name="connsiteY207" fmla="*/ 266700 h 1290638"/>
                    <a:gd name="connsiteX208" fmla="*/ 573258 w 1139825"/>
                    <a:gd name="connsiteY208" fmla="*/ 266700 h 1290638"/>
                    <a:gd name="connsiteX209" fmla="*/ 588963 w 1139825"/>
                    <a:gd name="connsiteY209" fmla="*/ 282398 h 1290638"/>
                    <a:gd name="connsiteX210" fmla="*/ 588963 w 1139825"/>
                    <a:gd name="connsiteY210" fmla="*/ 858229 h 1290638"/>
                    <a:gd name="connsiteX211" fmla="*/ 566832 w 1139825"/>
                    <a:gd name="connsiteY211" fmla="*/ 861084 h 1290638"/>
                    <a:gd name="connsiteX212" fmla="*/ 491160 w 1139825"/>
                    <a:gd name="connsiteY212" fmla="*/ 874641 h 1290638"/>
                    <a:gd name="connsiteX213" fmla="*/ 305547 w 1139825"/>
                    <a:gd name="connsiteY213" fmla="*/ 950277 h 1290638"/>
                    <a:gd name="connsiteX214" fmla="*/ 285558 w 1139825"/>
                    <a:gd name="connsiteY214" fmla="*/ 962407 h 1290638"/>
                    <a:gd name="connsiteX215" fmla="*/ 284130 w 1139825"/>
                    <a:gd name="connsiteY215" fmla="*/ 958839 h 1290638"/>
                    <a:gd name="connsiteX216" fmla="*/ 240583 w 1139825"/>
                    <a:gd name="connsiteY216" fmla="*/ 930298 h 1290638"/>
                    <a:gd name="connsiteX217" fmla="*/ 185613 w 1139825"/>
                    <a:gd name="connsiteY217" fmla="*/ 930298 h 1290638"/>
                    <a:gd name="connsiteX218" fmla="*/ 138496 w 1139825"/>
                    <a:gd name="connsiteY218" fmla="*/ 973110 h 1290638"/>
                    <a:gd name="connsiteX219" fmla="*/ 107084 w 1139825"/>
                    <a:gd name="connsiteY219" fmla="*/ 1290638 h 1290638"/>
                    <a:gd name="connsiteX220" fmla="*/ 31412 w 1139825"/>
                    <a:gd name="connsiteY220" fmla="*/ 1290638 h 1290638"/>
                    <a:gd name="connsiteX221" fmla="*/ 15706 w 1139825"/>
                    <a:gd name="connsiteY221" fmla="*/ 1290638 h 1290638"/>
                    <a:gd name="connsiteX222" fmla="*/ 0 w 1139825"/>
                    <a:gd name="connsiteY222" fmla="*/ 1290638 h 1290638"/>
                    <a:gd name="connsiteX223" fmla="*/ 0 w 1139825"/>
                    <a:gd name="connsiteY223" fmla="*/ 788302 h 1290638"/>
                    <a:gd name="connsiteX224" fmla="*/ 2142 w 1139825"/>
                    <a:gd name="connsiteY224" fmla="*/ 780453 h 1290638"/>
                    <a:gd name="connsiteX225" fmla="*/ 269852 w 1139825"/>
                    <a:gd name="connsiteY225" fmla="*/ 343763 h 1290638"/>
                    <a:gd name="connsiteX226" fmla="*/ 269852 w 1139825"/>
                    <a:gd name="connsiteY226" fmla="*/ 282398 h 1290638"/>
                    <a:gd name="connsiteX227" fmla="*/ 285558 w 1139825"/>
                    <a:gd name="connsiteY227" fmla="*/ 266700 h 1290638"/>
                    <a:gd name="connsiteX228" fmla="*/ 958086 w 1139825"/>
                    <a:gd name="connsiteY228" fmla="*/ 241300 h 1290638"/>
                    <a:gd name="connsiteX229" fmla="*/ 950913 w 1139825"/>
                    <a:gd name="connsiteY229" fmla="*/ 248387 h 1290638"/>
                    <a:gd name="connsiteX230" fmla="*/ 950913 w 1139825"/>
                    <a:gd name="connsiteY230" fmla="*/ 313588 h 1290638"/>
                    <a:gd name="connsiteX231" fmla="*/ 958086 w 1139825"/>
                    <a:gd name="connsiteY231" fmla="*/ 320675 h 1290638"/>
                    <a:gd name="connsiteX232" fmla="*/ 1062804 w 1139825"/>
                    <a:gd name="connsiteY232" fmla="*/ 320675 h 1290638"/>
                    <a:gd name="connsiteX233" fmla="*/ 1069976 w 1139825"/>
                    <a:gd name="connsiteY233" fmla="*/ 313588 h 1290638"/>
                    <a:gd name="connsiteX234" fmla="*/ 1069976 w 1139825"/>
                    <a:gd name="connsiteY234" fmla="*/ 248387 h 1290638"/>
                    <a:gd name="connsiteX235" fmla="*/ 1062804 w 1139825"/>
                    <a:gd name="connsiteY235" fmla="*/ 241300 h 1290638"/>
                    <a:gd name="connsiteX236" fmla="*/ 958086 w 1139825"/>
                    <a:gd name="connsiteY236" fmla="*/ 241300 h 1290638"/>
                    <a:gd name="connsiteX237" fmla="*/ 792890 w 1139825"/>
                    <a:gd name="connsiteY237" fmla="*/ 241300 h 1290638"/>
                    <a:gd name="connsiteX238" fmla="*/ 785813 w 1139825"/>
                    <a:gd name="connsiteY238" fmla="*/ 248387 h 1290638"/>
                    <a:gd name="connsiteX239" fmla="*/ 785813 w 1139825"/>
                    <a:gd name="connsiteY239" fmla="*/ 313588 h 1290638"/>
                    <a:gd name="connsiteX240" fmla="*/ 792890 w 1139825"/>
                    <a:gd name="connsiteY240" fmla="*/ 320675 h 1290638"/>
                    <a:gd name="connsiteX241" fmla="*/ 896211 w 1139825"/>
                    <a:gd name="connsiteY241" fmla="*/ 320675 h 1290638"/>
                    <a:gd name="connsiteX242" fmla="*/ 903288 w 1139825"/>
                    <a:gd name="connsiteY242" fmla="*/ 313588 h 1290638"/>
                    <a:gd name="connsiteX243" fmla="*/ 903288 w 1139825"/>
                    <a:gd name="connsiteY243" fmla="*/ 248387 h 1290638"/>
                    <a:gd name="connsiteX244" fmla="*/ 896211 w 1139825"/>
                    <a:gd name="connsiteY244" fmla="*/ 241300 h 1290638"/>
                    <a:gd name="connsiteX245" fmla="*/ 792890 w 1139825"/>
                    <a:gd name="connsiteY245" fmla="*/ 241300 h 1290638"/>
                    <a:gd name="connsiteX246" fmla="*/ 927458 w 1139825"/>
                    <a:gd name="connsiteY246" fmla="*/ 0 h 1290638"/>
                    <a:gd name="connsiteX247" fmla="*/ 943189 w 1139825"/>
                    <a:gd name="connsiteY247" fmla="*/ 15692 h 1290638"/>
                    <a:gd name="connsiteX248" fmla="*/ 943189 w 1139825"/>
                    <a:gd name="connsiteY248" fmla="*/ 108416 h 1290638"/>
                    <a:gd name="connsiteX249" fmla="*/ 1081192 w 1139825"/>
                    <a:gd name="connsiteY249" fmla="*/ 108416 h 1290638"/>
                    <a:gd name="connsiteX250" fmla="*/ 1096923 w 1139825"/>
                    <a:gd name="connsiteY250" fmla="*/ 124107 h 1290638"/>
                    <a:gd name="connsiteX251" fmla="*/ 1096923 w 1139825"/>
                    <a:gd name="connsiteY251" fmla="*/ 169043 h 1290638"/>
                    <a:gd name="connsiteX252" fmla="*/ 1124809 w 1139825"/>
                    <a:gd name="connsiteY252" fmla="*/ 169043 h 1290638"/>
                    <a:gd name="connsiteX253" fmla="*/ 1139825 w 1139825"/>
                    <a:gd name="connsiteY253" fmla="*/ 184734 h 1290638"/>
                    <a:gd name="connsiteX254" fmla="*/ 1139825 w 1139825"/>
                    <a:gd name="connsiteY254" fmla="*/ 933656 h 1290638"/>
                    <a:gd name="connsiteX255" fmla="*/ 1126954 w 1139825"/>
                    <a:gd name="connsiteY255" fmla="*/ 931516 h 1290638"/>
                    <a:gd name="connsiteX256" fmla="*/ 1124809 w 1139825"/>
                    <a:gd name="connsiteY256" fmla="*/ 931516 h 1290638"/>
                    <a:gd name="connsiteX257" fmla="*/ 1109078 w 1139825"/>
                    <a:gd name="connsiteY257" fmla="*/ 931516 h 1290638"/>
                    <a:gd name="connsiteX258" fmla="*/ 1071896 w 1139825"/>
                    <a:gd name="connsiteY258" fmla="*/ 931516 h 1290638"/>
                    <a:gd name="connsiteX259" fmla="*/ 1026849 w 1139825"/>
                    <a:gd name="connsiteY259" fmla="*/ 963613 h 1290638"/>
                    <a:gd name="connsiteX260" fmla="*/ 903861 w 1139825"/>
                    <a:gd name="connsiteY260" fmla="*/ 901560 h 1290638"/>
                    <a:gd name="connsiteX261" fmla="*/ 903861 w 1139825"/>
                    <a:gd name="connsiteY261" fmla="*/ 840219 h 1290638"/>
                    <a:gd name="connsiteX262" fmla="*/ 896711 w 1139825"/>
                    <a:gd name="connsiteY262" fmla="*/ 833087 h 1290638"/>
                    <a:gd name="connsiteX263" fmla="*/ 792315 w 1139825"/>
                    <a:gd name="connsiteY263" fmla="*/ 833087 h 1290638"/>
                    <a:gd name="connsiteX264" fmla="*/ 785164 w 1139825"/>
                    <a:gd name="connsiteY264" fmla="*/ 840219 h 1290638"/>
                    <a:gd name="connsiteX265" fmla="*/ 785164 w 1139825"/>
                    <a:gd name="connsiteY265" fmla="*/ 868036 h 1290638"/>
                    <a:gd name="connsiteX266" fmla="*/ 745837 w 1139825"/>
                    <a:gd name="connsiteY266" fmla="*/ 861617 h 1290638"/>
                    <a:gd name="connsiteX267" fmla="*/ 730106 w 1139825"/>
                    <a:gd name="connsiteY267" fmla="*/ 860191 h 1290638"/>
                    <a:gd name="connsiteX268" fmla="*/ 714375 w 1139825"/>
                    <a:gd name="connsiteY268" fmla="*/ 858051 h 1290638"/>
                    <a:gd name="connsiteX269" fmla="*/ 714375 w 1139825"/>
                    <a:gd name="connsiteY269" fmla="*/ 184734 h 1290638"/>
                    <a:gd name="connsiteX270" fmla="*/ 730106 w 1139825"/>
                    <a:gd name="connsiteY270" fmla="*/ 169043 h 1290638"/>
                    <a:gd name="connsiteX271" fmla="*/ 758708 w 1139825"/>
                    <a:gd name="connsiteY271" fmla="*/ 169043 h 1290638"/>
                    <a:gd name="connsiteX272" fmla="*/ 758708 w 1139825"/>
                    <a:gd name="connsiteY272" fmla="*/ 124107 h 1290638"/>
                    <a:gd name="connsiteX273" fmla="*/ 774439 w 1139825"/>
                    <a:gd name="connsiteY273" fmla="*/ 108416 h 1290638"/>
                    <a:gd name="connsiteX274" fmla="*/ 911727 w 1139825"/>
                    <a:gd name="connsiteY274" fmla="*/ 108416 h 1290638"/>
                    <a:gd name="connsiteX275" fmla="*/ 911727 w 1139825"/>
                    <a:gd name="connsiteY275" fmla="*/ 15692 h 1290638"/>
                    <a:gd name="connsiteX276" fmla="*/ 927458 w 1139825"/>
                    <a:gd name="connsiteY276" fmla="*/ 0 h 1290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Lst>
                  <a:rect l="l" t="t" r="r" b="b"/>
                  <a:pathLst>
                    <a:path w="1139825" h="1290638">
                      <a:moveTo>
                        <a:pt x="958086" y="833437"/>
                      </a:moveTo>
                      <a:cubicBezTo>
                        <a:pt x="953782" y="833437"/>
                        <a:pt x="950913" y="836981"/>
                        <a:pt x="950913" y="840524"/>
                      </a:cubicBezTo>
                      <a:cubicBezTo>
                        <a:pt x="950913" y="840524"/>
                        <a:pt x="950913" y="840524"/>
                        <a:pt x="950913" y="905725"/>
                      </a:cubicBezTo>
                      <a:cubicBezTo>
                        <a:pt x="950913" y="909977"/>
                        <a:pt x="953782" y="912812"/>
                        <a:pt x="958086" y="912812"/>
                      </a:cubicBezTo>
                      <a:cubicBezTo>
                        <a:pt x="958086" y="912812"/>
                        <a:pt x="958086" y="912812"/>
                        <a:pt x="1062804" y="912812"/>
                      </a:cubicBezTo>
                      <a:cubicBezTo>
                        <a:pt x="1067107" y="912812"/>
                        <a:pt x="1069976" y="909977"/>
                        <a:pt x="1069976" y="905725"/>
                      </a:cubicBezTo>
                      <a:cubicBezTo>
                        <a:pt x="1069976" y="905725"/>
                        <a:pt x="1069976" y="905725"/>
                        <a:pt x="1069976" y="840524"/>
                      </a:cubicBezTo>
                      <a:cubicBezTo>
                        <a:pt x="1069976" y="836981"/>
                        <a:pt x="1067107" y="833437"/>
                        <a:pt x="1062804" y="833437"/>
                      </a:cubicBezTo>
                      <a:cubicBezTo>
                        <a:pt x="1062804" y="833437"/>
                        <a:pt x="1062804" y="833437"/>
                        <a:pt x="958086" y="833437"/>
                      </a:cubicBezTo>
                      <a:close/>
                      <a:moveTo>
                        <a:pt x="453345" y="769937"/>
                      </a:moveTo>
                      <a:cubicBezTo>
                        <a:pt x="449717" y="769937"/>
                        <a:pt x="446088" y="773481"/>
                        <a:pt x="446088" y="777024"/>
                      </a:cubicBezTo>
                      <a:cubicBezTo>
                        <a:pt x="446088" y="777024"/>
                        <a:pt x="446088" y="777024"/>
                        <a:pt x="446088" y="842225"/>
                      </a:cubicBezTo>
                      <a:cubicBezTo>
                        <a:pt x="446088" y="846477"/>
                        <a:pt x="449717" y="849312"/>
                        <a:pt x="453345" y="849312"/>
                      </a:cubicBezTo>
                      <a:cubicBezTo>
                        <a:pt x="453345" y="849312"/>
                        <a:pt x="453345" y="849312"/>
                        <a:pt x="489631" y="849312"/>
                      </a:cubicBezTo>
                      <a:cubicBezTo>
                        <a:pt x="493985" y="849312"/>
                        <a:pt x="496888" y="846477"/>
                        <a:pt x="496888" y="842225"/>
                      </a:cubicBezTo>
                      <a:cubicBezTo>
                        <a:pt x="496888" y="842225"/>
                        <a:pt x="496888" y="842225"/>
                        <a:pt x="496888" y="777024"/>
                      </a:cubicBezTo>
                      <a:cubicBezTo>
                        <a:pt x="496888" y="773481"/>
                        <a:pt x="493985" y="769937"/>
                        <a:pt x="489631" y="769937"/>
                      </a:cubicBezTo>
                      <a:cubicBezTo>
                        <a:pt x="489631" y="769937"/>
                        <a:pt x="489631" y="769937"/>
                        <a:pt x="453345" y="769937"/>
                      </a:cubicBezTo>
                      <a:close/>
                      <a:moveTo>
                        <a:pt x="362631" y="769937"/>
                      </a:moveTo>
                      <a:cubicBezTo>
                        <a:pt x="359115" y="769937"/>
                        <a:pt x="355600" y="773481"/>
                        <a:pt x="355600" y="777024"/>
                      </a:cubicBezTo>
                      <a:cubicBezTo>
                        <a:pt x="355600" y="777024"/>
                        <a:pt x="355600" y="777024"/>
                        <a:pt x="355600" y="842225"/>
                      </a:cubicBezTo>
                      <a:cubicBezTo>
                        <a:pt x="355600" y="846477"/>
                        <a:pt x="359115" y="849312"/>
                        <a:pt x="362631" y="849312"/>
                      </a:cubicBezTo>
                      <a:cubicBezTo>
                        <a:pt x="362631" y="849312"/>
                        <a:pt x="362631" y="849312"/>
                        <a:pt x="397783" y="849312"/>
                      </a:cubicBezTo>
                      <a:cubicBezTo>
                        <a:pt x="402001" y="849312"/>
                        <a:pt x="404813" y="846477"/>
                        <a:pt x="404813" y="842225"/>
                      </a:cubicBezTo>
                      <a:cubicBezTo>
                        <a:pt x="404813" y="842225"/>
                        <a:pt x="404813" y="842225"/>
                        <a:pt x="404813" y="777024"/>
                      </a:cubicBezTo>
                      <a:cubicBezTo>
                        <a:pt x="404813" y="773481"/>
                        <a:pt x="402001" y="769937"/>
                        <a:pt x="397783" y="769937"/>
                      </a:cubicBezTo>
                      <a:cubicBezTo>
                        <a:pt x="397783" y="769937"/>
                        <a:pt x="397783" y="769937"/>
                        <a:pt x="362631" y="769937"/>
                      </a:cubicBezTo>
                      <a:close/>
                      <a:moveTo>
                        <a:pt x="272246" y="769937"/>
                      </a:moveTo>
                      <a:cubicBezTo>
                        <a:pt x="268679" y="769937"/>
                        <a:pt x="265113" y="773481"/>
                        <a:pt x="265113" y="777024"/>
                      </a:cubicBezTo>
                      <a:cubicBezTo>
                        <a:pt x="265113" y="777024"/>
                        <a:pt x="265113" y="777024"/>
                        <a:pt x="265113" y="842225"/>
                      </a:cubicBezTo>
                      <a:cubicBezTo>
                        <a:pt x="265113" y="846477"/>
                        <a:pt x="268679" y="849312"/>
                        <a:pt x="272246" y="849312"/>
                      </a:cubicBezTo>
                      <a:cubicBezTo>
                        <a:pt x="272246" y="849312"/>
                        <a:pt x="272246" y="849312"/>
                        <a:pt x="307194" y="849312"/>
                      </a:cubicBezTo>
                      <a:cubicBezTo>
                        <a:pt x="311473" y="849312"/>
                        <a:pt x="314326" y="846477"/>
                        <a:pt x="314326" y="842225"/>
                      </a:cubicBezTo>
                      <a:cubicBezTo>
                        <a:pt x="314326" y="842225"/>
                        <a:pt x="314326" y="842225"/>
                        <a:pt x="314326" y="777024"/>
                      </a:cubicBezTo>
                      <a:cubicBezTo>
                        <a:pt x="314326" y="773481"/>
                        <a:pt x="311473" y="769937"/>
                        <a:pt x="307194" y="769937"/>
                      </a:cubicBezTo>
                      <a:cubicBezTo>
                        <a:pt x="307194" y="769937"/>
                        <a:pt x="307194" y="769937"/>
                        <a:pt x="272246" y="769937"/>
                      </a:cubicBezTo>
                      <a:close/>
                      <a:moveTo>
                        <a:pt x="181882" y="769937"/>
                      </a:moveTo>
                      <a:cubicBezTo>
                        <a:pt x="178254" y="769937"/>
                        <a:pt x="174625" y="773481"/>
                        <a:pt x="174625" y="777024"/>
                      </a:cubicBezTo>
                      <a:cubicBezTo>
                        <a:pt x="174625" y="777024"/>
                        <a:pt x="174625" y="777024"/>
                        <a:pt x="174625" y="842225"/>
                      </a:cubicBezTo>
                      <a:cubicBezTo>
                        <a:pt x="174625" y="846477"/>
                        <a:pt x="178254" y="849312"/>
                        <a:pt x="181882" y="849312"/>
                      </a:cubicBezTo>
                      <a:cubicBezTo>
                        <a:pt x="181882" y="849312"/>
                        <a:pt x="181882" y="849312"/>
                        <a:pt x="218168" y="849312"/>
                      </a:cubicBezTo>
                      <a:cubicBezTo>
                        <a:pt x="222522" y="849312"/>
                        <a:pt x="225425" y="846477"/>
                        <a:pt x="225425" y="842225"/>
                      </a:cubicBezTo>
                      <a:cubicBezTo>
                        <a:pt x="225425" y="842225"/>
                        <a:pt x="225425" y="842225"/>
                        <a:pt x="225425" y="777024"/>
                      </a:cubicBezTo>
                      <a:cubicBezTo>
                        <a:pt x="225425" y="773481"/>
                        <a:pt x="222522" y="769937"/>
                        <a:pt x="218168" y="769937"/>
                      </a:cubicBezTo>
                      <a:cubicBezTo>
                        <a:pt x="218168" y="769937"/>
                        <a:pt x="218168" y="769937"/>
                        <a:pt x="181882" y="769937"/>
                      </a:cubicBezTo>
                      <a:close/>
                      <a:moveTo>
                        <a:pt x="91395" y="769937"/>
                      </a:moveTo>
                      <a:cubicBezTo>
                        <a:pt x="87767" y="769937"/>
                        <a:pt x="84138" y="773481"/>
                        <a:pt x="84138" y="777024"/>
                      </a:cubicBezTo>
                      <a:cubicBezTo>
                        <a:pt x="84138" y="777024"/>
                        <a:pt x="84138" y="777024"/>
                        <a:pt x="84138" y="842225"/>
                      </a:cubicBezTo>
                      <a:cubicBezTo>
                        <a:pt x="84138" y="846477"/>
                        <a:pt x="87767" y="849312"/>
                        <a:pt x="91395" y="849312"/>
                      </a:cubicBezTo>
                      <a:cubicBezTo>
                        <a:pt x="91395" y="849312"/>
                        <a:pt x="91395" y="849312"/>
                        <a:pt x="127681" y="849312"/>
                      </a:cubicBezTo>
                      <a:cubicBezTo>
                        <a:pt x="132035" y="849312"/>
                        <a:pt x="134938" y="846477"/>
                        <a:pt x="134938" y="842225"/>
                      </a:cubicBezTo>
                      <a:cubicBezTo>
                        <a:pt x="134938" y="842225"/>
                        <a:pt x="134938" y="842225"/>
                        <a:pt x="134938" y="777024"/>
                      </a:cubicBezTo>
                      <a:cubicBezTo>
                        <a:pt x="134938" y="773481"/>
                        <a:pt x="132035" y="769937"/>
                        <a:pt x="127681" y="769937"/>
                      </a:cubicBezTo>
                      <a:cubicBezTo>
                        <a:pt x="127681" y="769937"/>
                        <a:pt x="127681" y="769937"/>
                        <a:pt x="91395" y="769937"/>
                      </a:cubicBezTo>
                      <a:close/>
                      <a:moveTo>
                        <a:pt x="958086" y="714375"/>
                      </a:moveTo>
                      <a:cubicBezTo>
                        <a:pt x="953782" y="714375"/>
                        <a:pt x="950913" y="717990"/>
                        <a:pt x="950913" y="721604"/>
                      </a:cubicBezTo>
                      <a:cubicBezTo>
                        <a:pt x="950913" y="721604"/>
                        <a:pt x="950913" y="721604"/>
                        <a:pt x="950913" y="788109"/>
                      </a:cubicBezTo>
                      <a:cubicBezTo>
                        <a:pt x="950913" y="792447"/>
                        <a:pt x="953782" y="795338"/>
                        <a:pt x="958086" y="795338"/>
                      </a:cubicBezTo>
                      <a:cubicBezTo>
                        <a:pt x="958086" y="795338"/>
                        <a:pt x="958086" y="795338"/>
                        <a:pt x="1062804" y="795338"/>
                      </a:cubicBezTo>
                      <a:cubicBezTo>
                        <a:pt x="1067107" y="795338"/>
                        <a:pt x="1069976" y="792447"/>
                        <a:pt x="1069976" y="788109"/>
                      </a:cubicBezTo>
                      <a:cubicBezTo>
                        <a:pt x="1069976" y="788109"/>
                        <a:pt x="1069976" y="788109"/>
                        <a:pt x="1069976" y="721604"/>
                      </a:cubicBezTo>
                      <a:cubicBezTo>
                        <a:pt x="1069976" y="717990"/>
                        <a:pt x="1067107" y="714375"/>
                        <a:pt x="1062804" y="714375"/>
                      </a:cubicBezTo>
                      <a:cubicBezTo>
                        <a:pt x="1062804" y="714375"/>
                        <a:pt x="1062804" y="714375"/>
                        <a:pt x="958086" y="714375"/>
                      </a:cubicBezTo>
                      <a:close/>
                      <a:moveTo>
                        <a:pt x="792890" y="714375"/>
                      </a:moveTo>
                      <a:cubicBezTo>
                        <a:pt x="788644" y="714375"/>
                        <a:pt x="785813" y="717990"/>
                        <a:pt x="785813" y="721604"/>
                      </a:cubicBezTo>
                      <a:cubicBezTo>
                        <a:pt x="785813" y="721604"/>
                        <a:pt x="785813" y="721604"/>
                        <a:pt x="785813" y="788109"/>
                      </a:cubicBezTo>
                      <a:cubicBezTo>
                        <a:pt x="785813" y="792447"/>
                        <a:pt x="788644" y="795338"/>
                        <a:pt x="792890" y="795338"/>
                      </a:cubicBezTo>
                      <a:cubicBezTo>
                        <a:pt x="792890" y="795338"/>
                        <a:pt x="792890" y="795338"/>
                        <a:pt x="896211" y="795338"/>
                      </a:cubicBezTo>
                      <a:cubicBezTo>
                        <a:pt x="899750" y="795338"/>
                        <a:pt x="903288" y="792447"/>
                        <a:pt x="903288" y="788109"/>
                      </a:cubicBezTo>
                      <a:cubicBezTo>
                        <a:pt x="903288" y="788109"/>
                        <a:pt x="903288" y="788109"/>
                        <a:pt x="903288" y="721604"/>
                      </a:cubicBezTo>
                      <a:cubicBezTo>
                        <a:pt x="903288" y="717990"/>
                        <a:pt x="899750" y="714375"/>
                        <a:pt x="896211" y="714375"/>
                      </a:cubicBezTo>
                      <a:cubicBezTo>
                        <a:pt x="896211" y="714375"/>
                        <a:pt x="896211" y="714375"/>
                        <a:pt x="792890" y="714375"/>
                      </a:cubicBezTo>
                      <a:close/>
                      <a:moveTo>
                        <a:pt x="453345" y="628650"/>
                      </a:moveTo>
                      <a:cubicBezTo>
                        <a:pt x="449717" y="628650"/>
                        <a:pt x="446088" y="631510"/>
                        <a:pt x="446088" y="635801"/>
                      </a:cubicBezTo>
                      <a:cubicBezTo>
                        <a:pt x="446088" y="635801"/>
                        <a:pt x="446088" y="635801"/>
                        <a:pt x="446088" y="700874"/>
                      </a:cubicBezTo>
                      <a:cubicBezTo>
                        <a:pt x="446088" y="704450"/>
                        <a:pt x="449717" y="708025"/>
                        <a:pt x="453345" y="708025"/>
                      </a:cubicBezTo>
                      <a:cubicBezTo>
                        <a:pt x="453345" y="708025"/>
                        <a:pt x="453345" y="708025"/>
                        <a:pt x="489631" y="708025"/>
                      </a:cubicBezTo>
                      <a:cubicBezTo>
                        <a:pt x="493985" y="708025"/>
                        <a:pt x="496888" y="704450"/>
                        <a:pt x="496888" y="700874"/>
                      </a:cubicBezTo>
                      <a:cubicBezTo>
                        <a:pt x="496888" y="700874"/>
                        <a:pt x="496888" y="700874"/>
                        <a:pt x="496888" y="635801"/>
                      </a:cubicBezTo>
                      <a:cubicBezTo>
                        <a:pt x="496888" y="631510"/>
                        <a:pt x="493985" y="628650"/>
                        <a:pt x="489631" y="628650"/>
                      </a:cubicBezTo>
                      <a:cubicBezTo>
                        <a:pt x="489631" y="628650"/>
                        <a:pt x="489631" y="628650"/>
                        <a:pt x="453345" y="628650"/>
                      </a:cubicBezTo>
                      <a:close/>
                      <a:moveTo>
                        <a:pt x="362631" y="628650"/>
                      </a:moveTo>
                      <a:cubicBezTo>
                        <a:pt x="359115" y="628650"/>
                        <a:pt x="355600" y="631510"/>
                        <a:pt x="355600" y="635801"/>
                      </a:cubicBezTo>
                      <a:cubicBezTo>
                        <a:pt x="355600" y="635801"/>
                        <a:pt x="355600" y="635801"/>
                        <a:pt x="355600" y="700874"/>
                      </a:cubicBezTo>
                      <a:cubicBezTo>
                        <a:pt x="355600" y="704450"/>
                        <a:pt x="359115" y="708025"/>
                        <a:pt x="362631" y="708025"/>
                      </a:cubicBezTo>
                      <a:cubicBezTo>
                        <a:pt x="362631" y="708025"/>
                        <a:pt x="362631" y="708025"/>
                        <a:pt x="397783" y="708025"/>
                      </a:cubicBezTo>
                      <a:cubicBezTo>
                        <a:pt x="402001" y="708025"/>
                        <a:pt x="404813" y="704450"/>
                        <a:pt x="404813" y="700874"/>
                      </a:cubicBezTo>
                      <a:cubicBezTo>
                        <a:pt x="404813" y="700874"/>
                        <a:pt x="404813" y="700874"/>
                        <a:pt x="404813" y="635801"/>
                      </a:cubicBezTo>
                      <a:cubicBezTo>
                        <a:pt x="404813" y="631510"/>
                        <a:pt x="402001" y="628650"/>
                        <a:pt x="397783" y="628650"/>
                      </a:cubicBezTo>
                      <a:cubicBezTo>
                        <a:pt x="397783" y="628650"/>
                        <a:pt x="397783" y="628650"/>
                        <a:pt x="362631" y="628650"/>
                      </a:cubicBezTo>
                      <a:close/>
                      <a:moveTo>
                        <a:pt x="272246" y="628650"/>
                      </a:moveTo>
                      <a:cubicBezTo>
                        <a:pt x="268679" y="628650"/>
                        <a:pt x="265113" y="631510"/>
                        <a:pt x="265113" y="635801"/>
                      </a:cubicBezTo>
                      <a:cubicBezTo>
                        <a:pt x="265113" y="635801"/>
                        <a:pt x="265113" y="635801"/>
                        <a:pt x="265113" y="700874"/>
                      </a:cubicBezTo>
                      <a:cubicBezTo>
                        <a:pt x="265113" y="704450"/>
                        <a:pt x="268679" y="708025"/>
                        <a:pt x="272246" y="708025"/>
                      </a:cubicBezTo>
                      <a:cubicBezTo>
                        <a:pt x="272246" y="708025"/>
                        <a:pt x="272246" y="708025"/>
                        <a:pt x="307194" y="708025"/>
                      </a:cubicBezTo>
                      <a:cubicBezTo>
                        <a:pt x="311473" y="708025"/>
                        <a:pt x="314326" y="704450"/>
                        <a:pt x="314326" y="700874"/>
                      </a:cubicBezTo>
                      <a:cubicBezTo>
                        <a:pt x="314326" y="700874"/>
                        <a:pt x="314326" y="700874"/>
                        <a:pt x="314326" y="635801"/>
                      </a:cubicBezTo>
                      <a:cubicBezTo>
                        <a:pt x="314326" y="631510"/>
                        <a:pt x="311473" y="628650"/>
                        <a:pt x="307194" y="628650"/>
                      </a:cubicBezTo>
                      <a:cubicBezTo>
                        <a:pt x="307194" y="628650"/>
                        <a:pt x="307194" y="628650"/>
                        <a:pt x="272246" y="628650"/>
                      </a:cubicBezTo>
                      <a:close/>
                      <a:moveTo>
                        <a:pt x="181882" y="628650"/>
                      </a:moveTo>
                      <a:cubicBezTo>
                        <a:pt x="178254" y="628650"/>
                        <a:pt x="174625" y="631510"/>
                        <a:pt x="174625" y="635801"/>
                      </a:cubicBezTo>
                      <a:cubicBezTo>
                        <a:pt x="174625" y="635801"/>
                        <a:pt x="174625" y="635801"/>
                        <a:pt x="174625" y="700874"/>
                      </a:cubicBezTo>
                      <a:cubicBezTo>
                        <a:pt x="174625" y="704450"/>
                        <a:pt x="178254" y="708025"/>
                        <a:pt x="181882" y="708025"/>
                      </a:cubicBezTo>
                      <a:cubicBezTo>
                        <a:pt x="181882" y="708025"/>
                        <a:pt x="181882" y="708025"/>
                        <a:pt x="218168" y="708025"/>
                      </a:cubicBezTo>
                      <a:cubicBezTo>
                        <a:pt x="222522" y="708025"/>
                        <a:pt x="225425" y="704450"/>
                        <a:pt x="225425" y="700874"/>
                      </a:cubicBezTo>
                      <a:cubicBezTo>
                        <a:pt x="225425" y="700874"/>
                        <a:pt x="225425" y="700874"/>
                        <a:pt x="225425" y="635801"/>
                      </a:cubicBezTo>
                      <a:cubicBezTo>
                        <a:pt x="225425" y="631510"/>
                        <a:pt x="222522" y="628650"/>
                        <a:pt x="218168" y="628650"/>
                      </a:cubicBezTo>
                      <a:cubicBezTo>
                        <a:pt x="218168" y="628650"/>
                        <a:pt x="218168" y="628650"/>
                        <a:pt x="181882" y="628650"/>
                      </a:cubicBezTo>
                      <a:close/>
                      <a:moveTo>
                        <a:pt x="958086" y="596900"/>
                      </a:moveTo>
                      <a:cubicBezTo>
                        <a:pt x="953782" y="596900"/>
                        <a:pt x="950913" y="600444"/>
                        <a:pt x="950913" y="603987"/>
                      </a:cubicBezTo>
                      <a:cubicBezTo>
                        <a:pt x="950913" y="603987"/>
                        <a:pt x="950913" y="603987"/>
                        <a:pt x="950913" y="669188"/>
                      </a:cubicBezTo>
                      <a:cubicBezTo>
                        <a:pt x="950913" y="673440"/>
                        <a:pt x="953782" y="676275"/>
                        <a:pt x="958086" y="676275"/>
                      </a:cubicBezTo>
                      <a:cubicBezTo>
                        <a:pt x="958086" y="676275"/>
                        <a:pt x="958086" y="676275"/>
                        <a:pt x="1062804" y="676275"/>
                      </a:cubicBezTo>
                      <a:cubicBezTo>
                        <a:pt x="1067107" y="676275"/>
                        <a:pt x="1069976" y="673440"/>
                        <a:pt x="1069976" y="669188"/>
                      </a:cubicBezTo>
                      <a:cubicBezTo>
                        <a:pt x="1069976" y="669188"/>
                        <a:pt x="1069976" y="669188"/>
                        <a:pt x="1069976" y="603987"/>
                      </a:cubicBezTo>
                      <a:cubicBezTo>
                        <a:pt x="1069976" y="600444"/>
                        <a:pt x="1067107" y="596900"/>
                        <a:pt x="1062804" y="596900"/>
                      </a:cubicBezTo>
                      <a:cubicBezTo>
                        <a:pt x="1062804" y="596900"/>
                        <a:pt x="1062804" y="596900"/>
                        <a:pt x="958086" y="596900"/>
                      </a:cubicBezTo>
                      <a:close/>
                      <a:moveTo>
                        <a:pt x="792890" y="596900"/>
                      </a:moveTo>
                      <a:cubicBezTo>
                        <a:pt x="788644" y="596900"/>
                        <a:pt x="785813" y="600444"/>
                        <a:pt x="785813" y="603987"/>
                      </a:cubicBezTo>
                      <a:cubicBezTo>
                        <a:pt x="785813" y="603987"/>
                        <a:pt x="785813" y="603987"/>
                        <a:pt x="785813" y="669188"/>
                      </a:cubicBezTo>
                      <a:cubicBezTo>
                        <a:pt x="785813" y="673440"/>
                        <a:pt x="788644" y="676275"/>
                        <a:pt x="792890" y="676275"/>
                      </a:cubicBezTo>
                      <a:cubicBezTo>
                        <a:pt x="792890" y="676275"/>
                        <a:pt x="792890" y="676275"/>
                        <a:pt x="896211" y="676275"/>
                      </a:cubicBezTo>
                      <a:cubicBezTo>
                        <a:pt x="899750" y="676275"/>
                        <a:pt x="903288" y="673440"/>
                        <a:pt x="903288" y="669188"/>
                      </a:cubicBezTo>
                      <a:cubicBezTo>
                        <a:pt x="903288" y="669188"/>
                        <a:pt x="903288" y="669188"/>
                        <a:pt x="903288" y="603987"/>
                      </a:cubicBezTo>
                      <a:cubicBezTo>
                        <a:pt x="903288" y="600444"/>
                        <a:pt x="899750" y="596900"/>
                        <a:pt x="896211" y="596900"/>
                      </a:cubicBezTo>
                      <a:cubicBezTo>
                        <a:pt x="896211" y="596900"/>
                        <a:pt x="896211" y="596900"/>
                        <a:pt x="792890" y="596900"/>
                      </a:cubicBezTo>
                      <a:close/>
                      <a:moveTo>
                        <a:pt x="453345" y="487362"/>
                      </a:moveTo>
                      <a:cubicBezTo>
                        <a:pt x="449717" y="487362"/>
                        <a:pt x="446088" y="490938"/>
                        <a:pt x="446088" y="494513"/>
                      </a:cubicBezTo>
                      <a:cubicBezTo>
                        <a:pt x="446088" y="494513"/>
                        <a:pt x="446088" y="494513"/>
                        <a:pt x="446088" y="559586"/>
                      </a:cubicBezTo>
                      <a:cubicBezTo>
                        <a:pt x="446088" y="563877"/>
                        <a:pt x="449717" y="566737"/>
                        <a:pt x="453345" y="566737"/>
                      </a:cubicBezTo>
                      <a:cubicBezTo>
                        <a:pt x="453345" y="566737"/>
                        <a:pt x="453345" y="566737"/>
                        <a:pt x="489631" y="566737"/>
                      </a:cubicBezTo>
                      <a:cubicBezTo>
                        <a:pt x="493985" y="566737"/>
                        <a:pt x="496888" y="563877"/>
                        <a:pt x="496888" y="559586"/>
                      </a:cubicBezTo>
                      <a:cubicBezTo>
                        <a:pt x="496888" y="559586"/>
                        <a:pt x="496888" y="559586"/>
                        <a:pt x="496888" y="494513"/>
                      </a:cubicBezTo>
                      <a:cubicBezTo>
                        <a:pt x="496888" y="490938"/>
                        <a:pt x="493985" y="487362"/>
                        <a:pt x="489631" y="487362"/>
                      </a:cubicBezTo>
                      <a:cubicBezTo>
                        <a:pt x="489631" y="487362"/>
                        <a:pt x="489631" y="487362"/>
                        <a:pt x="453345" y="487362"/>
                      </a:cubicBezTo>
                      <a:close/>
                      <a:moveTo>
                        <a:pt x="362631" y="487362"/>
                      </a:moveTo>
                      <a:cubicBezTo>
                        <a:pt x="359115" y="487362"/>
                        <a:pt x="355600" y="490938"/>
                        <a:pt x="355600" y="494513"/>
                      </a:cubicBezTo>
                      <a:cubicBezTo>
                        <a:pt x="355600" y="494513"/>
                        <a:pt x="355600" y="494513"/>
                        <a:pt x="355600" y="559586"/>
                      </a:cubicBezTo>
                      <a:cubicBezTo>
                        <a:pt x="355600" y="563877"/>
                        <a:pt x="359115" y="566737"/>
                        <a:pt x="362631" y="566737"/>
                      </a:cubicBezTo>
                      <a:cubicBezTo>
                        <a:pt x="362631" y="566737"/>
                        <a:pt x="362631" y="566737"/>
                        <a:pt x="397783" y="566737"/>
                      </a:cubicBezTo>
                      <a:cubicBezTo>
                        <a:pt x="402001" y="566737"/>
                        <a:pt x="404813" y="563877"/>
                        <a:pt x="404813" y="559586"/>
                      </a:cubicBezTo>
                      <a:cubicBezTo>
                        <a:pt x="404813" y="559586"/>
                        <a:pt x="404813" y="559586"/>
                        <a:pt x="404813" y="494513"/>
                      </a:cubicBezTo>
                      <a:cubicBezTo>
                        <a:pt x="404813" y="490938"/>
                        <a:pt x="402001" y="487362"/>
                        <a:pt x="397783" y="487362"/>
                      </a:cubicBezTo>
                      <a:cubicBezTo>
                        <a:pt x="397783" y="487362"/>
                        <a:pt x="397783" y="487362"/>
                        <a:pt x="362631" y="487362"/>
                      </a:cubicBezTo>
                      <a:close/>
                      <a:moveTo>
                        <a:pt x="272246" y="487362"/>
                      </a:moveTo>
                      <a:cubicBezTo>
                        <a:pt x="268679" y="487362"/>
                        <a:pt x="265113" y="490938"/>
                        <a:pt x="265113" y="494513"/>
                      </a:cubicBezTo>
                      <a:cubicBezTo>
                        <a:pt x="265113" y="494513"/>
                        <a:pt x="265113" y="494513"/>
                        <a:pt x="265113" y="559586"/>
                      </a:cubicBezTo>
                      <a:cubicBezTo>
                        <a:pt x="265113" y="563877"/>
                        <a:pt x="268679" y="566737"/>
                        <a:pt x="272246" y="566737"/>
                      </a:cubicBezTo>
                      <a:cubicBezTo>
                        <a:pt x="272246" y="566737"/>
                        <a:pt x="272246" y="566737"/>
                        <a:pt x="307194" y="566737"/>
                      </a:cubicBezTo>
                      <a:cubicBezTo>
                        <a:pt x="311473" y="566737"/>
                        <a:pt x="314326" y="563877"/>
                        <a:pt x="314326" y="559586"/>
                      </a:cubicBezTo>
                      <a:cubicBezTo>
                        <a:pt x="314326" y="559586"/>
                        <a:pt x="314326" y="559586"/>
                        <a:pt x="314326" y="494513"/>
                      </a:cubicBezTo>
                      <a:cubicBezTo>
                        <a:pt x="314326" y="490938"/>
                        <a:pt x="311473" y="487362"/>
                        <a:pt x="307194" y="487362"/>
                      </a:cubicBezTo>
                      <a:cubicBezTo>
                        <a:pt x="307194" y="487362"/>
                        <a:pt x="307194" y="487362"/>
                        <a:pt x="272246" y="487362"/>
                      </a:cubicBezTo>
                      <a:close/>
                      <a:moveTo>
                        <a:pt x="958086" y="477837"/>
                      </a:moveTo>
                      <a:cubicBezTo>
                        <a:pt x="953782" y="477837"/>
                        <a:pt x="950913" y="481381"/>
                        <a:pt x="950913" y="484924"/>
                      </a:cubicBezTo>
                      <a:cubicBezTo>
                        <a:pt x="950913" y="484924"/>
                        <a:pt x="950913" y="484924"/>
                        <a:pt x="950913" y="550125"/>
                      </a:cubicBezTo>
                      <a:cubicBezTo>
                        <a:pt x="950913" y="554377"/>
                        <a:pt x="953782" y="557212"/>
                        <a:pt x="958086" y="557212"/>
                      </a:cubicBezTo>
                      <a:cubicBezTo>
                        <a:pt x="958086" y="557212"/>
                        <a:pt x="958086" y="557212"/>
                        <a:pt x="1062804" y="557212"/>
                      </a:cubicBezTo>
                      <a:cubicBezTo>
                        <a:pt x="1067107" y="557212"/>
                        <a:pt x="1069976" y="554377"/>
                        <a:pt x="1069976" y="550125"/>
                      </a:cubicBezTo>
                      <a:cubicBezTo>
                        <a:pt x="1069976" y="550125"/>
                        <a:pt x="1069976" y="550125"/>
                        <a:pt x="1069976" y="484924"/>
                      </a:cubicBezTo>
                      <a:cubicBezTo>
                        <a:pt x="1069976" y="481381"/>
                        <a:pt x="1067107" y="477837"/>
                        <a:pt x="1062804" y="477837"/>
                      </a:cubicBezTo>
                      <a:cubicBezTo>
                        <a:pt x="1062804" y="477837"/>
                        <a:pt x="1062804" y="477837"/>
                        <a:pt x="958086" y="477837"/>
                      </a:cubicBezTo>
                      <a:close/>
                      <a:moveTo>
                        <a:pt x="792890" y="477837"/>
                      </a:moveTo>
                      <a:cubicBezTo>
                        <a:pt x="788644" y="477837"/>
                        <a:pt x="785813" y="481381"/>
                        <a:pt x="785813" y="484924"/>
                      </a:cubicBezTo>
                      <a:cubicBezTo>
                        <a:pt x="785813" y="484924"/>
                        <a:pt x="785813" y="484924"/>
                        <a:pt x="785813" y="550125"/>
                      </a:cubicBezTo>
                      <a:cubicBezTo>
                        <a:pt x="785813" y="554377"/>
                        <a:pt x="788644" y="557212"/>
                        <a:pt x="792890" y="557212"/>
                      </a:cubicBezTo>
                      <a:cubicBezTo>
                        <a:pt x="792890" y="557212"/>
                        <a:pt x="792890" y="557212"/>
                        <a:pt x="896211" y="557212"/>
                      </a:cubicBezTo>
                      <a:cubicBezTo>
                        <a:pt x="899750" y="557212"/>
                        <a:pt x="903288" y="554377"/>
                        <a:pt x="903288" y="550125"/>
                      </a:cubicBezTo>
                      <a:cubicBezTo>
                        <a:pt x="903288" y="550125"/>
                        <a:pt x="903288" y="550125"/>
                        <a:pt x="903288" y="484924"/>
                      </a:cubicBezTo>
                      <a:cubicBezTo>
                        <a:pt x="903288" y="481381"/>
                        <a:pt x="899750" y="477837"/>
                        <a:pt x="896211" y="477837"/>
                      </a:cubicBezTo>
                      <a:cubicBezTo>
                        <a:pt x="896211" y="477837"/>
                        <a:pt x="896211" y="477837"/>
                        <a:pt x="792890" y="477837"/>
                      </a:cubicBezTo>
                      <a:close/>
                      <a:moveTo>
                        <a:pt x="958086" y="358775"/>
                      </a:moveTo>
                      <a:cubicBezTo>
                        <a:pt x="953782" y="358775"/>
                        <a:pt x="950913" y="362390"/>
                        <a:pt x="950913" y="366004"/>
                      </a:cubicBezTo>
                      <a:cubicBezTo>
                        <a:pt x="950913" y="366004"/>
                        <a:pt x="950913" y="366004"/>
                        <a:pt x="950913" y="432509"/>
                      </a:cubicBezTo>
                      <a:cubicBezTo>
                        <a:pt x="950913" y="436847"/>
                        <a:pt x="953782" y="439738"/>
                        <a:pt x="958086" y="439738"/>
                      </a:cubicBezTo>
                      <a:cubicBezTo>
                        <a:pt x="958086" y="439738"/>
                        <a:pt x="958086" y="439738"/>
                        <a:pt x="1062804" y="439738"/>
                      </a:cubicBezTo>
                      <a:cubicBezTo>
                        <a:pt x="1067107" y="439738"/>
                        <a:pt x="1069976" y="436847"/>
                        <a:pt x="1069976" y="432509"/>
                      </a:cubicBezTo>
                      <a:cubicBezTo>
                        <a:pt x="1069976" y="432509"/>
                        <a:pt x="1069976" y="432509"/>
                        <a:pt x="1069976" y="366004"/>
                      </a:cubicBezTo>
                      <a:cubicBezTo>
                        <a:pt x="1069976" y="362390"/>
                        <a:pt x="1067107" y="358775"/>
                        <a:pt x="1062804" y="358775"/>
                      </a:cubicBezTo>
                      <a:cubicBezTo>
                        <a:pt x="1062804" y="358775"/>
                        <a:pt x="1062804" y="358775"/>
                        <a:pt x="958086" y="358775"/>
                      </a:cubicBezTo>
                      <a:close/>
                      <a:moveTo>
                        <a:pt x="792890" y="358775"/>
                      </a:moveTo>
                      <a:cubicBezTo>
                        <a:pt x="788644" y="358775"/>
                        <a:pt x="785813" y="362390"/>
                        <a:pt x="785813" y="366004"/>
                      </a:cubicBezTo>
                      <a:cubicBezTo>
                        <a:pt x="785813" y="366004"/>
                        <a:pt x="785813" y="366004"/>
                        <a:pt x="785813" y="432509"/>
                      </a:cubicBezTo>
                      <a:cubicBezTo>
                        <a:pt x="785813" y="436847"/>
                        <a:pt x="788644" y="439738"/>
                        <a:pt x="792890" y="439738"/>
                      </a:cubicBezTo>
                      <a:cubicBezTo>
                        <a:pt x="792890" y="439738"/>
                        <a:pt x="792890" y="439738"/>
                        <a:pt x="896211" y="439738"/>
                      </a:cubicBezTo>
                      <a:cubicBezTo>
                        <a:pt x="899750" y="439738"/>
                        <a:pt x="903288" y="436847"/>
                        <a:pt x="903288" y="432509"/>
                      </a:cubicBezTo>
                      <a:cubicBezTo>
                        <a:pt x="903288" y="432509"/>
                        <a:pt x="903288" y="432509"/>
                        <a:pt x="903288" y="366004"/>
                      </a:cubicBezTo>
                      <a:cubicBezTo>
                        <a:pt x="903288" y="362390"/>
                        <a:pt x="899750" y="358775"/>
                        <a:pt x="896211" y="358775"/>
                      </a:cubicBezTo>
                      <a:cubicBezTo>
                        <a:pt x="896211" y="358775"/>
                        <a:pt x="896211" y="358775"/>
                        <a:pt x="792890" y="358775"/>
                      </a:cubicBezTo>
                      <a:close/>
                      <a:moveTo>
                        <a:pt x="453345" y="346075"/>
                      </a:moveTo>
                      <a:cubicBezTo>
                        <a:pt x="449717" y="346075"/>
                        <a:pt x="446088" y="348967"/>
                        <a:pt x="446088" y="353304"/>
                      </a:cubicBezTo>
                      <a:cubicBezTo>
                        <a:pt x="446088" y="353304"/>
                        <a:pt x="446088" y="353304"/>
                        <a:pt x="446088" y="419809"/>
                      </a:cubicBezTo>
                      <a:cubicBezTo>
                        <a:pt x="446088" y="423424"/>
                        <a:pt x="449717" y="427038"/>
                        <a:pt x="453345" y="427038"/>
                      </a:cubicBezTo>
                      <a:cubicBezTo>
                        <a:pt x="453345" y="427038"/>
                        <a:pt x="453345" y="427038"/>
                        <a:pt x="489631" y="427038"/>
                      </a:cubicBezTo>
                      <a:cubicBezTo>
                        <a:pt x="493985" y="427038"/>
                        <a:pt x="496888" y="423424"/>
                        <a:pt x="496888" y="419809"/>
                      </a:cubicBezTo>
                      <a:cubicBezTo>
                        <a:pt x="496888" y="419809"/>
                        <a:pt x="496888" y="419809"/>
                        <a:pt x="496888" y="353304"/>
                      </a:cubicBezTo>
                      <a:cubicBezTo>
                        <a:pt x="496888" y="348967"/>
                        <a:pt x="493985" y="346075"/>
                        <a:pt x="489631" y="346075"/>
                      </a:cubicBezTo>
                      <a:cubicBezTo>
                        <a:pt x="489631" y="346075"/>
                        <a:pt x="489631" y="346075"/>
                        <a:pt x="453345" y="346075"/>
                      </a:cubicBezTo>
                      <a:close/>
                      <a:moveTo>
                        <a:pt x="362631" y="346075"/>
                      </a:moveTo>
                      <a:cubicBezTo>
                        <a:pt x="359115" y="346075"/>
                        <a:pt x="355600" y="348967"/>
                        <a:pt x="355600" y="353304"/>
                      </a:cubicBezTo>
                      <a:cubicBezTo>
                        <a:pt x="355600" y="353304"/>
                        <a:pt x="355600" y="353304"/>
                        <a:pt x="355600" y="419809"/>
                      </a:cubicBezTo>
                      <a:cubicBezTo>
                        <a:pt x="355600" y="423424"/>
                        <a:pt x="359115" y="427038"/>
                        <a:pt x="362631" y="427038"/>
                      </a:cubicBezTo>
                      <a:cubicBezTo>
                        <a:pt x="362631" y="427038"/>
                        <a:pt x="362631" y="427038"/>
                        <a:pt x="397783" y="427038"/>
                      </a:cubicBezTo>
                      <a:cubicBezTo>
                        <a:pt x="402001" y="427038"/>
                        <a:pt x="404813" y="423424"/>
                        <a:pt x="404813" y="419809"/>
                      </a:cubicBezTo>
                      <a:cubicBezTo>
                        <a:pt x="404813" y="419809"/>
                        <a:pt x="404813" y="419809"/>
                        <a:pt x="404813" y="353304"/>
                      </a:cubicBezTo>
                      <a:cubicBezTo>
                        <a:pt x="404813" y="348967"/>
                        <a:pt x="402001" y="346075"/>
                        <a:pt x="397783" y="346075"/>
                      </a:cubicBezTo>
                      <a:cubicBezTo>
                        <a:pt x="397783" y="346075"/>
                        <a:pt x="397783" y="346075"/>
                        <a:pt x="362631" y="346075"/>
                      </a:cubicBezTo>
                      <a:close/>
                      <a:moveTo>
                        <a:pt x="285558" y="266700"/>
                      </a:moveTo>
                      <a:cubicBezTo>
                        <a:pt x="285558" y="266700"/>
                        <a:pt x="285558" y="266700"/>
                        <a:pt x="573258" y="266700"/>
                      </a:cubicBezTo>
                      <a:cubicBezTo>
                        <a:pt x="581824" y="266700"/>
                        <a:pt x="588963" y="273836"/>
                        <a:pt x="588963" y="282398"/>
                      </a:cubicBezTo>
                      <a:cubicBezTo>
                        <a:pt x="588963" y="282398"/>
                        <a:pt x="588963" y="282398"/>
                        <a:pt x="588963" y="858229"/>
                      </a:cubicBezTo>
                      <a:cubicBezTo>
                        <a:pt x="581110" y="858943"/>
                        <a:pt x="573971" y="860370"/>
                        <a:pt x="566832" y="861084"/>
                      </a:cubicBezTo>
                      <a:cubicBezTo>
                        <a:pt x="541846" y="863938"/>
                        <a:pt x="516146" y="868933"/>
                        <a:pt x="491160" y="874641"/>
                      </a:cubicBezTo>
                      <a:cubicBezTo>
                        <a:pt x="425481" y="891053"/>
                        <a:pt x="363373" y="916027"/>
                        <a:pt x="305547" y="950277"/>
                      </a:cubicBezTo>
                      <a:cubicBezTo>
                        <a:pt x="299122" y="953845"/>
                        <a:pt x="291983" y="958126"/>
                        <a:pt x="285558" y="962407"/>
                      </a:cubicBezTo>
                      <a:cubicBezTo>
                        <a:pt x="284844" y="961694"/>
                        <a:pt x="284130" y="960267"/>
                        <a:pt x="284130" y="958839"/>
                      </a:cubicBezTo>
                      <a:cubicBezTo>
                        <a:pt x="276991" y="941714"/>
                        <a:pt x="259858" y="930298"/>
                        <a:pt x="240583" y="930298"/>
                      </a:cubicBezTo>
                      <a:cubicBezTo>
                        <a:pt x="240583" y="930298"/>
                        <a:pt x="240583" y="930298"/>
                        <a:pt x="185613" y="930298"/>
                      </a:cubicBezTo>
                      <a:cubicBezTo>
                        <a:pt x="161340" y="930298"/>
                        <a:pt x="140637" y="948850"/>
                        <a:pt x="138496" y="973110"/>
                      </a:cubicBezTo>
                      <a:cubicBezTo>
                        <a:pt x="138496" y="973110"/>
                        <a:pt x="138496" y="973110"/>
                        <a:pt x="107084" y="1290638"/>
                      </a:cubicBezTo>
                      <a:cubicBezTo>
                        <a:pt x="107084" y="1290638"/>
                        <a:pt x="107084" y="1290638"/>
                        <a:pt x="31412" y="1290638"/>
                      </a:cubicBezTo>
                      <a:cubicBezTo>
                        <a:pt x="31412" y="1290638"/>
                        <a:pt x="31412" y="1290638"/>
                        <a:pt x="15706" y="1290638"/>
                      </a:cubicBezTo>
                      <a:cubicBezTo>
                        <a:pt x="15706" y="1290638"/>
                        <a:pt x="15706" y="1290638"/>
                        <a:pt x="0" y="1290638"/>
                      </a:cubicBezTo>
                      <a:cubicBezTo>
                        <a:pt x="0" y="1290638"/>
                        <a:pt x="0" y="1290638"/>
                        <a:pt x="0" y="788302"/>
                      </a:cubicBezTo>
                      <a:cubicBezTo>
                        <a:pt x="0" y="785448"/>
                        <a:pt x="714" y="782594"/>
                        <a:pt x="2142" y="780453"/>
                      </a:cubicBezTo>
                      <a:cubicBezTo>
                        <a:pt x="2142" y="780453"/>
                        <a:pt x="2142" y="780453"/>
                        <a:pt x="269852" y="343763"/>
                      </a:cubicBezTo>
                      <a:cubicBezTo>
                        <a:pt x="269852" y="343763"/>
                        <a:pt x="269852" y="343763"/>
                        <a:pt x="269852" y="282398"/>
                      </a:cubicBezTo>
                      <a:cubicBezTo>
                        <a:pt x="269852" y="273836"/>
                        <a:pt x="276991" y="266700"/>
                        <a:pt x="285558" y="266700"/>
                      </a:cubicBezTo>
                      <a:close/>
                      <a:moveTo>
                        <a:pt x="958086" y="241300"/>
                      </a:moveTo>
                      <a:cubicBezTo>
                        <a:pt x="953782" y="241300"/>
                        <a:pt x="950913" y="244844"/>
                        <a:pt x="950913" y="248387"/>
                      </a:cubicBezTo>
                      <a:cubicBezTo>
                        <a:pt x="950913" y="248387"/>
                        <a:pt x="950913" y="248387"/>
                        <a:pt x="950913" y="313588"/>
                      </a:cubicBezTo>
                      <a:cubicBezTo>
                        <a:pt x="950913" y="317840"/>
                        <a:pt x="953782" y="320675"/>
                        <a:pt x="958086" y="320675"/>
                      </a:cubicBezTo>
                      <a:cubicBezTo>
                        <a:pt x="958086" y="320675"/>
                        <a:pt x="958086" y="320675"/>
                        <a:pt x="1062804" y="320675"/>
                      </a:cubicBezTo>
                      <a:cubicBezTo>
                        <a:pt x="1067107" y="320675"/>
                        <a:pt x="1069976" y="317840"/>
                        <a:pt x="1069976" y="313588"/>
                      </a:cubicBezTo>
                      <a:cubicBezTo>
                        <a:pt x="1069976" y="313588"/>
                        <a:pt x="1069976" y="313588"/>
                        <a:pt x="1069976" y="248387"/>
                      </a:cubicBezTo>
                      <a:cubicBezTo>
                        <a:pt x="1069976" y="244844"/>
                        <a:pt x="1067107" y="241300"/>
                        <a:pt x="1062804" y="241300"/>
                      </a:cubicBezTo>
                      <a:cubicBezTo>
                        <a:pt x="1062804" y="241300"/>
                        <a:pt x="1062804" y="241300"/>
                        <a:pt x="958086" y="241300"/>
                      </a:cubicBezTo>
                      <a:close/>
                      <a:moveTo>
                        <a:pt x="792890" y="241300"/>
                      </a:moveTo>
                      <a:cubicBezTo>
                        <a:pt x="788644" y="241300"/>
                        <a:pt x="785813" y="244844"/>
                        <a:pt x="785813" y="248387"/>
                      </a:cubicBezTo>
                      <a:cubicBezTo>
                        <a:pt x="785813" y="248387"/>
                        <a:pt x="785813" y="248387"/>
                        <a:pt x="785813" y="313588"/>
                      </a:cubicBezTo>
                      <a:cubicBezTo>
                        <a:pt x="785813" y="317840"/>
                        <a:pt x="788644" y="320675"/>
                        <a:pt x="792890" y="320675"/>
                      </a:cubicBezTo>
                      <a:cubicBezTo>
                        <a:pt x="792890" y="320675"/>
                        <a:pt x="792890" y="320675"/>
                        <a:pt x="896211" y="320675"/>
                      </a:cubicBezTo>
                      <a:cubicBezTo>
                        <a:pt x="899750" y="320675"/>
                        <a:pt x="903288" y="317840"/>
                        <a:pt x="903288" y="313588"/>
                      </a:cubicBezTo>
                      <a:cubicBezTo>
                        <a:pt x="903288" y="313588"/>
                        <a:pt x="903288" y="313588"/>
                        <a:pt x="903288" y="248387"/>
                      </a:cubicBezTo>
                      <a:cubicBezTo>
                        <a:pt x="903288" y="244844"/>
                        <a:pt x="899750" y="241300"/>
                        <a:pt x="896211" y="241300"/>
                      </a:cubicBezTo>
                      <a:cubicBezTo>
                        <a:pt x="896211" y="241300"/>
                        <a:pt x="896211" y="241300"/>
                        <a:pt x="792890" y="241300"/>
                      </a:cubicBezTo>
                      <a:close/>
                      <a:moveTo>
                        <a:pt x="927458" y="0"/>
                      </a:moveTo>
                      <a:cubicBezTo>
                        <a:pt x="936038" y="0"/>
                        <a:pt x="943189" y="7133"/>
                        <a:pt x="943189" y="15692"/>
                      </a:cubicBezTo>
                      <a:cubicBezTo>
                        <a:pt x="943189" y="15692"/>
                        <a:pt x="943189" y="15692"/>
                        <a:pt x="943189" y="108416"/>
                      </a:cubicBezTo>
                      <a:cubicBezTo>
                        <a:pt x="943189" y="108416"/>
                        <a:pt x="943189" y="108416"/>
                        <a:pt x="1081192" y="108416"/>
                      </a:cubicBezTo>
                      <a:cubicBezTo>
                        <a:pt x="1089772" y="108416"/>
                        <a:pt x="1096923" y="115548"/>
                        <a:pt x="1096923" y="124107"/>
                      </a:cubicBezTo>
                      <a:cubicBezTo>
                        <a:pt x="1096923" y="124107"/>
                        <a:pt x="1096923" y="124107"/>
                        <a:pt x="1096923" y="169043"/>
                      </a:cubicBezTo>
                      <a:cubicBezTo>
                        <a:pt x="1096923" y="169043"/>
                        <a:pt x="1096923" y="169043"/>
                        <a:pt x="1124809" y="169043"/>
                      </a:cubicBezTo>
                      <a:cubicBezTo>
                        <a:pt x="1132675" y="169043"/>
                        <a:pt x="1139825" y="176175"/>
                        <a:pt x="1139825" y="184734"/>
                      </a:cubicBezTo>
                      <a:cubicBezTo>
                        <a:pt x="1139825" y="184734"/>
                        <a:pt x="1139825" y="184734"/>
                        <a:pt x="1139825" y="933656"/>
                      </a:cubicBezTo>
                      <a:cubicBezTo>
                        <a:pt x="1135535" y="932230"/>
                        <a:pt x="1131960" y="931516"/>
                        <a:pt x="1126954" y="931516"/>
                      </a:cubicBezTo>
                      <a:cubicBezTo>
                        <a:pt x="1126954" y="931516"/>
                        <a:pt x="1126954" y="931516"/>
                        <a:pt x="1124809" y="931516"/>
                      </a:cubicBezTo>
                      <a:cubicBezTo>
                        <a:pt x="1124809" y="931516"/>
                        <a:pt x="1124809" y="931516"/>
                        <a:pt x="1109078" y="931516"/>
                      </a:cubicBezTo>
                      <a:cubicBezTo>
                        <a:pt x="1109078" y="931516"/>
                        <a:pt x="1109078" y="931516"/>
                        <a:pt x="1071896" y="931516"/>
                      </a:cubicBezTo>
                      <a:cubicBezTo>
                        <a:pt x="1051160" y="931516"/>
                        <a:pt x="1033284" y="945068"/>
                        <a:pt x="1026849" y="963613"/>
                      </a:cubicBezTo>
                      <a:cubicBezTo>
                        <a:pt x="988236" y="938649"/>
                        <a:pt x="946764" y="917965"/>
                        <a:pt x="903861" y="901560"/>
                      </a:cubicBezTo>
                      <a:cubicBezTo>
                        <a:pt x="903861" y="901560"/>
                        <a:pt x="903861" y="901560"/>
                        <a:pt x="903861" y="840219"/>
                      </a:cubicBezTo>
                      <a:cubicBezTo>
                        <a:pt x="903861" y="836653"/>
                        <a:pt x="900286" y="833087"/>
                        <a:pt x="896711" y="833087"/>
                      </a:cubicBezTo>
                      <a:cubicBezTo>
                        <a:pt x="896711" y="833087"/>
                        <a:pt x="896711" y="833087"/>
                        <a:pt x="792315" y="833087"/>
                      </a:cubicBezTo>
                      <a:cubicBezTo>
                        <a:pt x="788025" y="833087"/>
                        <a:pt x="785164" y="836653"/>
                        <a:pt x="785164" y="840219"/>
                      </a:cubicBezTo>
                      <a:cubicBezTo>
                        <a:pt x="785164" y="840219"/>
                        <a:pt x="785164" y="840219"/>
                        <a:pt x="785164" y="868036"/>
                      </a:cubicBezTo>
                      <a:cubicBezTo>
                        <a:pt x="772294" y="865183"/>
                        <a:pt x="758708" y="863044"/>
                        <a:pt x="745837" y="861617"/>
                      </a:cubicBezTo>
                      <a:cubicBezTo>
                        <a:pt x="740832" y="860904"/>
                        <a:pt x="735111" y="860191"/>
                        <a:pt x="730106" y="860191"/>
                      </a:cubicBezTo>
                      <a:cubicBezTo>
                        <a:pt x="725101" y="859477"/>
                        <a:pt x="719381" y="858764"/>
                        <a:pt x="714375" y="858051"/>
                      </a:cubicBezTo>
                      <a:cubicBezTo>
                        <a:pt x="714375" y="858051"/>
                        <a:pt x="714375" y="858051"/>
                        <a:pt x="714375" y="184734"/>
                      </a:cubicBezTo>
                      <a:cubicBezTo>
                        <a:pt x="714375" y="176175"/>
                        <a:pt x="721526" y="169043"/>
                        <a:pt x="730106" y="169043"/>
                      </a:cubicBezTo>
                      <a:cubicBezTo>
                        <a:pt x="730106" y="169043"/>
                        <a:pt x="730106" y="169043"/>
                        <a:pt x="758708" y="169043"/>
                      </a:cubicBezTo>
                      <a:cubicBezTo>
                        <a:pt x="758708" y="169043"/>
                        <a:pt x="758708" y="169043"/>
                        <a:pt x="758708" y="124107"/>
                      </a:cubicBezTo>
                      <a:cubicBezTo>
                        <a:pt x="758708" y="115548"/>
                        <a:pt x="765858" y="108416"/>
                        <a:pt x="774439" y="108416"/>
                      </a:cubicBezTo>
                      <a:cubicBezTo>
                        <a:pt x="774439" y="108416"/>
                        <a:pt x="774439" y="108416"/>
                        <a:pt x="911727" y="108416"/>
                      </a:cubicBezTo>
                      <a:cubicBezTo>
                        <a:pt x="911727" y="108416"/>
                        <a:pt x="911727" y="108416"/>
                        <a:pt x="911727" y="15692"/>
                      </a:cubicBezTo>
                      <a:cubicBezTo>
                        <a:pt x="911727" y="7133"/>
                        <a:pt x="918877" y="0"/>
                        <a:pt x="927458" y="0"/>
                      </a:cubicBezTo>
                      <a:close/>
                    </a:path>
                  </a:pathLst>
                </a:custGeom>
                <a:solidFill>
                  <a:srgbClr val="000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grpSp>
        <p:sp>
          <p:nvSpPr>
            <p:cNvPr id="60" name="TextBox 59">
              <a:extLst>
                <a:ext uri="{FF2B5EF4-FFF2-40B4-BE49-F238E27FC236}">
                  <a16:creationId xmlns:a16="http://schemas.microsoft.com/office/drawing/2014/main" id="{A5DC601A-BCD7-A29A-EEFE-CE6EF0B0FA2B}"/>
                </a:ext>
              </a:extLst>
            </p:cNvPr>
            <p:cNvSpPr txBox="1"/>
            <p:nvPr/>
          </p:nvSpPr>
          <p:spPr>
            <a:xfrm>
              <a:off x="103654" y="5146456"/>
              <a:ext cx="1956660" cy="160043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solidFill>
                    <a:srgbClr val="FFFFFF"/>
                  </a:solidFill>
                  <a:latin typeface="Calibri" panose="020F0502020204030204" pitchFamily="34" charset="0"/>
                  <a:ea typeface="Calibri" panose="020F0502020204030204" pitchFamily="34" charset="0"/>
                  <a:cs typeface="Calibri" panose="020F0502020204030204" pitchFamily="34" charset="0"/>
                </a:rPr>
                <a:t>Operates</a:t>
              </a:r>
              <a:r>
                <a:rPr kumimoji="0" lang="en-US" sz="1600" b="0" i="0" u="none" strike="noStrike" kern="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 in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1" i="0" u="none" strike="noStrike" kern="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2</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cities</a:t>
              </a:r>
            </a:p>
          </p:txBody>
        </p:sp>
      </p:grpSp>
      <p:grpSp>
        <p:nvGrpSpPr>
          <p:cNvPr id="65" name="Group 64">
            <a:extLst>
              <a:ext uri="{FF2B5EF4-FFF2-40B4-BE49-F238E27FC236}">
                <a16:creationId xmlns:a16="http://schemas.microsoft.com/office/drawing/2014/main" id="{E7CA56BE-7C2A-50C0-97DD-1BACE3D922CC}"/>
              </a:ext>
            </a:extLst>
          </p:cNvPr>
          <p:cNvGrpSpPr/>
          <p:nvPr/>
        </p:nvGrpSpPr>
        <p:grpSpPr>
          <a:xfrm>
            <a:off x="4075177" y="10671001"/>
            <a:ext cx="4041648" cy="1946397"/>
            <a:chOff x="4075177" y="4905201"/>
            <a:chExt cx="4041648" cy="1946397"/>
          </a:xfrm>
        </p:grpSpPr>
        <p:sp>
          <p:nvSpPr>
            <p:cNvPr id="66" name="Rectangle 65">
              <a:extLst>
                <a:ext uri="{FF2B5EF4-FFF2-40B4-BE49-F238E27FC236}">
                  <a16:creationId xmlns:a16="http://schemas.microsoft.com/office/drawing/2014/main" id="{721AD02E-7A3E-90B7-E7D5-87748535517C}"/>
                </a:ext>
              </a:extLst>
            </p:cNvPr>
            <p:cNvSpPr/>
            <p:nvPr/>
          </p:nvSpPr>
          <p:spPr>
            <a:xfrm>
              <a:off x="4075177" y="4905201"/>
              <a:ext cx="4041648" cy="1946397"/>
            </a:xfrm>
            <a:prstGeom prst="rect">
              <a:avLst/>
            </a:prstGeom>
            <a:solidFill>
              <a:srgbClr val="FCD0AF">
                <a:lumMod val="75000"/>
              </a:srgbClr>
            </a:solidFill>
            <a:ln w="9525" cap="rnd" cmpd="sng" algn="ctr">
              <a:solidFill>
                <a:schemeClr val="bg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67" name="TextBox 66">
              <a:extLst>
                <a:ext uri="{FF2B5EF4-FFF2-40B4-BE49-F238E27FC236}">
                  <a16:creationId xmlns:a16="http://schemas.microsoft.com/office/drawing/2014/main" id="{8A2B9FFD-543B-B250-4CF6-3457707AFBC6}"/>
                </a:ext>
              </a:extLst>
            </p:cNvPr>
            <p:cNvSpPr txBox="1"/>
            <p:nvPr/>
          </p:nvSpPr>
          <p:spPr>
            <a:xfrm>
              <a:off x="4175761" y="5245153"/>
              <a:ext cx="3840480" cy="135421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Number of bike stations in JC</a:t>
              </a:r>
            </a:p>
            <a:p>
              <a:pPr marL="0" marR="0" lvl="0" indent="0" algn="ctr" defTabSz="914400" eaLnBrk="1" fontAlgn="auto" latinLnBrk="0" hangingPunct="1">
                <a:lnSpc>
                  <a:spcPct val="100000"/>
                </a:lnSpc>
                <a:spcBef>
                  <a:spcPts val="0"/>
                </a:spcBef>
                <a:spcAft>
                  <a:spcPts val="0"/>
                </a:spcAft>
                <a:buClrTx/>
                <a:buSzTx/>
                <a:buFontTx/>
                <a:buNone/>
                <a:tabLst/>
                <a:defRPr/>
              </a:pPr>
              <a:r>
                <a:rPr lang="en-US" sz="7200" b="1" kern="0" dirty="0">
                  <a:solidFill>
                    <a:srgbClr val="FFFFFF"/>
                  </a:solidFill>
                  <a:latin typeface="Calibri" panose="020F0502020204030204" pitchFamily="34" charset="0"/>
                  <a:ea typeface="Calibri" panose="020F0502020204030204" pitchFamily="34" charset="0"/>
                  <a:cs typeface="Calibri" panose="020F0502020204030204" pitchFamily="34" charset="0"/>
                </a:rPr>
                <a:t>60+</a:t>
              </a:r>
              <a:endParaRPr kumimoji="0" lang="en-US" sz="7200" b="1" i="0" u="none" strike="noStrike" kern="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grpSp>
        <p:nvGrpSpPr>
          <p:cNvPr id="69" name="Group 68">
            <a:extLst>
              <a:ext uri="{FF2B5EF4-FFF2-40B4-BE49-F238E27FC236}">
                <a16:creationId xmlns:a16="http://schemas.microsoft.com/office/drawing/2014/main" id="{DB55C4A7-8586-C1BE-6FB2-1B36F6B23EED}"/>
              </a:ext>
            </a:extLst>
          </p:cNvPr>
          <p:cNvGrpSpPr/>
          <p:nvPr/>
        </p:nvGrpSpPr>
        <p:grpSpPr>
          <a:xfrm>
            <a:off x="20308825" y="1403710"/>
            <a:ext cx="5397026" cy="5454290"/>
            <a:chOff x="8116825" y="1403710"/>
            <a:chExt cx="5397026" cy="5454290"/>
          </a:xfrm>
        </p:grpSpPr>
        <p:sp>
          <p:nvSpPr>
            <p:cNvPr id="70" name="Rectangle 69">
              <a:extLst>
                <a:ext uri="{FF2B5EF4-FFF2-40B4-BE49-F238E27FC236}">
                  <a16:creationId xmlns:a16="http://schemas.microsoft.com/office/drawing/2014/main" id="{659E43C9-D7F4-DF15-3CF2-9973A72DF765}"/>
                </a:ext>
              </a:extLst>
            </p:cNvPr>
            <p:cNvSpPr/>
            <p:nvPr/>
          </p:nvSpPr>
          <p:spPr>
            <a:xfrm flipH="1">
              <a:off x="8116825" y="2075688"/>
              <a:ext cx="4108705" cy="4782312"/>
            </a:xfrm>
            <a:prstGeom prst="rect">
              <a:avLst/>
            </a:prstGeom>
            <a:solidFill>
              <a:srgbClr val="000066"/>
            </a:solidFill>
            <a:ln w="9525" cap="rnd" cmpd="sng" algn="ctr">
              <a:solidFill>
                <a:srgbClr val="FFFF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71" name="Oval 70">
              <a:extLst>
                <a:ext uri="{FF2B5EF4-FFF2-40B4-BE49-F238E27FC236}">
                  <a16:creationId xmlns:a16="http://schemas.microsoft.com/office/drawing/2014/main" id="{7E1CDE7B-2D1D-6535-06A8-14747FA235EE}"/>
                </a:ext>
              </a:extLst>
            </p:cNvPr>
            <p:cNvSpPr/>
            <p:nvPr/>
          </p:nvSpPr>
          <p:spPr>
            <a:xfrm>
              <a:off x="9536211" y="1408389"/>
              <a:ext cx="3977640" cy="3977640"/>
            </a:xfrm>
            <a:prstGeom prst="ellipse">
              <a:avLst/>
            </a:prstGeom>
            <a:solidFill>
              <a:srgbClr val="C7CACC">
                <a:lumMod val="75000"/>
              </a:srgbClr>
            </a:soli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72" name="Oval 71">
              <a:extLst>
                <a:ext uri="{FF2B5EF4-FFF2-40B4-BE49-F238E27FC236}">
                  <a16:creationId xmlns:a16="http://schemas.microsoft.com/office/drawing/2014/main" id="{00025118-D42B-7D62-D135-9A49D7B88C41}"/>
                </a:ext>
              </a:extLst>
            </p:cNvPr>
            <p:cNvSpPr/>
            <p:nvPr/>
          </p:nvSpPr>
          <p:spPr>
            <a:xfrm>
              <a:off x="9592492" y="1403710"/>
              <a:ext cx="3865078" cy="3821979"/>
            </a:xfrm>
            <a:prstGeom prst="ellipse">
              <a:avLst/>
            </a:prstGeom>
            <a:solidFill>
              <a:srgbClr val="47BFFF"/>
            </a:soli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73" name="TextBox 72">
              <a:extLst>
                <a:ext uri="{FF2B5EF4-FFF2-40B4-BE49-F238E27FC236}">
                  <a16:creationId xmlns:a16="http://schemas.microsoft.com/office/drawing/2014/main" id="{508ADFB6-8FEE-47D6-A353-F19C1915E335}"/>
                </a:ext>
              </a:extLst>
            </p:cNvPr>
            <p:cNvSpPr txBox="1"/>
            <p:nvPr/>
          </p:nvSpPr>
          <p:spPr>
            <a:xfrm>
              <a:off x="8345967" y="4821544"/>
              <a:ext cx="1722119" cy="1754326"/>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srgbClr val="FFFFFF"/>
                  </a:solidFill>
                  <a:latin typeface="Calibri" panose="020F0502020204030204" pitchFamily="34" charset="0"/>
                  <a:ea typeface="Calibri" panose="020F0502020204030204" pitchFamily="34" charset="0"/>
                  <a:cs typeface="Calibri" panose="020F0502020204030204" pitchFamily="34" charset="0"/>
                </a:rPr>
                <a:t>Number of operational bikes in JC</a:t>
              </a:r>
              <a:endParaRPr kumimoji="0" lang="en-US" sz="1600" b="0" i="0" u="none" strike="noStrike" kern="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6600" b="1" i="0" u="none" strike="noStrike" kern="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600+</a:t>
              </a:r>
              <a:endParaRPr kumimoji="0" lang="en-US" sz="1600" b="0" i="0" u="none" strike="noStrike" kern="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74" name="AutoShape 3">
              <a:extLst>
                <a:ext uri="{FF2B5EF4-FFF2-40B4-BE49-F238E27FC236}">
                  <a16:creationId xmlns:a16="http://schemas.microsoft.com/office/drawing/2014/main" id="{F799D059-3A54-2DFE-18C6-BE9B84B0E682}"/>
                </a:ext>
              </a:extLst>
            </p:cNvPr>
            <p:cNvSpPr>
              <a:spLocks noChangeAspect="1" noChangeArrowheads="1" noTextEdit="1"/>
            </p:cNvSpPr>
            <p:nvPr/>
          </p:nvSpPr>
          <p:spPr bwMode="auto">
            <a:xfrm rot="2700000">
              <a:off x="10369301" y="3188149"/>
              <a:ext cx="723183" cy="723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Test Financier Display"/>
              </a:endParaRPr>
            </a:p>
          </p:txBody>
        </p:sp>
        <p:sp>
          <p:nvSpPr>
            <p:cNvPr id="75" name="Freeform: Shape 74">
              <a:extLst>
                <a:ext uri="{FF2B5EF4-FFF2-40B4-BE49-F238E27FC236}">
                  <a16:creationId xmlns:a16="http://schemas.microsoft.com/office/drawing/2014/main" id="{220FA914-AFDC-1A30-73E2-7968E2B6A4C4}"/>
                </a:ext>
              </a:extLst>
            </p:cNvPr>
            <p:cNvSpPr/>
            <p:nvPr/>
          </p:nvSpPr>
          <p:spPr>
            <a:xfrm>
              <a:off x="9249544" y="3467444"/>
              <a:ext cx="1150445" cy="82296"/>
            </a:xfrm>
            <a:custGeom>
              <a:avLst/>
              <a:gdLst>
                <a:gd name="connsiteX0" fmla="*/ 272621 w 1150445"/>
                <a:gd name="connsiteY0" fmla="*/ 0 h 82296"/>
                <a:gd name="connsiteX1" fmla="*/ 53165 w 1150445"/>
                <a:gd name="connsiteY1" fmla="*/ 54864 h 82296"/>
                <a:gd name="connsiteX2" fmla="*/ 1150445 w 1150445"/>
                <a:gd name="connsiteY2" fmla="*/ 82296 h 82296"/>
              </a:gdLst>
              <a:ahLst/>
              <a:cxnLst>
                <a:cxn ang="0">
                  <a:pos x="connsiteX0" y="connsiteY0"/>
                </a:cxn>
                <a:cxn ang="0">
                  <a:pos x="connsiteX1" y="connsiteY1"/>
                </a:cxn>
                <a:cxn ang="0">
                  <a:pos x="connsiteX2" y="connsiteY2"/>
                </a:cxn>
              </a:cxnLst>
              <a:rect l="l" t="t" r="r" b="b"/>
              <a:pathLst>
                <a:path w="1150445" h="82296">
                  <a:moveTo>
                    <a:pt x="272621" y="0"/>
                  </a:moveTo>
                  <a:cubicBezTo>
                    <a:pt x="89741" y="20574"/>
                    <a:pt x="-93139" y="41148"/>
                    <a:pt x="53165" y="54864"/>
                  </a:cubicBezTo>
                  <a:cubicBezTo>
                    <a:pt x="199469" y="68580"/>
                    <a:pt x="674957" y="75438"/>
                    <a:pt x="1150445" y="82296"/>
                  </a:cubicBezTo>
                </a:path>
              </a:pathLst>
            </a:custGeom>
            <a:noFill/>
            <a:ln w="19050" cap="rnd" cmpd="sng" algn="ctr">
              <a:solidFill>
                <a:srgbClr val="FFFFFF"/>
              </a:solidFill>
              <a:prstDash val="sysDot"/>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grpSp>
        <p:nvGrpSpPr>
          <p:cNvPr id="76" name="Group 75">
            <a:extLst>
              <a:ext uri="{FF2B5EF4-FFF2-40B4-BE49-F238E27FC236}">
                <a16:creationId xmlns:a16="http://schemas.microsoft.com/office/drawing/2014/main" id="{5718041A-0FE8-FEBE-1233-3DE6FF3371EB}"/>
              </a:ext>
            </a:extLst>
          </p:cNvPr>
          <p:cNvGrpSpPr/>
          <p:nvPr/>
        </p:nvGrpSpPr>
        <p:grpSpPr>
          <a:xfrm>
            <a:off x="16233647" y="1060229"/>
            <a:ext cx="8150353" cy="1915078"/>
            <a:chOff x="4041647" y="1060229"/>
            <a:chExt cx="8150353" cy="1915078"/>
          </a:xfrm>
        </p:grpSpPr>
        <p:sp>
          <p:nvSpPr>
            <p:cNvPr id="77" name="Rectangle 76">
              <a:extLst>
                <a:ext uri="{FF2B5EF4-FFF2-40B4-BE49-F238E27FC236}">
                  <a16:creationId xmlns:a16="http://schemas.microsoft.com/office/drawing/2014/main" id="{4A6A2932-4042-A6CB-AD66-CDD9C8C088A0}"/>
                </a:ext>
              </a:extLst>
            </p:cNvPr>
            <p:cNvSpPr/>
            <p:nvPr/>
          </p:nvSpPr>
          <p:spPr>
            <a:xfrm>
              <a:off x="4041647" y="1060229"/>
              <a:ext cx="8150353" cy="1753302"/>
            </a:xfrm>
            <a:prstGeom prst="rect">
              <a:avLst/>
            </a:prstGeom>
            <a:solidFill>
              <a:srgbClr val="FCD0AF"/>
            </a:solidFill>
            <a:ln w="9525" cap="rnd" cmpd="sng" algn="ctr">
              <a:solidFill>
                <a:schemeClr val="bg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nvGrpSpPr>
            <p:cNvPr id="78" name="Group 77">
              <a:extLst>
                <a:ext uri="{FF2B5EF4-FFF2-40B4-BE49-F238E27FC236}">
                  <a16:creationId xmlns:a16="http://schemas.microsoft.com/office/drawing/2014/main" id="{55B21636-CE69-D210-112B-261D8A402561}"/>
                </a:ext>
              </a:extLst>
            </p:cNvPr>
            <p:cNvGrpSpPr>
              <a:grpSpLocks noChangeAspect="1"/>
            </p:cNvGrpSpPr>
            <p:nvPr/>
          </p:nvGrpSpPr>
          <p:grpSpPr>
            <a:xfrm>
              <a:off x="4505837" y="1179175"/>
              <a:ext cx="1794469" cy="1796132"/>
              <a:chOff x="5273803" y="2606040"/>
              <a:chExt cx="1644396" cy="1645920"/>
            </a:xfrm>
          </p:grpSpPr>
          <p:sp>
            <p:nvSpPr>
              <p:cNvPr id="85" name="AutoShape 18">
                <a:extLst>
                  <a:ext uri="{FF2B5EF4-FFF2-40B4-BE49-F238E27FC236}">
                    <a16:creationId xmlns:a16="http://schemas.microsoft.com/office/drawing/2014/main" id="{55AA3BE3-768A-75F5-2A9B-DE0AE62E88F5}"/>
                  </a:ext>
                </a:extLst>
              </p:cNvPr>
              <p:cNvSpPr>
                <a:spLocks noChangeAspect="1" noChangeArrowheads="1" noTextEdit="1"/>
              </p:cNvSpPr>
              <p:nvPr/>
            </p:nvSpPr>
            <p:spPr bwMode="auto">
              <a:xfrm>
                <a:off x="5273803" y="2606040"/>
                <a:ext cx="1644396" cy="1645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est Financier Display"/>
                </a:endParaRPr>
              </a:p>
            </p:txBody>
          </p:sp>
          <p:grpSp>
            <p:nvGrpSpPr>
              <p:cNvPr id="86" name="Group 85">
                <a:extLst>
                  <a:ext uri="{FF2B5EF4-FFF2-40B4-BE49-F238E27FC236}">
                    <a16:creationId xmlns:a16="http://schemas.microsoft.com/office/drawing/2014/main" id="{A48539E6-3229-77B7-1A30-0A332FBD6A05}"/>
                  </a:ext>
                </a:extLst>
              </p:cNvPr>
              <p:cNvGrpSpPr/>
              <p:nvPr/>
            </p:nvGrpSpPr>
            <p:grpSpPr>
              <a:xfrm>
                <a:off x="5336668" y="2770251"/>
                <a:ext cx="1515999" cy="1311783"/>
                <a:chOff x="5336668" y="2770251"/>
                <a:chExt cx="1515999" cy="1311783"/>
              </a:xfrm>
            </p:grpSpPr>
            <p:sp>
              <p:nvSpPr>
                <p:cNvPr id="87" name="Freeform 20">
                  <a:extLst>
                    <a:ext uri="{FF2B5EF4-FFF2-40B4-BE49-F238E27FC236}">
                      <a16:creationId xmlns:a16="http://schemas.microsoft.com/office/drawing/2014/main" id="{AE47D4C7-FB28-78FF-0DA0-3FDFE6BAFA94}"/>
                    </a:ext>
                  </a:extLst>
                </p:cNvPr>
                <p:cNvSpPr>
                  <a:spLocks noEditPoints="1"/>
                </p:cNvSpPr>
                <p:nvPr/>
              </p:nvSpPr>
              <p:spPr bwMode="auto">
                <a:xfrm>
                  <a:off x="5336668" y="2770251"/>
                  <a:ext cx="1515999" cy="1311783"/>
                </a:xfrm>
                <a:custGeom>
                  <a:avLst/>
                  <a:gdLst>
                    <a:gd name="T0" fmla="*/ 227 w 2124"/>
                    <a:gd name="T1" fmla="*/ 496 h 1836"/>
                    <a:gd name="T2" fmla="*/ 528 w 2124"/>
                    <a:gd name="T3" fmla="*/ 467 h 1836"/>
                    <a:gd name="T4" fmla="*/ 996 w 2124"/>
                    <a:gd name="T5" fmla="*/ 467 h 1836"/>
                    <a:gd name="T6" fmla="*/ 695 w 2124"/>
                    <a:gd name="T7" fmla="*/ 496 h 1836"/>
                    <a:gd name="T8" fmla="*/ 994 w 2124"/>
                    <a:gd name="T9" fmla="*/ 498 h 1836"/>
                    <a:gd name="T10" fmla="*/ 1130 w 2124"/>
                    <a:gd name="T11" fmla="*/ 467 h 1836"/>
                    <a:gd name="T12" fmla="*/ 1431 w 2124"/>
                    <a:gd name="T13" fmla="*/ 496 h 1836"/>
                    <a:gd name="T14" fmla="*/ 1933 w 2124"/>
                    <a:gd name="T15" fmla="*/ 467 h 1836"/>
                    <a:gd name="T16" fmla="*/ 1631 w 2124"/>
                    <a:gd name="T17" fmla="*/ 496 h 1836"/>
                    <a:gd name="T18" fmla="*/ 1930 w 2124"/>
                    <a:gd name="T19" fmla="*/ 498 h 1836"/>
                    <a:gd name="T20" fmla="*/ 427 w 2124"/>
                    <a:gd name="T21" fmla="*/ 273 h 1836"/>
                    <a:gd name="T22" fmla="*/ 729 w 2124"/>
                    <a:gd name="T23" fmla="*/ 301 h 1836"/>
                    <a:gd name="T24" fmla="*/ 1230 w 2124"/>
                    <a:gd name="T25" fmla="*/ 273 h 1836"/>
                    <a:gd name="T26" fmla="*/ 929 w 2124"/>
                    <a:gd name="T27" fmla="*/ 301 h 1836"/>
                    <a:gd name="T28" fmla="*/ 1228 w 2124"/>
                    <a:gd name="T29" fmla="*/ 304 h 1836"/>
                    <a:gd name="T30" fmla="*/ 1364 w 2124"/>
                    <a:gd name="T31" fmla="*/ 273 h 1836"/>
                    <a:gd name="T32" fmla="*/ 1665 w 2124"/>
                    <a:gd name="T33" fmla="*/ 301 h 1836"/>
                    <a:gd name="T34" fmla="*/ 996 w 2124"/>
                    <a:gd name="T35" fmla="*/ 78 h 1836"/>
                    <a:gd name="T36" fmla="*/ 695 w 2124"/>
                    <a:gd name="T37" fmla="*/ 107 h 1836"/>
                    <a:gd name="T38" fmla="*/ 994 w 2124"/>
                    <a:gd name="T39" fmla="*/ 109 h 1836"/>
                    <a:gd name="T40" fmla="*/ 1130 w 2124"/>
                    <a:gd name="T41" fmla="*/ 78 h 1836"/>
                    <a:gd name="T42" fmla="*/ 1431 w 2124"/>
                    <a:gd name="T43" fmla="*/ 107 h 1836"/>
                    <a:gd name="T44" fmla="*/ 1893 w 2124"/>
                    <a:gd name="T45" fmla="*/ 584 h 1836"/>
                    <a:gd name="T46" fmla="*/ 1893 w 2124"/>
                    <a:gd name="T47" fmla="*/ 628 h 1836"/>
                    <a:gd name="T48" fmla="*/ 2060 w 2124"/>
                    <a:gd name="T49" fmla="*/ 662 h 1836"/>
                    <a:gd name="T50" fmla="*/ 69 w 2124"/>
                    <a:gd name="T51" fmla="*/ 693 h 1836"/>
                    <a:gd name="T52" fmla="*/ 377 w 2124"/>
                    <a:gd name="T53" fmla="*/ 638 h 1836"/>
                    <a:gd name="T54" fmla="*/ 1533 w 2124"/>
                    <a:gd name="T55" fmla="*/ 1602 h 1836"/>
                    <a:gd name="T56" fmla="*/ 1155 w 2124"/>
                    <a:gd name="T57" fmla="*/ 1543 h 1836"/>
                    <a:gd name="T58" fmla="*/ 2102 w 2124"/>
                    <a:gd name="T59" fmla="*/ 1836 h 1836"/>
                    <a:gd name="T60" fmla="*/ 1191 w 2124"/>
                    <a:gd name="T61" fmla="*/ 1811 h 1836"/>
                    <a:gd name="T62" fmla="*/ 787 w 2124"/>
                    <a:gd name="T63" fmla="*/ 1449 h 1836"/>
                    <a:gd name="T64" fmla="*/ 404 w 2124"/>
                    <a:gd name="T65" fmla="*/ 1449 h 1836"/>
                    <a:gd name="T66" fmla="*/ 0 w 2124"/>
                    <a:gd name="T67" fmla="*/ 1814 h 1836"/>
                    <a:gd name="T68" fmla="*/ 1191 w 2124"/>
                    <a:gd name="T69" fmla="*/ 1811 h 1836"/>
                    <a:gd name="T70" fmla="*/ 896 w 2124"/>
                    <a:gd name="T71" fmla="*/ 662 h 1836"/>
                    <a:gd name="T72" fmla="*/ 1197 w 2124"/>
                    <a:gd name="T73" fmla="*/ 690 h 1836"/>
                    <a:gd name="T74" fmla="*/ 1356 w 2124"/>
                    <a:gd name="T75" fmla="*/ 1362 h 1836"/>
                    <a:gd name="T76" fmla="*/ 1407 w 2124"/>
                    <a:gd name="T77" fmla="*/ 1450 h 1836"/>
                    <a:gd name="T78" fmla="*/ 1649 w 2124"/>
                    <a:gd name="T79" fmla="*/ 1450 h 1836"/>
                    <a:gd name="T80" fmla="*/ 1701 w 2124"/>
                    <a:gd name="T81" fmla="*/ 1362 h 1836"/>
                    <a:gd name="T82" fmla="*/ 1796 w 2124"/>
                    <a:gd name="T83" fmla="*/ 1101 h 1836"/>
                    <a:gd name="T84" fmla="*/ 1528 w 2124"/>
                    <a:gd name="T85" fmla="*/ 1401 h 1836"/>
                    <a:gd name="T86" fmla="*/ 1261 w 2124"/>
                    <a:gd name="T87" fmla="*/ 1101 h 1836"/>
                    <a:gd name="T88" fmla="*/ 322 w 2124"/>
                    <a:gd name="T89" fmla="*/ 1157 h 1836"/>
                    <a:gd name="T90" fmla="*/ 440 w 2124"/>
                    <a:gd name="T91" fmla="*/ 1423 h 1836"/>
                    <a:gd name="T92" fmla="*/ 717 w 2124"/>
                    <a:gd name="T93" fmla="*/ 1399 h 1836"/>
                    <a:gd name="T94" fmla="*/ 761 w 2124"/>
                    <a:gd name="T95" fmla="*/ 1367 h 1836"/>
                    <a:gd name="T96" fmla="*/ 916 w 2124"/>
                    <a:gd name="T97" fmla="*/ 1076 h 1836"/>
                    <a:gd name="T98" fmla="*/ 738 w 2124"/>
                    <a:gd name="T99" fmla="*/ 1329 h 1836"/>
                    <a:gd name="T100" fmla="*/ 350 w 2124"/>
                    <a:gd name="T101" fmla="*/ 1122 h 1836"/>
                    <a:gd name="T102" fmla="*/ 322 w 2124"/>
                    <a:gd name="T103" fmla="*/ 1157 h 1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24" h="1836">
                      <a:moveTo>
                        <a:pt x="512" y="503"/>
                      </a:moveTo>
                      <a:cubicBezTo>
                        <a:pt x="505" y="503"/>
                        <a:pt x="499" y="501"/>
                        <a:pt x="495" y="496"/>
                      </a:cubicBezTo>
                      <a:cubicBezTo>
                        <a:pt x="461" y="456"/>
                        <a:pt x="413" y="433"/>
                        <a:pt x="361" y="433"/>
                      </a:cubicBezTo>
                      <a:cubicBezTo>
                        <a:pt x="309" y="433"/>
                        <a:pt x="260" y="456"/>
                        <a:pt x="227" y="496"/>
                      </a:cubicBezTo>
                      <a:cubicBezTo>
                        <a:pt x="219" y="505"/>
                        <a:pt x="205" y="506"/>
                        <a:pt x="196" y="498"/>
                      </a:cubicBezTo>
                      <a:cubicBezTo>
                        <a:pt x="187" y="491"/>
                        <a:pt x="186" y="477"/>
                        <a:pt x="193" y="467"/>
                      </a:cubicBezTo>
                      <a:cubicBezTo>
                        <a:pt x="235" y="418"/>
                        <a:pt x="296" y="389"/>
                        <a:pt x="361" y="389"/>
                      </a:cubicBezTo>
                      <a:cubicBezTo>
                        <a:pt x="426" y="389"/>
                        <a:pt x="487" y="418"/>
                        <a:pt x="528" y="467"/>
                      </a:cubicBezTo>
                      <a:cubicBezTo>
                        <a:pt x="536" y="477"/>
                        <a:pt x="535" y="491"/>
                        <a:pt x="526" y="498"/>
                      </a:cubicBezTo>
                      <a:cubicBezTo>
                        <a:pt x="522" y="502"/>
                        <a:pt x="516" y="503"/>
                        <a:pt x="512" y="503"/>
                      </a:cubicBezTo>
                      <a:close/>
                      <a:moveTo>
                        <a:pt x="994" y="498"/>
                      </a:moveTo>
                      <a:cubicBezTo>
                        <a:pt x="1003" y="491"/>
                        <a:pt x="1004" y="477"/>
                        <a:pt x="996" y="467"/>
                      </a:cubicBezTo>
                      <a:cubicBezTo>
                        <a:pt x="955" y="418"/>
                        <a:pt x="894" y="389"/>
                        <a:pt x="829" y="389"/>
                      </a:cubicBezTo>
                      <a:cubicBezTo>
                        <a:pt x="764" y="389"/>
                        <a:pt x="703" y="418"/>
                        <a:pt x="661" y="467"/>
                      </a:cubicBezTo>
                      <a:cubicBezTo>
                        <a:pt x="654" y="477"/>
                        <a:pt x="655" y="491"/>
                        <a:pt x="664" y="498"/>
                      </a:cubicBezTo>
                      <a:cubicBezTo>
                        <a:pt x="673" y="506"/>
                        <a:pt x="687" y="505"/>
                        <a:pt x="695" y="496"/>
                      </a:cubicBezTo>
                      <a:cubicBezTo>
                        <a:pt x="728" y="456"/>
                        <a:pt x="777" y="433"/>
                        <a:pt x="829" y="433"/>
                      </a:cubicBezTo>
                      <a:cubicBezTo>
                        <a:pt x="881" y="433"/>
                        <a:pt x="929" y="456"/>
                        <a:pt x="963" y="496"/>
                      </a:cubicBezTo>
                      <a:cubicBezTo>
                        <a:pt x="967" y="501"/>
                        <a:pt x="973" y="503"/>
                        <a:pt x="980" y="503"/>
                      </a:cubicBezTo>
                      <a:cubicBezTo>
                        <a:pt x="985" y="503"/>
                        <a:pt x="990" y="502"/>
                        <a:pt x="994" y="498"/>
                      </a:cubicBezTo>
                      <a:close/>
                      <a:moveTo>
                        <a:pt x="1462" y="498"/>
                      </a:moveTo>
                      <a:cubicBezTo>
                        <a:pt x="1471" y="491"/>
                        <a:pt x="1472" y="477"/>
                        <a:pt x="1465" y="467"/>
                      </a:cubicBezTo>
                      <a:cubicBezTo>
                        <a:pt x="1423" y="418"/>
                        <a:pt x="1362" y="389"/>
                        <a:pt x="1297" y="389"/>
                      </a:cubicBezTo>
                      <a:cubicBezTo>
                        <a:pt x="1232" y="389"/>
                        <a:pt x="1171" y="418"/>
                        <a:pt x="1130" y="467"/>
                      </a:cubicBezTo>
                      <a:cubicBezTo>
                        <a:pt x="1122" y="477"/>
                        <a:pt x="1123" y="491"/>
                        <a:pt x="1132" y="498"/>
                      </a:cubicBezTo>
                      <a:cubicBezTo>
                        <a:pt x="1142" y="506"/>
                        <a:pt x="1155" y="505"/>
                        <a:pt x="1163" y="496"/>
                      </a:cubicBezTo>
                      <a:cubicBezTo>
                        <a:pt x="1197" y="456"/>
                        <a:pt x="1245" y="433"/>
                        <a:pt x="1297" y="433"/>
                      </a:cubicBezTo>
                      <a:cubicBezTo>
                        <a:pt x="1349" y="433"/>
                        <a:pt x="1398" y="456"/>
                        <a:pt x="1431" y="496"/>
                      </a:cubicBezTo>
                      <a:cubicBezTo>
                        <a:pt x="1435" y="501"/>
                        <a:pt x="1441" y="503"/>
                        <a:pt x="1448" y="503"/>
                      </a:cubicBezTo>
                      <a:cubicBezTo>
                        <a:pt x="1453" y="503"/>
                        <a:pt x="1458" y="502"/>
                        <a:pt x="1462" y="498"/>
                      </a:cubicBezTo>
                      <a:close/>
                      <a:moveTo>
                        <a:pt x="1930" y="498"/>
                      </a:moveTo>
                      <a:cubicBezTo>
                        <a:pt x="1939" y="491"/>
                        <a:pt x="1940" y="477"/>
                        <a:pt x="1933" y="467"/>
                      </a:cubicBezTo>
                      <a:cubicBezTo>
                        <a:pt x="1891" y="418"/>
                        <a:pt x="1830" y="389"/>
                        <a:pt x="1765" y="389"/>
                      </a:cubicBezTo>
                      <a:cubicBezTo>
                        <a:pt x="1700" y="389"/>
                        <a:pt x="1639" y="418"/>
                        <a:pt x="1598" y="467"/>
                      </a:cubicBezTo>
                      <a:cubicBezTo>
                        <a:pt x="1590" y="477"/>
                        <a:pt x="1591" y="491"/>
                        <a:pt x="1600" y="498"/>
                      </a:cubicBezTo>
                      <a:cubicBezTo>
                        <a:pt x="1610" y="506"/>
                        <a:pt x="1624" y="505"/>
                        <a:pt x="1631" y="496"/>
                      </a:cubicBezTo>
                      <a:cubicBezTo>
                        <a:pt x="1665" y="456"/>
                        <a:pt x="1713" y="433"/>
                        <a:pt x="1765" y="433"/>
                      </a:cubicBezTo>
                      <a:cubicBezTo>
                        <a:pt x="1817" y="433"/>
                        <a:pt x="1866" y="456"/>
                        <a:pt x="1899" y="496"/>
                      </a:cubicBezTo>
                      <a:cubicBezTo>
                        <a:pt x="1903" y="501"/>
                        <a:pt x="1910" y="503"/>
                        <a:pt x="1916" y="503"/>
                      </a:cubicBezTo>
                      <a:cubicBezTo>
                        <a:pt x="1921" y="503"/>
                        <a:pt x="1926" y="502"/>
                        <a:pt x="1930" y="498"/>
                      </a:cubicBezTo>
                      <a:close/>
                      <a:moveTo>
                        <a:pt x="760" y="304"/>
                      </a:moveTo>
                      <a:cubicBezTo>
                        <a:pt x="769" y="296"/>
                        <a:pt x="770" y="282"/>
                        <a:pt x="762" y="273"/>
                      </a:cubicBezTo>
                      <a:cubicBezTo>
                        <a:pt x="721" y="223"/>
                        <a:pt x="660" y="195"/>
                        <a:pt x="595" y="195"/>
                      </a:cubicBezTo>
                      <a:cubicBezTo>
                        <a:pt x="530" y="195"/>
                        <a:pt x="469" y="223"/>
                        <a:pt x="427" y="273"/>
                      </a:cubicBezTo>
                      <a:cubicBezTo>
                        <a:pt x="420" y="282"/>
                        <a:pt x="421" y="296"/>
                        <a:pt x="430" y="304"/>
                      </a:cubicBezTo>
                      <a:cubicBezTo>
                        <a:pt x="439" y="312"/>
                        <a:pt x="453" y="310"/>
                        <a:pt x="461" y="301"/>
                      </a:cubicBezTo>
                      <a:cubicBezTo>
                        <a:pt x="494" y="262"/>
                        <a:pt x="543" y="239"/>
                        <a:pt x="595" y="239"/>
                      </a:cubicBezTo>
                      <a:cubicBezTo>
                        <a:pt x="647" y="239"/>
                        <a:pt x="695" y="262"/>
                        <a:pt x="729" y="301"/>
                      </a:cubicBezTo>
                      <a:cubicBezTo>
                        <a:pt x="733" y="306"/>
                        <a:pt x="739" y="309"/>
                        <a:pt x="746" y="309"/>
                      </a:cubicBezTo>
                      <a:cubicBezTo>
                        <a:pt x="751" y="309"/>
                        <a:pt x="756" y="307"/>
                        <a:pt x="760" y="304"/>
                      </a:cubicBezTo>
                      <a:close/>
                      <a:moveTo>
                        <a:pt x="1228" y="304"/>
                      </a:moveTo>
                      <a:cubicBezTo>
                        <a:pt x="1237" y="296"/>
                        <a:pt x="1238" y="282"/>
                        <a:pt x="1230" y="273"/>
                      </a:cubicBezTo>
                      <a:cubicBezTo>
                        <a:pt x="1189" y="223"/>
                        <a:pt x="1128" y="195"/>
                        <a:pt x="1063" y="195"/>
                      </a:cubicBezTo>
                      <a:cubicBezTo>
                        <a:pt x="998" y="195"/>
                        <a:pt x="937" y="223"/>
                        <a:pt x="896" y="273"/>
                      </a:cubicBezTo>
                      <a:cubicBezTo>
                        <a:pt x="888" y="282"/>
                        <a:pt x="889" y="296"/>
                        <a:pt x="898" y="304"/>
                      </a:cubicBezTo>
                      <a:cubicBezTo>
                        <a:pt x="908" y="312"/>
                        <a:pt x="921" y="310"/>
                        <a:pt x="929" y="301"/>
                      </a:cubicBezTo>
                      <a:cubicBezTo>
                        <a:pt x="963" y="262"/>
                        <a:pt x="1011" y="239"/>
                        <a:pt x="1063" y="239"/>
                      </a:cubicBezTo>
                      <a:cubicBezTo>
                        <a:pt x="1115" y="239"/>
                        <a:pt x="1163" y="262"/>
                        <a:pt x="1197" y="301"/>
                      </a:cubicBezTo>
                      <a:cubicBezTo>
                        <a:pt x="1201" y="306"/>
                        <a:pt x="1207" y="309"/>
                        <a:pt x="1214" y="309"/>
                      </a:cubicBezTo>
                      <a:cubicBezTo>
                        <a:pt x="1219" y="309"/>
                        <a:pt x="1224" y="307"/>
                        <a:pt x="1228" y="304"/>
                      </a:cubicBezTo>
                      <a:close/>
                      <a:moveTo>
                        <a:pt x="1696" y="304"/>
                      </a:moveTo>
                      <a:cubicBezTo>
                        <a:pt x="1705" y="296"/>
                        <a:pt x="1706" y="282"/>
                        <a:pt x="1699" y="273"/>
                      </a:cubicBezTo>
                      <a:cubicBezTo>
                        <a:pt x="1657" y="223"/>
                        <a:pt x="1596" y="195"/>
                        <a:pt x="1531" y="195"/>
                      </a:cubicBezTo>
                      <a:cubicBezTo>
                        <a:pt x="1466" y="195"/>
                        <a:pt x="1405" y="223"/>
                        <a:pt x="1364" y="273"/>
                      </a:cubicBezTo>
                      <a:cubicBezTo>
                        <a:pt x="1356" y="282"/>
                        <a:pt x="1357" y="296"/>
                        <a:pt x="1366" y="304"/>
                      </a:cubicBezTo>
                      <a:cubicBezTo>
                        <a:pt x="1376" y="312"/>
                        <a:pt x="1389" y="310"/>
                        <a:pt x="1397" y="301"/>
                      </a:cubicBezTo>
                      <a:cubicBezTo>
                        <a:pt x="1431" y="262"/>
                        <a:pt x="1479" y="239"/>
                        <a:pt x="1531" y="239"/>
                      </a:cubicBezTo>
                      <a:cubicBezTo>
                        <a:pt x="1583" y="239"/>
                        <a:pt x="1632" y="262"/>
                        <a:pt x="1665" y="301"/>
                      </a:cubicBezTo>
                      <a:cubicBezTo>
                        <a:pt x="1669" y="306"/>
                        <a:pt x="1675" y="309"/>
                        <a:pt x="1682" y="309"/>
                      </a:cubicBezTo>
                      <a:cubicBezTo>
                        <a:pt x="1687" y="309"/>
                        <a:pt x="1692" y="307"/>
                        <a:pt x="1696" y="304"/>
                      </a:cubicBezTo>
                      <a:close/>
                      <a:moveTo>
                        <a:pt x="994" y="109"/>
                      </a:moveTo>
                      <a:cubicBezTo>
                        <a:pt x="1003" y="101"/>
                        <a:pt x="1004" y="88"/>
                        <a:pt x="996" y="78"/>
                      </a:cubicBezTo>
                      <a:cubicBezTo>
                        <a:pt x="955" y="29"/>
                        <a:pt x="894" y="0"/>
                        <a:pt x="829" y="0"/>
                      </a:cubicBezTo>
                      <a:cubicBezTo>
                        <a:pt x="764" y="0"/>
                        <a:pt x="703" y="29"/>
                        <a:pt x="661" y="78"/>
                      </a:cubicBezTo>
                      <a:cubicBezTo>
                        <a:pt x="654" y="88"/>
                        <a:pt x="655" y="101"/>
                        <a:pt x="664" y="109"/>
                      </a:cubicBezTo>
                      <a:cubicBezTo>
                        <a:pt x="673" y="117"/>
                        <a:pt x="687" y="116"/>
                        <a:pt x="695" y="107"/>
                      </a:cubicBezTo>
                      <a:cubicBezTo>
                        <a:pt x="728" y="67"/>
                        <a:pt x="777" y="44"/>
                        <a:pt x="829" y="44"/>
                      </a:cubicBezTo>
                      <a:cubicBezTo>
                        <a:pt x="881" y="44"/>
                        <a:pt x="929" y="67"/>
                        <a:pt x="963" y="107"/>
                      </a:cubicBezTo>
                      <a:cubicBezTo>
                        <a:pt x="967" y="112"/>
                        <a:pt x="973" y="114"/>
                        <a:pt x="980" y="114"/>
                      </a:cubicBezTo>
                      <a:cubicBezTo>
                        <a:pt x="985" y="114"/>
                        <a:pt x="990" y="113"/>
                        <a:pt x="994" y="109"/>
                      </a:cubicBezTo>
                      <a:close/>
                      <a:moveTo>
                        <a:pt x="1462" y="109"/>
                      </a:moveTo>
                      <a:cubicBezTo>
                        <a:pt x="1471" y="101"/>
                        <a:pt x="1472" y="88"/>
                        <a:pt x="1465" y="78"/>
                      </a:cubicBezTo>
                      <a:cubicBezTo>
                        <a:pt x="1423" y="29"/>
                        <a:pt x="1362" y="0"/>
                        <a:pt x="1297" y="0"/>
                      </a:cubicBezTo>
                      <a:cubicBezTo>
                        <a:pt x="1232" y="0"/>
                        <a:pt x="1171" y="29"/>
                        <a:pt x="1130" y="78"/>
                      </a:cubicBezTo>
                      <a:cubicBezTo>
                        <a:pt x="1122" y="88"/>
                        <a:pt x="1123" y="101"/>
                        <a:pt x="1132" y="109"/>
                      </a:cubicBezTo>
                      <a:cubicBezTo>
                        <a:pt x="1142" y="117"/>
                        <a:pt x="1155" y="116"/>
                        <a:pt x="1163" y="107"/>
                      </a:cubicBezTo>
                      <a:cubicBezTo>
                        <a:pt x="1197" y="67"/>
                        <a:pt x="1245" y="44"/>
                        <a:pt x="1297" y="44"/>
                      </a:cubicBezTo>
                      <a:cubicBezTo>
                        <a:pt x="1349" y="44"/>
                        <a:pt x="1398" y="67"/>
                        <a:pt x="1431" y="107"/>
                      </a:cubicBezTo>
                      <a:cubicBezTo>
                        <a:pt x="1435" y="112"/>
                        <a:pt x="1441" y="114"/>
                        <a:pt x="1448" y="114"/>
                      </a:cubicBezTo>
                      <a:cubicBezTo>
                        <a:pt x="1453" y="114"/>
                        <a:pt x="1458" y="113"/>
                        <a:pt x="1462" y="109"/>
                      </a:cubicBezTo>
                      <a:close/>
                      <a:moveTo>
                        <a:pt x="2060" y="662"/>
                      </a:moveTo>
                      <a:cubicBezTo>
                        <a:pt x="2018" y="612"/>
                        <a:pt x="1957" y="584"/>
                        <a:pt x="1893" y="584"/>
                      </a:cubicBezTo>
                      <a:cubicBezTo>
                        <a:pt x="1839" y="584"/>
                        <a:pt x="1788" y="603"/>
                        <a:pt x="1749" y="638"/>
                      </a:cubicBezTo>
                      <a:cubicBezTo>
                        <a:pt x="1760" y="647"/>
                        <a:pt x="1771" y="657"/>
                        <a:pt x="1781" y="667"/>
                      </a:cubicBezTo>
                      <a:cubicBezTo>
                        <a:pt x="1781" y="667"/>
                        <a:pt x="1781" y="668"/>
                        <a:pt x="1781" y="668"/>
                      </a:cubicBezTo>
                      <a:cubicBezTo>
                        <a:pt x="1813" y="642"/>
                        <a:pt x="1852" y="628"/>
                        <a:pt x="1893" y="628"/>
                      </a:cubicBezTo>
                      <a:cubicBezTo>
                        <a:pt x="1944" y="628"/>
                        <a:pt x="1993" y="651"/>
                        <a:pt x="2026" y="690"/>
                      </a:cubicBezTo>
                      <a:cubicBezTo>
                        <a:pt x="2031" y="695"/>
                        <a:pt x="2037" y="698"/>
                        <a:pt x="2043" y="698"/>
                      </a:cubicBezTo>
                      <a:cubicBezTo>
                        <a:pt x="2048" y="698"/>
                        <a:pt x="2053" y="696"/>
                        <a:pt x="2057" y="693"/>
                      </a:cubicBezTo>
                      <a:cubicBezTo>
                        <a:pt x="2067" y="685"/>
                        <a:pt x="2068" y="671"/>
                        <a:pt x="2060" y="662"/>
                      </a:cubicBezTo>
                      <a:close/>
                      <a:moveTo>
                        <a:pt x="377" y="638"/>
                      </a:moveTo>
                      <a:cubicBezTo>
                        <a:pt x="338" y="603"/>
                        <a:pt x="287" y="584"/>
                        <a:pt x="233" y="584"/>
                      </a:cubicBezTo>
                      <a:cubicBezTo>
                        <a:pt x="169" y="584"/>
                        <a:pt x="108" y="612"/>
                        <a:pt x="66" y="662"/>
                      </a:cubicBezTo>
                      <a:cubicBezTo>
                        <a:pt x="58" y="671"/>
                        <a:pt x="59" y="685"/>
                        <a:pt x="69" y="693"/>
                      </a:cubicBezTo>
                      <a:cubicBezTo>
                        <a:pt x="78" y="701"/>
                        <a:pt x="92" y="699"/>
                        <a:pt x="100" y="690"/>
                      </a:cubicBezTo>
                      <a:cubicBezTo>
                        <a:pt x="133" y="651"/>
                        <a:pt x="182" y="628"/>
                        <a:pt x="233" y="628"/>
                      </a:cubicBezTo>
                      <a:cubicBezTo>
                        <a:pt x="274" y="628"/>
                        <a:pt x="313" y="642"/>
                        <a:pt x="344" y="667"/>
                      </a:cubicBezTo>
                      <a:cubicBezTo>
                        <a:pt x="355" y="657"/>
                        <a:pt x="366" y="647"/>
                        <a:pt x="377" y="638"/>
                      </a:cubicBezTo>
                      <a:close/>
                      <a:moveTo>
                        <a:pt x="2052" y="1567"/>
                      </a:moveTo>
                      <a:cubicBezTo>
                        <a:pt x="2030" y="1534"/>
                        <a:pt x="2004" y="1506"/>
                        <a:pt x="1974" y="1492"/>
                      </a:cubicBezTo>
                      <a:cubicBezTo>
                        <a:pt x="1885" y="1451"/>
                        <a:pt x="1720" y="1449"/>
                        <a:pt x="1720" y="1449"/>
                      </a:cubicBezTo>
                      <a:cubicBezTo>
                        <a:pt x="1720" y="1449"/>
                        <a:pt x="1614" y="1537"/>
                        <a:pt x="1533" y="1602"/>
                      </a:cubicBezTo>
                      <a:cubicBezTo>
                        <a:pt x="1530" y="1604"/>
                        <a:pt x="1527" y="1604"/>
                        <a:pt x="1524" y="1602"/>
                      </a:cubicBezTo>
                      <a:cubicBezTo>
                        <a:pt x="1464" y="1555"/>
                        <a:pt x="1337" y="1449"/>
                        <a:pt x="1337" y="1449"/>
                      </a:cubicBezTo>
                      <a:cubicBezTo>
                        <a:pt x="1337" y="1449"/>
                        <a:pt x="1197" y="1451"/>
                        <a:pt x="1105" y="1483"/>
                      </a:cubicBezTo>
                      <a:cubicBezTo>
                        <a:pt x="1123" y="1499"/>
                        <a:pt x="1139" y="1519"/>
                        <a:pt x="1155" y="1543"/>
                      </a:cubicBezTo>
                      <a:cubicBezTo>
                        <a:pt x="1208" y="1621"/>
                        <a:pt x="1235" y="1714"/>
                        <a:pt x="1235" y="1811"/>
                      </a:cubicBezTo>
                      <a:cubicBezTo>
                        <a:pt x="1235" y="1814"/>
                        <a:pt x="1235" y="1814"/>
                        <a:pt x="1235" y="1814"/>
                      </a:cubicBezTo>
                      <a:cubicBezTo>
                        <a:pt x="1235" y="1821"/>
                        <a:pt x="1234" y="1829"/>
                        <a:pt x="1231" y="1836"/>
                      </a:cubicBezTo>
                      <a:cubicBezTo>
                        <a:pt x="2102" y="1836"/>
                        <a:pt x="2102" y="1836"/>
                        <a:pt x="2102" y="1836"/>
                      </a:cubicBezTo>
                      <a:cubicBezTo>
                        <a:pt x="2114" y="1836"/>
                        <a:pt x="2124" y="1826"/>
                        <a:pt x="2124" y="1814"/>
                      </a:cubicBezTo>
                      <a:cubicBezTo>
                        <a:pt x="2124" y="1811"/>
                        <a:pt x="2124" y="1811"/>
                        <a:pt x="2124" y="1811"/>
                      </a:cubicBezTo>
                      <a:cubicBezTo>
                        <a:pt x="2124" y="1724"/>
                        <a:pt x="2100" y="1639"/>
                        <a:pt x="2052" y="1567"/>
                      </a:cubicBezTo>
                      <a:close/>
                      <a:moveTo>
                        <a:pt x="1191" y="1811"/>
                      </a:moveTo>
                      <a:cubicBezTo>
                        <a:pt x="1191" y="1724"/>
                        <a:pt x="1167" y="1639"/>
                        <a:pt x="1119" y="1567"/>
                      </a:cubicBezTo>
                      <a:cubicBezTo>
                        <a:pt x="1097" y="1534"/>
                        <a:pt x="1071" y="1506"/>
                        <a:pt x="1042" y="1492"/>
                      </a:cubicBezTo>
                      <a:cubicBezTo>
                        <a:pt x="952" y="1451"/>
                        <a:pt x="787" y="1449"/>
                        <a:pt x="787" y="1449"/>
                      </a:cubicBezTo>
                      <a:cubicBezTo>
                        <a:pt x="787" y="1449"/>
                        <a:pt x="787" y="1449"/>
                        <a:pt x="787" y="1449"/>
                      </a:cubicBezTo>
                      <a:cubicBezTo>
                        <a:pt x="787" y="1449"/>
                        <a:pt x="722" y="1541"/>
                        <a:pt x="592" y="1541"/>
                      </a:cubicBezTo>
                      <a:cubicBezTo>
                        <a:pt x="599" y="1541"/>
                        <a:pt x="599" y="1541"/>
                        <a:pt x="599" y="1541"/>
                      </a:cubicBezTo>
                      <a:cubicBezTo>
                        <a:pt x="469" y="1541"/>
                        <a:pt x="404" y="1449"/>
                        <a:pt x="404" y="1449"/>
                      </a:cubicBezTo>
                      <a:cubicBezTo>
                        <a:pt x="404" y="1449"/>
                        <a:pt x="404" y="1449"/>
                        <a:pt x="404" y="1449"/>
                      </a:cubicBezTo>
                      <a:cubicBezTo>
                        <a:pt x="404" y="1449"/>
                        <a:pt x="239" y="1451"/>
                        <a:pt x="150" y="1492"/>
                      </a:cubicBezTo>
                      <a:cubicBezTo>
                        <a:pt x="120" y="1506"/>
                        <a:pt x="94" y="1534"/>
                        <a:pt x="72" y="1567"/>
                      </a:cubicBezTo>
                      <a:cubicBezTo>
                        <a:pt x="24" y="1639"/>
                        <a:pt x="0" y="1724"/>
                        <a:pt x="0" y="1811"/>
                      </a:cubicBezTo>
                      <a:cubicBezTo>
                        <a:pt x="0" y="1814"/>
                        <a:pt x="0" y="1814"/>
                        <a:pt x="0" y="1814"/>
                      </a:cubicBezTo>
                      <a:cubicBezTo>
                        <a:pt x="0" y="1826"/>
                        <a:pt x="10" y="1836"/>
                        <a:pt x="22" y="1836"/>
                      </a:cubicBezTo>
                      <a:cubicBezTo>
                        <a:pt x="1169" y="1836"/>
                        <a:pt x="1169" y="1836"/>
                        <a:pt x="1169" y="1836"/>
                      </a:cubicBezTo>
                      <a:cubicBezTo>
                        <a:pt x="1181" y="1836"/>
                        <a:pt x="1191" y="1826"/>
                        <a:pt x="1191" y="1814"/>
                      </a:cubicBezTo>
                      <a:lnTo>
                        <a:pt x="1191" y="1811"/>
                      </a:lnTo>
                      <a:close/>
                      <a:moveTo>
                        <a:pt x="1228" y="693"/>
                      </a:moveTo>
                      <a:cubicBezTo>
                        <a:pt x="1237" y="685"/>
                        <a:pt x="1238" y="671"/>
                        <a:pt x="1230" y="662"/>
                      </a:cubicBezTo>
                      <a:cubicBezTo>
                        <a:pt x="1189" y="612"/>
                        <a:pt x="1128" y="584"/>
                        <a:pt x="1063" y="584"/>
                      </a:cubicBezTo>
                      <a:cubicBezTo>
                        <a:pt x="998" y="584"/>
                        <a:pt x="937" y="612"/>
                        <a:pt x="896" y="662"/>
                      </a:cubicBezTo>
                      <a:cubicBezTo>
                        <a:pt x="888" y="671"/>
                        <a:pt x="889" y="685"/>
                        <a:pt x="898" y="693"/>
                      </a:cubicBezTo>
                      <a:cubicBezTo>
                        <a:pt x="908" y="701"/>
                        <a:pt x="921" y="699"/>
                        <a:pt x="929" y="690"/>
                      </a:cubicBezTo>
                      <a:cubicBezTo>
                        <a:pt x="963" y="651"/>
                        <a:pt x="1011" y="628"/>
                        <a:pt x="1063" y="628"/>
                      </a:cubicBezTo>
                      <a:cubicBezTo>
                        <a:pt x="1115" y="628"/>
                        <a:pt x="1163" y="651"/>
                        <a:pt x="1197" y="690"/>
                      </a:cubicBezTo>
                      <a:cubicBezTo>
                        <a:pt x="1201" y="695"/>
                        <a:pt x="1207" y="698"/>
                        <a:pt x="1214" y="698"/>
                      </a:cubicBezTo>
                      <a:cubicBezTo>
                        <a:pt x="1219" y="698"/>
                        <a:pt x="1224" y="696"/>
                        <a:pt x="1228" y="693"/>
                      </a:cubicBezTo>
                      <a:close/>
                      <a:moveTo>
                        <a:pt x="1255" y="1157"/>
                      </a:moveTo>
                      <a:cubicBezTo>
                        <a:pt x="1275" y="1207"/>
                        <a:pt x="1328" y="1336"/>
                        <a:pt x="1356" y="1362"/>
                      </a:cubicBezTo>
                      <a:cubicBezTo>
                        <a:pt x="1358" y="1363"/>
                        <a:pt x="1361" y="1365"/>
                        <a:pt x="1363" y="1367"/>
                      </a:cubicBezTo>
                      <a:cubicBezTo>
                        <a:pt x="1363" y="1414"/>
                        <a:pt x="1363" y="1414"/>
                        <a:pt x="1363" y="1414"/>
                      </a:cubicBezTo>
                      <a:cubicBezTo>
                        <a:pt x="1365" y="1415"/>
                        <a:pt x="1365" y="1415"/>
                        <a:pt x="1365" y="1415"/>
                      </a:cubicBezTo>
                      <a:cubicBezTo>
                        <a:pt x="1365" y="1416"/>
                        <a:pt x="1383" y="1430"/>
                        <a:pt x="1407" y="1450"/>
                      </a:cubicBezTo>
                      <a:cubicBezTo>
                        <a:pt x="1407" y="1399"/>
                        <a:pt x="1407" y="1399"/>
                        <a:pt x="1407" y="1399"/>
                      </a:cubicBezTo>
                      <a:cubicBezTo>
                        <a:pt x="1444" y="1422"/>
                        <a:pt x="1492" y="1445"/>
                        <a:pt x="1528" y="1445"/>
                      </a:cubicBezTo>
                      <a:cubicBezTo>
                        <a:pt x="1565" y="1445"/>
                        <a:pt x="1613" y="1422"/>
                        <a:pt x="1649" y="1399"/>
                      </a:cubicBezTo>
                      <a:cubicBezTo>
                        <a:pt x="1649" y="1450"/>
                        <a:pt x="1649" y="1450"/>
                        <a:pt x="1649" y="1450"/>
                      </a:cubicBezTo>
                      <a:cubicBezTo>
                        <a:pt x="1675" y="1430"/>
                        <a:pt x="1692" y="1415"/>
                        <a:pt x="1692" y="1415"/>
                      </a:cubicBezTo>
                      <a:cubicBezTo>
                        <a:pt x="1693" y="1414"/>
                        <a:pt x="1693" y="1414"/>
                        <a:pt x="1693" y="1414"/>
                      </a:cubicBezTo>
                      <a:cubicBezTo>
                        <a:pt x="1693" y="1368"/>
                        <a:pt x="1693" y="1368"/>
                        <a:pt x="1693" y="1368"/>
                      </a:cubicBezTo>
                      <a:cubicBezTo>
                        <a:pt x="1696" y="1365"/>
                        <a:pt x="1699" y="1363"/>
                        <a:pt x="1701" y="1362"/>
                      </a:cubicBezTo>
                      <a:cubicBezTo>
                        <a:pt x="1729" y="1336"/>
                        <a:pt x="1782" y="1207"/>
                        <a:pt x="1802" y="1157"/>
                      </a:cubicBezTo>
                      <a:cubicBezTo>
                        <a:pt x="1837" y="1135"/>
                        <a:pt x="1846" y="1097"/>
                        <a:pt x="1849" y="1081"/>
                      </a:cubicBezTo>
                      <a:cubicBezTo>
                        <a:pt x="1849" y="1079"/>
                        <a:pt x="1849" y="1078"/>
                        <a:pt x="1849" y="1076"/>
                      </a:cubicBezTo>
                      <a:cubicBezTo>
                        <a:pt x="1796" y="1101"/>
                        <a:pt x="1796" y="1101"/>
                        <a:pt x="1796" y="1101"/>
                      </a:cubicBezTo>
                      <a:cubicBezTo>
                        <a:pt x="1791" y="1109"/>
                        <a:pt x="1784" y="1117"/>
                        <a:pt x="1774" y="1122"/>
                      </a:cubicBezTo>
                      <a:cubicBezTo>
                        <a:pt x="1769" y="1124"/>
                        <a:pt x="1766" y="1129"/>
                        <a:pt x="1764" y="1134"/>
                      </a:cubicBezTo>
                      <a:cubicBezTo>
                        <a:pt x="1731" y="1217"/>
                        <a:pt x="1687" y="1315"/>
                        <a:pt x="1671" y="1329"/>
                      </a:cubicBezTo>
                      <a:cubicBezTo>
                        <a:pt x="1644" y="1353"/>
                        <a:pt x="1568" y="1401"/>
                        <a:pt x="1528" y="1401"/>
                      </a:cubicBezTo>
                      <a:cubicBezTo>
                        <a:pt x="1489" y="1401"/>
                        <a:pt x="1413" y="1353"/>
                        <a:pt x="1385" y="1329"/>
                      </a:cubicBezTo>
                      <a:cubicBezTo>
                        <a:pt x="1370" y="1315"/>
                        <a:pt x="1326" y="1217"/>
                        <a:pt x="1293" y="1134"/>
                      </a:cubicBezTo>
                      <a:cubicBezTo>
                        <a:pt x="1291" y="1129"/>
                        <a:pt x="1287" y="1124"/>
                        <a:pt x="1283" y="1122"/>
                      </a:cubicBezTo>
                      <a:cubicBezTo>
                        <a:pt x="1273" y="1117"/>
                        <a:pt x="1266" y="1109"/>
                        <a:pt x="1261" y="1101"/>
                      </a:cubicBezTo>
                      <a:cubicBezTo>
                        <a:pt x="1208" y="1076"/>
                        <a:pt x="1208" y="1076"/>
                        <a:pt x="1208" y="1076"/>
                      </a:cubicBezTo>
                      <a:cubicBezTo>
                        <a:pt x="1208" y="1078"/>
                        <a:pt x="1208" y="1080"/>
                        <a:pt x="1208" y="1083"/>
                      </a:cubicBezTo>
                      <a:cubicBezTo>
                        <a:pt x="1212" y="1102"/>
                        <a:pt x="1222" y="1136"/>
                        <a:pt x="1255" y="1157"/>
                      </a:cubicBezTo>
                      <a:close/>
                      <a:moveTo>
                        <a:pt x="322" y="1157"/>
                      </a:moveTo>
                      <a:cubicBezTo>
                        <a:pt x="342" y="1207"/>
                        <a:pt x="395" y="1336"/>
                        <a:pt x="423" y="1362"/>
                      </a:cubicBezTo>
                      <a:cubicBezTo>
                        <a:pt x="425" y="1363"/>
                        <a:pt x="428" y="1365"/>
                        <a:pt x="431" y="1368"/>
                      </a:cubicBezTo>
                      <a:cubicBezTo>
                        <a:pt x="431" y="1411"/>
                        <a:pt x="431" y="1411"/>
                        <a:pt x="431" y="1411"/>
                      </a:cubicBezTo>
                      <a:cubicBezTo>
                        <a:pt x="440" y="1423"/>
                        <a:pt x="440" y="1423"/>
                        <a:pt x="440" y="1423"/>
                      </a:cubicBezTo>
                      <a:cubicBezTo>
                        <a:pt x="441" y="1425"/>
                        <a:pt x="452" y="1440"/>
                        <a:pt x="475" y="1457"/>
                      </a:cubicBezTo>
                      <a:cubicBezTo>
                        <a:pt x="475" y="1399"/>
                        <a:pt x="475" y="1399"/>
                        <a:pt x="475" y="1399"/>
                      </a:cubicBezTo>
                      <a:cubicBezTo>
                        <a:pt x="511" y="1422"/>
                        <a:pt x="559" y="1445"/>
                        <a:pt x="595" y="1445"/>
                      </a:cubicBezTo>
                      <a:cubicBezTo>
                        <a:pt x="632" y="1445"/>
                        <a:pt x="680" y="1422"/>
                        <a:pt x="717" y="1399"/>
                      </a:cubicBezTo>
                      <a:cubicBezTo>
                        <a:pt x="717" y="1457"/>
                        <a:pt x="717" y="1457"/>
                        <a:pt x="717" y="1457"/>
                      </a:cubicBezTo>
                      <a:cubicBezTo>
                        <a:pt x="740" y="1440"/>
                        <a:pt x="751" y="1424"/>
                        <a:pt x="751" y="1423"/>
                      </a:cubicBezTo>
                      <a:cubicBezTo>
                        <a:pt x="761" y="1411"/>
                        <a:pt x="761" y="1411"/>
                        <a:pt x="761" y="1411"/>
                      </a:cubicBezTo>
                      <a:cubicBezTo>
                        <a:pt x="761" y="1367"/>
                        <a:pt x="761" y="1367"/>
                        <a:pt x="761" y="1367"/>
                      </a:cubicBezTo>
                      <a:cubicBezTo>
                        <a:pt x="763" y="1365"/>
                        <a:pt x="766" y="1363"/>
                        <a:pt x="768" y="1362"/>
                      </a:cubicBezTo>
                      <a:cubicBezTo>
                        <a:pt x="796" y="1336"/>
                        <a:pt x="849" y="1207"/>
                        <a:pt x="869" y="1157"/>
                      </a:cubicBezTo>
                      <a:cubicBezTo>
                        <a:pt x="904" y="1135"/>
                        <a:pt x="913" y="1097"/>
                        <a:pt x="916" y="1081"/>
                      </a:cubicBezTo>
                      <a:cubicBezTo>
                        <a:pt x="916" y="1079"/>
                        <a:pt x="916" y="1078"/>
                        <a:pt x="916" y="1076"/>
                      </a:cubicBezTo>
                      <a:cubicBezTo>
                        <a:pt x="863" y="1101"/>
                        <a:pt x="863" y="1101"/>
                        <a:pt x="863" y="1101"/>
                      </a:cubicBezTo>
                      <a:cubicBezTo>
                        <a:pt x="858" y="1109"/>
                        <a:pt x="851" y="1117"/>
                        <a:pt x="841" y="1122"/>
                      </a:cubicBezTo>
                      <a:cubicBezTo>
                        <a:pt x="836" y="1124"/>
                        <a:pt x="833" y="1129"/>
                        <a:pt x="831" y="1134"/>
                      </a:cubicBezTo>
                      <a:cubicBezTo>
                        <a:pt x="798" y="1217"/>
                        <a:pt x="754" y="1315"/>
                        <a:pt x="738" y="1329"/>
                      </a:cubicBezTo>
                      <a:cubicBezTo>
                        <a:pt x="711" y="1353"/>
                        <a:pt x="635" y="1401"/>
                        <a:pt x="595" y="1401"/>
                      </a:cubicBezTo>
                      <a:cubicBezTo>
                        <a:pt x="556" y="1401"/>
                        <a:pt x="480" y="1353"/>
                        <a:pt x="452" y="1329"/>
                      </a:cubicBezTo>
                      <a:cubicBezTo>
                        <a:pt x="437" y="1315"/>
                        <a:pt x="393" y="1217"/>
                        <a:pt x="360" y="1134"/>
                      </a:cubicBezTo>
                      <a:cubicBezTo>
                        <a:pt x="358" y="1129"/>
                        <a:pt x="354" y="1124"/>
                        <a:pt x="350" y="1122"/>
                      </a:cubicBezTo>
                      <a:cubicBezTo>
                        <a:pt x="339" y="1117"/>
                        <a:pt x="333" y="1109"/>
                        <a:pt x="328" y="1101"/>
                      </a:cubicBezTo>
                      <a:cubicBezTo>
                        <a:pt x="275" y="1076"/>
                        <a:pt x="275" y="1076"/>
                        <a:pt x="275" y="1076"/>
                      </a:cubicBezTo>
                      <a:cubicBezTo>
                        <a:pt x="275" y="1078"/>
                        <a:pt x="275" y="1080"/>
                        <a:pt x="275" y="1083"/>
                      </a:cubicBezTo>
                      <a:cubicBezTo>
                        <a:pt x="279" y="1102"/>
                        <a:pt x="289" y="1136"/>
                        <a:pt x="322" y="1157"/>
                      </a:cubicBezTo>
                      <a:close/>
                    </a:path>
                  </a:pathLst>
                </a:custGeom>
                <a:solidFill>
                  <a:srgbClr val="000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8" name="Freeform 21">
                  <a:extLst>
                    <a:ext uri="{FF2B5EF4-FFF2-40B4-BE49-F238E27FC236}">
                      <a16:creationId xmlns:a16="http://schemas.microsoft.com/office/drawing/2014/main" id="{0BBBCE77-FDD1-4B02-5E12-B68BB923FD56}"/>
                    </a:ext>
                  </a:extLst>
                </p:cNvPr>
                <p:cNvSpPr>
                  <a:spLocks noEditPoints="1"/>
                </p:cNvSpPr>
                <p:nvPr/>
              </p:nvSpPr>
              <p:spPr bwMode="auto">
                <a:xfrm>
                  <a:off x="5540884" y="3203448"/>
                  <a:ext cx="1150239" cy="575691"/>
                </a:xfrm>
                <a:custGeom>
                  <a:avLst/>
                  <a:gdLst>
                    <a:gd name="T0" fmla="*/ 1542 w 1612"/>
                    <a:gd name="T1" fmla="*/ 422 h 806"/>
                    <a:gd name="T2" fmla="*/ 1542 w 1612"/>
                    <a:gd name="T3" fmla="*/ 421 h 806"/>
                    <a:gd name="T4" fmla="*/ 1508 w 1612"/>
                    <a:gd name="T5" fmla="*/ 469 h 806"/>
                    <a:gd name="T6" fmla="*/ 1505 w 1612"/>
                    <a:gd name="T7" fmla="*/ 470 h 806"/>
                    <a:gd name="T8" fmla="*/ 1485 w 1612"/>
                    <a:gd name="T9" fmla="*/ 470 h 806"/>
                    <a:gd name="T10" fmla="*/ 1483 w 1612"/>
                    <a:gd name="T11" fmla="*/ 470 h 806"/>
                    <a:gd name="T12" fmla="*/ 1074 w 1612"/>
                    <a:gd name="T13" fmla="*/ 253 h 806"/>
                    <a:gd name="T14" fmla="*/ 1070 w 1612"/>
                    <a:gd name="T15" fmla="*/ 253 h 806"/>
                    <a:gd name="T16" fmla="*/ 949 w 1612"/>
                    <a:gd name="T17" fmla="*/ 445 h 806"/>
                    <a:gd name="T18" fmla="*/ 949 w 1612"/>
                    <a:gd name="T19" fmla="*/ 444 h 806"/>
                    <a:gd name="T20" fmla="*/ 932 w 1612"/>
                    <a:gd name="T21" fmla="*/ 315 h 806"/>
                    <a:gd name="T22" fmla="*/ 1242 w 1612"/>
                    <a:gd name="T23" fmla="*/ 0 h 806"/>
                    <a:gd name="T24" fmla="*/ 1553 w 1612"/>
                    <a:gd name="T25" fmla="*/ 315 h 806"/>
                    <a:gd name="T26" fmla="*/ 1542 w 1612"/>
                    <a:gd name="T27" fmla="*/ 422 h 806"/>
                    <a:gd name="T28" fmla="*/ 619 w 1612"/>
                    <a:gd name="T29" fmla="*/ 317 h 806"/>
                    <a:gd name="T30" fmla="*/ 310 w 1612"/>
                    <a:gd name="T31" fmla="*/ 0 h 806"/>
                    <a:gd name="T32" fmla="*/ 0 w 1612"/>
                    <a:gd name="T33" fmla="*/ 317 h 806"/>
                    <a:gd name="T34" fmla="*/ 12 w 1612"/>
                    <a:gd name="T35" fmla="*/ 427 h 806"/>
                    <a:gd name="T36" fmla="*/ 12 w 1612"/>
                    <a:gd name="T37" fmla="*/ 428 h 806"/>
                    <a:gd name="T38" fmla="*/ 43 w 1612"/>
                    <a:gd name="T39" fmla="*/ 467 h 806"/>
                    <a:gd name="T40" fmla="*/ 64 w 1612"/>
                    <a:gd name="T41" fmla="*/ 469 h 806"/>
                    <a:gd name="T42" fmla="*/ 140 w 1612"/>
                    <a:gd name="T43" fmla="*/ 254 h 806"/>
                    <a:gd name="T44" fmla="*/ 547 w 1612"/>
                    <a:gd name="T45" fmla="*/ 240 h 806"/>
                    <a:gd name="T46" fmla="*/ 550 w 1612"/>
                    <a:gd name="T47" fmla="*/ 473 h 806"/>
                    <a:gd name="T48" fmla="*/ 573 w 1612"/>
                    <a:gd name="T49" fmla="*/ 473 h 806"/>
                    <a:gd name="T50" fmla="*/ 608 w 1612"/>
                    <a:gd name="T51" fmla="*/ 424 h 806"/>
                    <a:gd name="T52" fmla="*/ 608 w 1612"/>
                    <a:gd name="T53" fmla="*/ 424 h 806"/>
                    <a:gd name="T54" fmla="*/ 619 w 1612"/>
                    <a:gd name="T55" fmla="*/ 317 h 806"/>
                    <a:gd name="T56" fmla="*/ 1033 w 1612"/>
                    <a:gd name="T57" fmla="*/ 780 h 806"/>
                    <a:gd name="T58" fmla="*/ 946 w 1612"/>
                    <a:gd name="T59" fmla="*/ 612 h 806"/>
                    <a:gd name="T60" fmla="*/ 872 w 1612"/>
                    <a:gd name="T61" fmla="*/ 756 h 806"/>
                    <a:gd name="T62" fmla="*/ 949 w 1612"/>
                    <a:gd name="T63" fmla="*/ 806 h 806"/>
                    <a:gd name="T64" fmla="*/ 1033 w 1612"/>
                    <a:gd name="T65" fmla="*/ 799 h 806"/>
                    <a:gd name="T66" fmla="*/ 1033 w 1612"/>
                    <a:gd name="T67" fmla="*/ 780 h 806"/>
                    <a:gd name="T68" fmla="*/ 1538 w 1612"/>
                    <a:gd name="T69" fmla="*/ 613 h 806"/>
                    <a:gd name="T70" fmla="*/ 1451 w 1612"/>
                    <a:gd name="T71" fmla="*/ 781 h 806"/>
                    <a:gd name="T72" fmla="*/ 1451 w 1612"/>
                    <a:gd name="T73" fmla="*/ 799 h 806"/>
                    <a:gd name="T74" fmla="*/ 1536 w 1612"/>
                    <a:gd name="T75" fmla="*/ 806 h 806"/>
                    <a:gd name="T76" fmla="*/ 1612 w 1612"/>
                    <a:gd name="T77" fmla="*/ 756 h 806"/>
                    <a:gd name="T78" fmla="*/ 1538 w 1612"/>
                    <a:gd name="T79" fmla="*/ 613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12" h="806">
                      <a:moveTo>
                        <a:pt x="1542" y="422"/>
                      </a:moveTo>
                      <a:cubicBezTo>
                        <a:pt x="1542" y="422"/>
                        <a:pt x="1542" y="421"/>
                        <a:pt x="1542" y="421"/>
                      </a:cubicBezTo>
                      <a:cubicBezTo>
                        <a:pt x="1541" y="422"/>
                        <a:pt x="1536" y="437"/>
                        <a:pt x="1508" y="469"/>
                      </a:cubicBezTo>
                      <a:cubicBezTo>
                        <a:pt x="1507" y="470"/>
                        <a:pt x="1506" y="470"/>
                        <a:pt x="1505" y="470"/>
                      </a:cubicBezTo>
                      <a:cubicBezTo>
                        <a:pt x="1485" y="470"/>
                        <a:pt x="1485" y="470"/>
                        <a:pt x="1485" y="470"/>
                      </a:cubicBezTo>
                      <a:cubicBezTo>
                        <a:pt x="1484" y="470"/>
                        <a:pt x="1484" y="470"/>
                        <a:pt x="1483" y="470"/>
                      </a:cubicBezTo>
                      <a:cubicBezTo>
                        <a:pt x="1074" y="253"/>
                        <a:pt x="1074" y="253"/>
                        <a:pt x="1074" y="253"/>
                      </a:cubicBezTo>
                      <a:cubicBezTo>
                        <a:pt x="1073" y="253"/>
                        <a:pt x="1071" y="253"/>
                        <a:pt x="1070" y="253"/>
                      </a:cubicBezTo>
                      <a:cubicBezTo>
                        <a:pt x="979" y="283"/>
                        <a:pt x="980" y="472"/>
                        <a:pt x="949" y="445"/>
                      </a:cubicBezTo>
                      <a:cubicBezTo>
                        <a:pt x="949" y="444"/>
                        <a:pt x="949" y="444"/>
                        <a:pt x="949" y="444"/>
                      </a:cubicBezTo>
                      <a:cubicBezTo>
                        <a:pt x="936" y="410"/>
                        <a:pt x="932" y="354"/>
                        <a:pt x="932" y="315"/>
                      </a:cubicBezTo>
                      <a:cubicBezTo>
                        <a:pt x="932" y="141"/>
                        <a:pt x="1067" y="0"/>
                        <a:pt x="1242" y="0"/>
                      </a:cubicBezTo>
                      <a:cubicBezTo>
                        <a:pt x="1418" y="0"/>
                        <a:pt x="1553" y="141"/>
                        <a:pt x="1553" y="315"/>
                      </a:cubicBezTo>
                      <a:cubicBezTo>
                        <a:pt x="1553" y="353"/>
                        <a:pt x="1554" y="389"/>
                        <a:pt x="1542" y="422"/>
                      </a:cubicBezTo>
                      <a:close/>
                      <a:moveTo>
                        <a:pt x="619" y="317"/>
                      </a:moveTo>
                      <a:cubicBezTo>
                        <a:pt x="619" y="142"/>
                        <a:pt x="485" y="0"/>
                        <a:pt x="310" y="0"/>
                      </a:cubicBezTo>
                      <a:cubicBezTo>
                        <a:pt x="134" y="0"/>
                        <a:pt x="0" y="142"/>
                        <a:pt x="0" y="317"/>
                      </a:cubicBezTo>
                      <a:cubicBezTo>
                        <a:pt x="0" y="356"/>
                        <a:pt x="0" y="393"/>
                        <a:pt x="12" y="427"/>
                      </a:cubicBezTo>
                      <a:cubicBezTo>
                        <a:pt x="12" y="428"/>
                        <a:pt x="12" y="428"/>
                        <a:pt x="12" y="428"/>
                      </a:cubicBezTo>
                      <a:cubicBezTo>
                        <a:pt x="43" y="456"/>
                        <a:pt x="43" y="467"/>
                        <a:pt x="43" y="467"/>
                      </a:cubicBezTo>
                      <a:cubicBezTo>
                        <a:pt x="64" y="469"/>
                        <a:pt x="64" y="469"/>
                        <a:pt x="64" y="469"/>
                      </a:cubicBezTo>
                      <a:cubicBezTo>
                        <a:pt x="64" y="469"/>
                        <a:pt x="47" y="283"/>
                        <a:pt x="140" y="254"/>
                      </a:cubicBezTo>
                      <a:cubicBezTo>
                        <a:pt x="140" y="254"/>
                        <a:pt x="512" y="418"/>
                        <a:pt x="547" y="240"/>
                      </a:cubicBezTo>
                      <a:cubicBezTo>
                        <a:pt x="550" y="462"/>
                        <a:pt x="550" y="473"/>
                        <a:pt x="550" y="473"/>
                      </a:cubicBezTo>
                      <a:cubicBezTo>
                        <a:pt x="573" y="473"/>
                        <a:pt x="573" y="473"/>
                        <a:pt x="573" y="473"/>
                      </a:cubicBezTo>
                      <a:cubicBezTo>
                        <a:pt x="602" y="440"/>
                        <a:pt x="607" y="424"/>
                        <a:pt x="608" y="424"/>
                      </a:cubicBezTo>
                      <a:cubicBezTo>
                        <a:pt x="608" y="424"/>
                        <a:pt x="608" y="424"/>
                        <a:pt x="608" y="424"/>
                      </a:cubicBezTo>
                      <a:cubicBezTo>
                        <a:pt x="620" y="391"/>
                        <a:pt x="619" y="355"/>
                        <a:pt x="619" y="317"/>
                      </a:cubicBezTo>
                      <a:close/>
                      <a:moveTo>
                        <a:pt x="1033" y="780"/>
                      </a:moveTo>
                      <a:cubicBezTo>
                        <a:pt x="1011" y="755"/>
                        <a:pt x="982" y="699"/>
                        <a:pt x="946" y="612"/>
                      </a:cubicBezTo>
                      <a:cubicBezTo>
                        <a:pt x="943" y="671"/>
                        <a:pt x="933" y="750"/>
                        <a:pt x="872" y="756"/>
                      </a:cubicBezTo>
                      <a:cubicBezTo>
                        <a:pt x="899" y="783"/>
                        <a:pt x="925" y="798"/>
                        <a:pt x="949" y="806"/>
                      </a:cubicBezTo>
                      <a:cubicBezTo>
                        <a:pt x="984" y="802"/>
                        <a:pt x="1015" y="800"/>
                        <a:pt x="1033" y="799"/>
                      </a:cubicBezTo>
                      <a:lnTo>
                        <a:pt x="1033" y="780"/>
                      </a:lnTo>
                      <a:close/>
                      <a:moveTo>
                        <a:pt x="1538" y="613"/>
                      </a:moveTo>
                      <a:cubicBezTo>
                        <a:pt x="1502" y="699"/>
                        <a:pt x="1473" y="755"/>
                        <a:pt x="1451" y="781"/>
                      </a:cubicBezTo>
                      <a:cubicBezTo>
                        <a:pt x="1451" y="799"/>
                        <a:pt x="1451" y="799"/>
                        <a:pt x="1451" y="799"/>
                      </a:cubicBezTo>
                      <a:cubicBezTo>
                        <a:pt x="1469" y="800"/>
                        <a:pt x="1501" y="802"/>
                        <a:pt x="1536" y="806"/>
                      </a:cubicBezTo>
                      <a:cubicBezTo>
                        <a:pt x="1560" y="798"/>
                        <a:pt x="1586" y="783"/>
                        <a:pt x="1612" y="756"/>
                      </a:cubicBezTo>
                      <a:cubicBezTo>
                        <a:pt x="1552" y="750"/>
                        <a:pt x="1542" y="672"/>
                        <a:pt x="1538" y="613"/>
                      </a:cubicBezTo>
                      <a:close/>
                    </a:path>
                  </a:pathLst>
                </a:custGeom>
                <a:solidFill>
                  <a:srgbClr val="47B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grpSp>
        <p:sp>
          <p:nvSpPr>
            <p:cNvPr id="79" name="TextBox 78">
              <a:extLst>
                <a:ext uri="{FF2B5EF4-FFF2-40B4-BE49-F238E27FC236}">
                  <a16:creationId xmlns:a16="http://schemas.microsoft.com/office/drawing/2014/main" id="{54BE589D-2A07-0349-9206-045B1CA6D4F5}"/>
                </a:ext>
              </a:extLst>
            </p:cNvPr>
            <p:cNvSpPr txBox="1"/>
            <p:nvPr/>
          </p:nvSpPr>
          <p:spPr>
            <a:xfrm>
              <a:off x="8382061" y="1259772"/>
              <a:ext cx="2885409" cy="135421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1000+</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employees</a:t>
              </a:r>
            </a:p>
          </p:txBody>
        </p:sp>
        <p:grpSp>
          <p:nvGrpSpPr>
            <p:cNvPr id="80" name="Group 79">
              <a:extLst>
                <a:ext uri="{FF2B5EF4-FFF2-40B4-BE49-F238E27FC236}">
                  <a16:creationId xmlns:a16="http://schemas.microsoft.com/office/drawing/2014/main" id="{C3063204-565F-4EAC-2D1B-FC9C86255C20}"/>
                </a:ext>
              </a:extLst>
            </p:cNvPr>
            <p:cNvGrpSpPr>
              <a:grpSpLocks noChangeAspect="1"/>
            </p:cNvGrpSpPr>
            <p:nvPr/>
          </p:nvGrpSpPr>
          <p:grpSpPr>
            <a:xfrm>
              <a:off x="6193720" y="1179175"/>
              <a:ext cx="1794469" cy="1796132"/>
              <a:chOff x="5273803" y="2606040"/>
              <a:chExt cx="1644396" cy="1645920"/>
            </a:xfrm>
          </p:grpSpPr>
          <p:sp>
            <p:nvSpPr>
              <p:cNvPr id="81" name="AutoShape 18">
                <a:extLst>
                  <a:ext uri="{FF2B5EF4-FFF2-40B4-BE49-F238E27FC236}">
                    <a16:creationId xmlns:a16="http://schemas.microsoft.com/office/drawing/2014/main" id="{9A813B91-6ADE-8C52-F1EC-8324C19C00D0}"/>
                  </a:ext>
                </a:extLst>
              </p:cNvPr>
              <p:cNvSpPr>
                <a:spLocks noChangeAspect="1" noChangeArrowheads="1" noTextEdit="1"/>
              </p:cNvSpPr>
              <p:nvPr/>
            </p:nvSpPr>
            <p:spPr bwMode="auto">
              <a:xfrm>
                <a:off x="5273803" y="2606040"/>
                <a:ext cx="1644396" cy="1645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est Financier Display"/>
                </a:endParaRPr>
              </a:p>
            </p:txBody>
          </p:sp>
          <p:grpSp>
            <p:nvGrpSpPr>
              <p:cNvPr id="82" name="Group 81">
                <a:extLst>
                  <a:ext uri="{FF2B5EF4-FFF2-40B4-BE49-F238E27FC236}">
                    <a16:creationId xmlns:a16="http://schemas.microsoft.com/office/drawing/2014/main" id="{6E76F368-CB07-64A0-3461-F9D247B9F46A}"/>
                  </a:ext>
                </a:extLst>
              </p:cNvPr>
              <p:cNvGrpSpPr/>
              <p:nvPr/>
            </p:nvGrpSpPr>
            <p:grpSpPr>
              <a:xfrm>
                <a:off x="5336668" y="2770251"/>
                <a:ext cx="1515999" cy="1311783"/>
                <a:chOff x="5336668" y="2770251"/>
                <a:chExt cx="1515999" cy="1311783"/>
              </a:xfrm>
            </p:grpSpPr>
            <p:sp>
              <p:nvSpPr>
                <p:cNvPr id="83" name="Freeform 20">
                  <a:extLst>
                    <a:ext uri="{FF2B5EF4-FFF2-40B4-BE49-F238E27FC236}">
                      <a16:creationId xmlns:a16="http://schemas.microsoft.com/office/drawing/2014/main" id="{B796C7F8-FFE1-91D3-8971-CCB1D4508A68}"/>
                    </a:ext>
                  </a:extLst>
                </p:cNvPr>
                <p:cNvSpPr>
                  <a:spLocks noEditPoints="1"/>
                </p:cNvSpPr>
                <p:nvPr/>
              </p:nvSpPr>
              <p:spPr bwMode="auto">
                <a:xfrm>
                  <a:off x="5336668" y="2770251"/>
                  <a:ext cx="1515999" cy="1311783"/>
                </a:xfrm>
                <a:custGeom>
                  <a:avLst/>
                  <a:gdLst>
                    <a:gd name="T0" fmla="*/ 227 w 2124"/>
                    <a:gd name="T1" fmla="*/ 496 h 1836"/>
                    <a:gd name="T2" fmla="*/ 528 w 2124"/>
                    <a:gd name="T3" fmla="*/ 467 h 1836"/>
                    <a:gd name="T4" fmla="*/ 996 w 2124"/>
                    <a:gd name="T5" fmla="*/ 467 h 1836"/>
                    <a:gd name="T6" fmla="*/ 695 w 2124"/>
                    <a:gd name="T7" fmla="*/ 496 h 1836"/>
                    <a:gd name="T8" fmla="*/ 994 w 2124"/>
                    <a:gd name="T9" fmla="*/ 498 h 1836"/>
                    <a:gd name="T10" fmla="*/ 1130 w 2124"/>
                    <a:gd name="T11" fmla="*/ 467 h 1836"/>
                    <a:gd name="T12" fmla="*/ 1431 w 2124"/>
                    <a:gd name="T13" fmla="*/ 496 h 1836"/>
                    <a:gd name="T14" fmla="*/ 1933 w 2124"/>
                    <a:gd name="T15" fmla="*/ 467 h 1836"/>
                    <a:gd name="T16" fmla="*/ 1631 w 2124"/>
                    <a:gd name="T17" fmla="*/ 496 h 1836"/>
                    <a:gd name="T18" fmla="*/ 1930 w 2124"/>
                    <a:gd name="T19" fmla="*/ 498 h 1836"/>
                    <a:gd name="T20" fmla="*/ 427 w 2124"/>
                    <a:gd name="T21" fmla="*/ 273 h 1836"/>
                    <a:gd name="T22" fmla="*/ 729 w 2124"/>
                    <a:gd name="T23" fmla="*/ 301 h 1836"/>
                    <a:gd name="T24" fmla="*/ 1230 w 2124"/>
                    <a:gd name="T25" fmla="*/ 273 h 1836"/>
                    <a:gd name="T26" fmla="*/ 929 w 2124"/>
                    <a:gd name="T27" fmla="*/ 301 h 1836"/>
                    <a:gd name="T28" fmla="*/ 1228 w 2124"/>
                    <a:gd name="T29" fmla="*/ 304 h 1836"/>
                    <a:gd name="T30" fmla="*/ 1364 w 2124"/>
                    <a:gd name="T31" fmla="*/ 273 h 1836"/>
                    <a:gd name="T32" fmla="*/ 1665 w 2124"/>
                    <a:gd name="T33" fmla="*/ 301 h 1836"/>
                    <a:gd name="T34" fmla="*/ 996 w 2124"/>
                    <a:gd name="T35" fmla="*/ 78 h 1836"/>
                    <a:gd name="T36" fmla="*/ 695 w 2124"/>
                    <a:gd name="T37" fmla="*/ 107 h 1836"/>
                    <a:gd name="T38" fmla="*/ 994 w 2124"/>
                    <a:gd name="T39" fmla="*/ 109 h 1836"/>
                    <a:gd name="T40" fmla="*/ 1130 w 2124"/>
                    <a:gd name="T41" fmla="*/ 78 h 1836"/>
                    <a:gd name="T42" fmla="*/ 1431 w 2124"/>
                    <a:gd name="T43" fmla="*/ 107 h 1836"/>
                    <a:gd name="T44" fmla="*/ 1893 w 2124"/>
                    <a:gd name="T45" fmla="*/ 584 h 1836"/>
                    <a:gd name="T46" fmla="*/ 1893 w 2124"/>
                    <a:gd name="T47" fmla="*/ 628 h 1836"/>
                    <a:gd name="T48" fmla="*/ 2060 w 2124"/>
                    <a:gd name="T49" fmla="*/ 662 h 1836"/>
                    <a:gd name="T50" fmla="*/ 69 w 2124"/>
                    <a:gd name="T51" fmla="*/ 693 h 1836"/>
                    <a:gd name="T52" fmla="*/ 377 w 2124"/>
                    <a:gd name="T53" fmla="*/ 638 h 1836"/>
                    <a:gd name="T54" fmla="*/ 1533 w 2124"/>
                    <a:gd name="T55" fmla="*/ 1602 h 1836"/>
                    <a:gd name="T56" fmla="*/ 1155 w 2124"/>
                    <a:gd name="T57" fmla="*/ 1543 h 1836"/>
                    <a:gd name="T58" fmla="*/ 2102 w 2124"/>
                    <a:gd name="T59" fmla="*/ 1836 h 1836"/>
                    <a:gd name="T60" fmla="*/ 1191 w 2124"/>
                    <a:gd name="T61" fmla="*/ 1811 h 1836"/>
                    <a:gd name="T62" fmla="*/ 787 w 2124"/>
                    <a:gd name="T63" fmla="*/ 1449 h 1836"/>
                    <a:gd name="T64" fmla="*/ 404 w 2124"/>
                    <a:gd name="T65" fmla="*/ 1449 h 1836"/>
                    <a:gd name="T66" fmla="*/ 0 w 2124"/>
                    <a:gd name="T67" fmla="*/ 1814 h 1836"/>
                    <a:gd name="T68" fmla="*/ 1191 w 2124"/>
                    <a:gd name="T69" fmla="*/ 1811 h 1836"/>
                    <a:gd name="T70" fmla="*/ 896 w 2124"/>
                    <a:gd name="T71" fmla="*/ 662 h 1836"/>
                    <a:gd name="T72" fmla="*/ 1197 w 2124"/>
                    <a:gd name="T73" fmla="*/ 690 h 1836"/>
                    <a:gd name="T74" fmla="*/ 1356 w 2124"/>
                    <a:gd name="T75" fmla="*/ 1362 h 1836"/>
                    <a:gd name="T76" fmla="*/ 1407 w 2124"/>
                    <a:gd name="T77" fmla="*/ 1450 h 1836"/>
                    <a:gd name="T78" fmla="*/ 1649 w 2124"/>
                    <a:gd name="T79" fmla="*/ 1450 h 1836"/>
                    <a:gd name="T80" fmla="*/ 1701 w 2124"/>
                    <a:gd name="T81" fmla="*/ 1362 h 1836"/>
                    <a:gd name="T82" fmla="*/ 1796 w 2124"/>
                    <a:gd name="T83" fmla="*/ 1101 h 1836"/>
                    <a:gd name="T84" fmla="*/ 1528 w 2124"/>
                    <a:gd name="T85" fmla="*/ 1401 h 1836"/>
                    <a:gd name="T86" fmla="*/ 1261 w 2124"/>
                    <a:gd name="T87" fmla="*/ 1101 h 1836"/>
                    <a:gd name="T88" fmla="*/ 322 w 2124"/>
                    <a:gd name="T89" fmla="*/ 1157 h 1836"/>
                    <a:gd name="T90" fmla="*/ 440 w 2124"/>
                    <a:gd name="T91" fmla="*/ 1423 h 1836"/>
                    <a:gd name="T92" fmla="*/ 717 w 2124"/>
                    <a:gd name="T93" fmla="*/ 1399 h 1836"/>
                    <a:gd name="T94" fmla="*/ 761 w 2124"/>
                    <a:gd name="T95" fmla="*/ 1367 h 1836"/>
                    <a:gd name="T96" fmla="*/ 916 w 2124"/>
                    <a:gd name="T97" fmla="*/ 1076 h 1836"/>
                    <a:gd name="T98" fmla="*/ 738 w 2124"/>
                    <a:gd name="T99" fmla="*/ 1329 h 1836"/>
                    <a:gd name="T100" fmla="*/ 350 w 2124"/>
                    <a:gd name="T101" fmla="*/ 1122 h 1836"/>
                    <a:gd name="T102" fmla="*/ 322 w 2124"/>
                    <a:gd name="T103" fmla="*/ 1157 h 1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24" h="1836">
                      <a:moveTo>
                        <a:pt x="512" y="503"/>
                      </a:moveTo>
                      <a:cubicBezTo>
                        <a:pt x="505" y="503"/>
                        <a:pt x="499" y="501"/>
                        <a:pt x="495" y="496"/>
                      </a:cubicBezTo>
                      <a:cubicBezTo>
                        <a:pt x="461" y="456"/>
                        <a:pt x="413" y="433"/>
                        <a:pt x="361" y="433"/>
                      </a:cubicBezTo>
                      <a:cubicBezTo>
                        <a:pt x="309" y="433"/>
                        <a:pt x="260" y="456"/>
                        <a:pt x="227" y="496"/>
                      </a:cubicBezTo>
                      <a:cubicBezTo>
                        <a:pt x="219" y="505"/>
                        <a:pt x="205" y="506"/>
                        <a:pt x="196" y="498"/>
                      </a:cubicBezTo>
                      <a:cubicBezTo>
                        <a:pt x="187" y="491"/>
                        <a:pt x="186" y="477"/>
                        <a:pt x="193" y="467"/>
                      </a:cubicBezTo>
                      <a:cubicBezTo>
                        <a:pt x="235" y="418"/>
                        <a:pt x="296" y="389"/>
                        <a:pt x="361" y="389"/>
                      </a:cubicBezTo>
                      <a:cubicBezTo>
                        <a:pt x="426" y="389"/>
                        <a:pt x="487" y="418"/>
                        <a:pt x="528" y="467"/>
                      </a:cubicBezTo>
                      <a:cubicBezTo>
                        <a:pt x="536" y="477"/>
                        <a:pt x="535" y="491"/>
                        <a:pt x="526" y="498"/>
                      </a:cubicBezTo>
                      <a:cubicBezTo>
                        <a:pt x="522" y="502"/>
                        <a:pt x="516" y="503"/>
                        <a:pt x="512" y="503"/>
                      </a:cubicBezTo>
                      <a:close/>
                      <a:moveTo>
                        <a:pt x="994" y="498"/>
                      </a:moveTo>
                      <a:cubicBezTo>
                        <a:pt x="1003" y="491"/>
                        <a:pt x="1004" y="477"/>
                        <a:pt x="996" y="467"/>
                      </a:cubicBezTo>
                      <a:cubicBezTo>
                        <a:pt x="955" y="418"/>
                        <a:pt x="894" y="389"/>
                        <a:pt x="829" y="389"/>
                      </a:cubicBezTo>
                      <a:cubicBezTo>
                        <a:pt x="764" y="389"/>
                        <a:pt x="703" y="418"/>
                        <a:pt x="661" y="467"/>
                      </a:cubicBezTo>
                      <a:cubicBezTo>
                        <a:pt x="654" y="477"/>
                        <a:pt x="655" y="491"/>
                        <a:pt x="664" y="498"/>
                      </a:cubicBezTo>
                      <a:cubicBezTo>
                        <a:pt x="673" y="506"/>
                        <a:pt x="687" y="505"/>
                        <a:pt x="695" y="496"/>
                      </a:cubicBezTo>
                      <a:cubicBezTo>
                        <a:pt x="728" y="456"/>
                        <a:pt x="777" y="433"/>
                        <a:pt x="829" y="433"/>
                      </a:cubicBezTo>
                      <a:cubicBezTo>
                        <a:pt x="881" y="433"/>
                        <a:pt x="929" y="456"/>
                        <a:pt x="963" y="496"/>
                      </a:cubicBezTo>
                      <a:cubicBezTo>
                        <a:pt x="967" y="501"/>
                        <a:pt x="973" y="503"/>
                        <a:pt x="980" y="503"/>
                      </a:cubicBezTo>
                      <a:cubicBezTo>
                        <a:pt x="985" y="503"/>
                        <a:pt x="990" y="502"/>
                        <a:pt x="994" y="498"/>
                      </a:cubicBezTo>
                      <a:close/>
                      <a:moveTo>
                        <a:pt x="1462" y="498"/>
                      </a:moveTo>
                      <a:cubicBezTo>
                        <a:pt x="1471" y="491"/>
                        <a:pt x="1472" y="477"/>
                        <a:pt x="1465" y="467"/>
                      </a:cubicBezTo>
                      <a:cubicBezTo>
                        <a:pt x="1423" y="418"/>
                        <a:pt x="1362" y="389"/>
                        <a:pt x="1297" y="389"/>
                      </a:cubicBezTo>
                      <a:cubicBezTo>
                        <a:pt x="1232" y="389"/>
                        <a:pt x="1171" y="418"/>
                        <a:pt x="1130" y="467"/>
                      </a:cubicBezTo>
                      <a:cubicBezTo>
                        <a:pt x="1122" y="477"/>
                        <a:pt x="1123" y="491"/>
                        <a:pt x="1132" y="498"/>
                      </a:cubicBezTo>
                      <a:cubicBezTo>
                        <a:pt x="1142" y="506"/>
                        <a:pt x="1155" y="505"/>
                        <a:pt x="1163" y="496"/>
                      </a:cubicBezTo>
                      <a:cubicBezTo>
                        <a:pt x="1197" y="456"/>
                        <a:pt x="1245" y="433"/>
                        <a:pt x="1297" y="433"/>
                      </a:cubicBezTo>
                      <a:cubicBezTo>
                        <a:pt x="1349" y="433"/>
                        <a:pt x="1398" y="456"/>
                        <a:pt x="1431" y="496"/>
                      </a:cubicBezTo>
                      <a:cubicBezTo>
                        <a:pt x="1435" y="501"/>
                        <a:pt x="1441" y="503"/>
                        <a:pt x="1448" y="503"/>
                      </a:cubicBezTo>
                      <a:cubicBezTo>
                        <a:pt x="1453" y="503"/>
                        <a:pt x="1458" y="502"/>
                        <a:pt x="1462" y="498"/>
                      </a:cubicBezTo>
                      <a:close/>
                      <a:moveTo>
                        <a:pt x="1930" y="498"/>
                      </a:moveTo>
                      <a:cubicBezTo>
                        <a:pt x="1939" y="491"/>
                        <a:pt x="1940" y="477"/>
                        <a:pt x="1933" y="467"/>
                      </a:cubicBezTo>
                      <a:cubicBezTo>
                        <a:pt x="1891" y="418"/>
                        <a:pt x="1830" y="389"/>
                        <a:pt x="1765" y="389"/>
                      </a:cubicBezTo>
                      <a:cubicBezTo>
                        <a:pt x="1700" y="389"/>
                        <a:pt x="1639" y="418"/>
                        <a:pt x="1598" y="467"/>
                      </a:cubicBezTo>
                      <a:cubicBezTo>
                        <a:pt x="1590" y="477"/>
                        <a:pt x="1591" y="491"/>
                        <a:pt x="1600" y="498"/>
                      </a:cubicBezTo>
                      <a:cubicBezTo>
                        <a:pt x="1610" y="506"/>
                        <a:pt x="1624" y="505"/>
                        <a:pt x="1631" y="496"/>
                      </a:cubicBezTo>
                      <a:cubicBezTo>
                        <a:pt x="1665" y="456"/>
                        <a:pt x="1713" y="433"/>
                        <a:pt x="1765" y="433"/>
                      </a:cubicBezTo>
                      <a:cubicBezTo>
                        <a:pt x="1817" y="433"/>
                        <a:pt x="1866" y="456"/>
                        <a:pt x="1899" y="496"/>
                      </a:cubicBezTo>
                      <a:cubicBezTo>
                        <a:pt x="1903" y="501"/>
                        <a:pt x="1910" y="503"/>
                        <a:pt x="1916" y="503"/>
                      </a:cubicBezTo>
                      <a:cubicBezTo>
                        <a:pt x="1921" y="503"/>
                        <a:pt x="1926" y="502"/>
                        <a:pt x="1930" y="498"/>
                      </a:cubicBezTo>
                      <a:close/>
                      <a:moveTo>
                        <a:pt x="760" y="304"/>
                      </a:moveTo>
                      <a:cubicBezTo>
                        <a:pt x="769" y="296"/>
                        <a:pt x="770" y="282"/>
                        <a:pt x="762" y="273"/>
                      </a:cubicBezTo>
                      <a:cubicBezTo>
                        <a:pt x="721" y="223"/>
                        <a:pt x="660" y="195"/>
                        <a:pt x="595" y="195"/>
                      </a:cubicBezTo>
                      <a:cubicBezTo>
                        <a:pt x="530" y="195"/>
                        <a:pt x="469" y="223"/>
                        <a:pt x="427" y="273"/>
                      </a:cubicBezTo>
                      <a:cubicBezTo>
                        <a:pt x="420" y="282"/>
                        <a:pt x="421" y="296"/>
                        <a:pt x="430" y="304"/>
                      </a:cubicBezTo>
                      <a:cubicBezTo>
                        <a:pt x="439" y="312"/>
                        <a:pt x="453" y="310"/>
                        <a:pt x="461" y="301"/>
                      </a:cubicBezTo>
                      <a:cubicBezTo>
                        <a:pt x="494" y="262"/>
                        <a:pt x="543" y="239"/>
                        <a:pt x="595" y="239"/>
                      </a:cubicBezTo>
                      <a:cubicBezTo>
                        <a:pt x="647" y="239"/>
                        <a:pt x="695" y="262"/>
                        <a:pt x="729" y="301"/>
                      </a:cubicBezTo>
                      <a:cubicBezTo>
                        <a:pt x="733" y="306"/>
                        <a:pt x="739" y="309"/>
                        <a:pt x="746" y="309"/>
                      </a:cubicBezTo>
                      <a:cubicBezTo>
                        <a:pt x="751" y="309"/>
                        <a:pt x="756" y="307"/>
                        <a:pt x="760" y="304"/>
                      </a:cubicBezTo>
                      <a:close/>
                      <a:moveTo>
                        <a:pt x="1228" y="304"/>
                      </a:moveTo>
                      <a:cubicBezTo>
                        <a:pt x="1237" y="296"/>
                        <a:pt x="1238" y="282"/>
                        <a:pt x="1230" y="273"/>
                      </a:cubicBezTo>
                      <a:cubicBezTo>
                        <a:pt x="1189" y="223"/>
                        <a:pt x="1128" y="195"/>
                        <a:pt x="1063" y="195"/>
                      </a:cubicBezTo>
                      <a:cubicBezTo>
                        <a:pt x="998" y="195"/>
                        <a:pt x="937" y="223"/>
                        <a:pt x="896" y="273"/>
                      </a:cubicBezTo>
                      <a:cubicBezTo>
                        <a:pt x="888" y="282"/>
                        <a:pt x="889" y="296"/>
                        <a:pt x="898" y="304"/>
                      </a:cubicBezTo>
                      <a:cubicBezTo>
                        <a:pt x="908" y="312"/>
                        <a:pt x="921" y="310"/>
                        <a:pt x="929" y="301"/>
                      </a:cubicBezTo>
                      <a:cubicBezTo>
                        <a:pt x="963" y="262"/>
                        <a:pt x="1011" y="239"/>
                        <a:pt x="1063" y="239"/>
                      </a:cubicBezTo>
                      <a:cubicBezTo>
                        <a:pt x="1115" y="239"/>
                        <a:pt x="1163" y="262"/>
                        <a:pt x="1197" y="301"/>
                      </a:cubicBezTo>
                      <a:cubicBezTo>
                        <a:pt x="1201" y="306"/>
                        <a:pt x="1207" y="309"/>
                        <a:pt x="1214" y="309"/>
                      </a:cubicBezTo>
                      <a:cubicBezTo>
                        <a:pt x="1219" y="309"/>
                        <a:pt x="1224" y="307"/>
                        <a:pt x="1228" y="304"/>
                      </a:cubicBezTo>
                      <a:close/>
                      <a:moveTo>
                        <a:pt x="1696" y="304"/>
                      </a:moveTo>
                      <a:cubicBezTo>
                        <a:pt x="1705" y="296"/>
                        <a:pt x="1706" y="282"/>
                        <a:pt x="1699" y="273"/>
                      </a:cubicBezTo>
                      <a:cubicBezTo>
                        <a:pt x="1657" y="223"/>
                        <a:pt x="1596" y="195"/>
                        <a:pt x="1531" y="195"/>
                      </a:cubicBezTo>
                      <a:cubicBezTo>
                        <a:pt x="1466" y="195"/>
                        <a:pt x="1405" y="223"/>
                        <a:pt x="1364" y="273"/>
                      </a:cubicBezTo>
                      <a:cubicBezTo>
                        <a:pt x="1356" y="282"/>
                        <a:pt x="1357" y="296"/>
                        <a:pt x="1366" y="304"/>
                      </a:cubicBezTo>
                      <a:cubicBezTo>
                        <a:pt x="1376" y="312"/>
                        <a:pt x="1389" y="310"/>
                        <a:pt x="1397" y="301"/>
                      </a:cubicBezTo>
                      <a:cubicBezTo>
                        <a:pt x="1431" y="262"/>
                        <a:pt x="1479" y="239"/>
                        <a:pt x="1531" y="239"/>
                      </a:cubicBezTo>
                      <a:cubicBezTo>
                        <a:pt x="1583" y="239"/>
                        <a:pt x="1632" y="262"/>
                        <a:pt x="1665" y="301"/>
                      </a:cubicBezTo>
                      <a:cubicBezTo>
                        <a:pt x="1669" y="306"/>
                        <a:pt x="1675" y="309"/>
                        <a:pt x="1682" y="309"/>
                      </a:cubicBezTo>
                      <a:cubicBezTo>
                        <a:pt x="1687" y="309"/>
                        <a:pt x="1692" y="307"/>
                        <a:pt x="1696" y="304"/>
                      </a:cubicBezTo>
                      <a:close/>
                      <a:moveTo>
                        <a:pt x="994" y="109"/>
                      </a:moveTo>
                      <a:cubicBezTo>
                        <a:pt x="1003" y="101"/>
                        <a:pt x="1004" y="88"/>
                        <a:pt x="996" y="78"/>
                      </a:cubicBezTo>
                      <a:cubicBezTo>
                        <a:pt x="955" y="29"/>
                        <a:pt x="894" y="0"/>
                        <a:pt x="829" y="0"/>
                      </a:cubicBezTo>
                      <a:cubicBezTo>
                        <a:pt x="764" y="0"/>
                        <a:pt x="703" y="29"/>
                        <a:pt x="661" y="78"/>
                      </a:cubicBezTo>
                      <a:cubicBezTo>
                        <a:pt x="654" y="88"/>
                        <a:pt x="655" y="101"/>
                        <a:pt x="664" y="109"/>
                      </a:cubicBezTo>
                      <a:cubicBezTo>
                        <a:pt x="673" y="117"/>
                        <a:pt x="687" y="116"/>
                        <a:pt x="695" y="107"/>
                      </a:cubicBezTo>
                      <a:cubicBezTo>
                        <a:pt x="728" y="67"/>
                        <a:pt x="777" y="44"/>
                        <a:pt x="829" y="44"/>
                      </a:cubicBezTo>
                      <a:cubicBezTo>
                        <a:pt x="881" y="44"/>
                        <a:pt x="929" y="67"/>
                        <a:pt x="963" y="107"/>
                      </a:cubicBezTo>
                      <a:cubicBezTo>
                        <a:pt x="967" y="112"/>
                        <a:pt x="973" y="114"/>
                        <a:pt x="980" y="114"/>
                      </a:cubicBezTo>
                      <a:cubicBezTo>
                        <a:pt x="985" y="114"/>
                        <a:pt x="990" y="113"/>
                        <a:pt x="994" y="109"/>
                      </a:cubicBezTo>
                      <a:close/>
                      <a:moveTo>
                        <a:pt x="1462" y="109"/>
                      </a:moveTo>
                      <a:cubicBezTo>
                        <a:pt x="1471" y="101"/>
                        <a:pt x="1472" y="88"/>
                        <a:pt x="1465" y="78"/>
                      </a:cubicBezTo>
                      <a:cubicBezTo>
                        <a:pt x="1423" y="29"/>
                        <a:pt x="1362" y="0"/>
                        <a:pt x="1297" y="0"/>
                      </a:cubicBezTo>
                      <a:cubicBezTo>
                        <a:pt x="1232" y="0"/>
                        <a:pt x="1171" y="29"/>
                        <a:pt x="1130" y="78"/>
                      </a:cubicBezTo>
                      <a:cubicBezTo>
                        <a:pt x="1122" y="88"/>
                        <a:pt x="1123" y="101"/>
                        <a:pt x="1132" y="109"/>
                      </a:cubicBezTo>
                      <a:cubicBezTo>
                        <a:pt x="1142" y="117"/>
                        <a:pt x="1155" y="116"/>
                        <a:pt x="1163" y="107"/>
                      </a:cubicBezTo>
                      <a:cubicBezTo>
                        <a:pt x="1197" y="67"/>
                        <a:pt x="1245" y="44"/>
                        <a:pt x="1297" y="44"/>
                      </a:cubicBezTo>
                      <a:cubicBezTo>
                        <a:pt x="1349" y="44"/>
                        <a:pt x="1398" y="67"/>
                        <a:pt x="1431" y="107"/>
                      </a:cubicBezTo>
                      <a:cubicBezTo>
                        <a:pt x="1435" y="112"/>
                        <a:pt x="1441" y="114"/>
                        <a:pt x="1448" y="114"/>
                      </a:cubicBezTo>
                      <a:cubicBezTo>
                        <a:pt x="1453" y="114"/>
                        <a:pt x="1458" y="113"/>
                        <a:pt x="1462" y="109"/>
                      </a:cubicBezTo>
                      <a:close/>
                      <a:moveTo>
                        <a:pt x="2060" y="662"/>
                      </a:moveTo>
                      <a:cubicBezTo>
                        <a:pt x="2018" y="612"/>
                        <a:pt x="1957" y="584"/>
                        <a:pt x="1893" y="584"/>
                      </a:cubicBezTo>
                      <a:cubicBezTo>
                        <a:pt x="1839" y="584"/>
                        <a:pt x="1788" y="603"/>
                        <a:pt x="1749" y="638"/>
                      </a:cubicBezTo>
                      <a:cubicBezTo>
                        <a:pt x="1760" y="647"/>
                        <a:pt x="1771" y="657"/>
                        <a:pt x="1781" y="667"/>
                      </a:cubicBezTo>
                      <a:cubicBezTo>
                        <a:pt x="1781" y="667"/>
                        <a:pt x="1781" y="668"/>
                        <a:pt x="1781" y="668"/>
                      </a:cubicBezTo>
                      <a:cubicBezTo>
                        <a:pt x="1813" y="642"/>
                        <a:pt x="1852" y="628"/>
                        <a:pt x="1893" y="628"/>
                      </a:cubicBezTo>
                      <a:cubicBezTo>
                        <a:pt x="1944" y="628"/>
                        <a:pt x="1993" y="651"/>
                        <a:pt x="2026" y="690"/>
                      </a:cubicBezTo>
                      <a:cubicBezTo>
                        <a:pt x="2031" y="695"/>
                        <a:pt x="2037" y="698"/>
                        <a:pt x="2043" y="698"/>
                      </a:cubicBezTo>
                      <a:cubicBezTo>
                        <a:pt x="2048" y="698"/>
                        <a:pt x="2053" y="696"/>
                        <a:pt x="2057" y="693"/>
                      </a:cubicBezTo>
                      <a:cubicBezTo>
                        <a:pt x="2067" y="685"/>
                        <a:pt x="2068" y="671"/>
                        <a:pt x="2060" y="662"/>
                      </a:cubicBezTo>
                      <a:close/>
                      <a:moveTo>
                        <a:pt x="377" y="638"/>
                      </a:moveTo>
                      <a:cubicBezTo>
                        <a:pt x="338" y="603"/>
                        <a:pt x="287" y="584"/>
                        <a:pt x="233" y="584"/>
                      </a:cubicBezTo>
                      <a:cubicBezTo>
                        <a:pt x="169" y="584"/>
                        <a:pt x="108" y="612"/>
                        <a:pt x="66" y="662"/>
                      </a:cubicBezTo>
                      <a:cubicBezTo>
                        <a:pt x="58" y="671"/>
                        <a:pt x="59" y="685"/>
                        <a:pt x="69" y="693"/>
                      </a:cubicBezTo>
                      <a:cubicBezTo>
                        <a:pt x="78" y="701"/>
                        <a:pt x="92" y="699"/>
                        <a:pt x="100" y="690"/>
                      </a:cubicBezTo>
                      <a:cubicBezTo>
                        <a:pt x="133" y="651"/>
                        <a:pt x="182" y="628"/>
                        <a:pt x="233" y="628"/>
                      </a:cubicBezTo>
                      <a:cubicBezTo>
                        <a:pt x="274" y="628"/>
                        <a:pt x="313" y="642"/>
                        <a:pt x="344" y="667"/>
                      </a:cubicBezTo>
                      <a:cubicBezTo>
                        <a:pt x="355" y="657"/>
                        <a:pt x="366" y="647"/>
                        <a:pt x="377" y="638"/>
                      </a:cubicBezTo>
                      <a:close/>
                      <a:moveTo>
                        <a:pt x="2052" y="1567"/>
                      </a:moveTo>
                      <a:cubicBezTo>
                        <a:pt x="2030" y="1534"/>
                        <a:pt x="2004" y="1506"/>
                        <a:pt x="1974" y="1492"/>
                      </a:cubicBezTo>
                      <a:cubicBezTo>
                        <a:pt x="1885" y="1451"/>
                        <a:pt x="1720" y="1449"/>
                        <a:pt x="1720" y="1449"/>
                      </a:cubicBezTo>
                      <a:cubicBezTo>
                        <a:pt x="1720" y="1449"/>
                        <a:pt x="1614" y="1537"/>
                        <a:pt x="1533" y="1602"/>
                      </a:cubicBezTo>
                      <a:cubicBezTo>
                        <a:pt x="1530" y="1604"/>
                        <a:pt x="1527" y="1604"/>
                        <a:pt x="1524" y="1602"/>
                      </a:cubicBezTo>
                      <a:cubicBezTo>
                        <a:pt x="1464" y="1555"/>
                        <a:pt x="1337" y="1449"/>
                        <a:pt x="1337" y="1449"/>
                      </a:cubicBezTo>
                      <a:cubicBezTo>
                        <a:pt x="1337" y="1449"/>
                        <a:pt x="1197" y="1451"/>
                        <a:pt x="1105" y="1483"/>
                      </a:cubicBezTo>
                      <a:cubicBezTo>
                        <a:pt x="1123" y="1499"/>
                        <a:pt x="1139" y="1519"/>
                        <a:pt x="1155" y="1543"/>
                      </a:cubicBezTo>
                      <a:cubicBezTo>
                        <a:pt x="1208" y="1621"/>
                        <a:pt x="1235" y="1714"/>
                        <a:pt x="1235" y="1811"/>
                      </a:cubicBezTo>
                      <a:cubicBezTo>
                        <a:pt x="1235" y="1814"/>
                        <a:pt x="1235" y="1814"/>
                        <a:pt x="1235" y="1814"/>
                      </a:cubicBezTo>
                      <a:cubicBezTo>
                        <a:pt x="1235" y="1821"/>
                        <a:pt x="1234" y="1829"/>
                        <a:pt x="1231" y="1836"/>
                      </a:cubicBezTo>
                      <a:cubicBezTo>
                        <a:pt x="2102" y="1836"/>
                        <a:pt x="2102" y="1836"/>
                        <a:pt x="2102" y="1836"/>
                      </a:cubicBezTo>
                      <a:cubicBezTo>
                        <a:pt x="2114" y="1836"/>
                        <a:pt x="2124" y="1826"/>
                        <a:pt x="2124" y="1814"/>
                      </a:cubicBezTo>
                      <a:cubicBezTo>
                        <a:pt x="2124" y="1811"/>
                        <a:pt x="2124" y="1811"/>
                        <a:pt x="2124" y="1811"/>
                      </a:cubicBezTo>
                      <a:cubicBezTo>
                        <a:pt x="2124" y="1724"/>
                        <a:pt x="2100" y="1639"/>
                        <a:pt x="2052" y="1567"/>
                      </a:cubicBezTo>
                      <a:close/>
                      <a:moveTo>
                        <a:pt x="1191" y="1811"/>
                      </a:moveTo>
                      <a:cubicBezTo>
                        <a:pt x="1191" y="1724"/>
                        <a:pt x="1167" y="1639"/>
                        <a:pt x="1119" y="1567"/>
                      </a:cubicBezTo>
                      <a:cubicBezTo>
                        <a:pt x="1097" y="1534"/>
                        <a:pt x="1071" y="1506"/>
                        <a:pt x="1042" y="1492"/>
                      </a:cubicBezTo>
                      <a:cubicBezTo>
                        <a:pt x="952" y="1451"/>
                        <a:pt x="787" y="1449"/>
                        <a:pt x="787" y="1449"/>
                      </a:cubicBezTo>
                      <a:cubicBezTo>
                        <a:pt x="787" y="1449"/>
                        <a:pt x="787" y="1449"/>
                        <a:pt x="787" y="1449"/>
                      </a:cubicBezTo>
                      <a:cubicBezTo>
                        <a:pt x="787" y="1449"/>
                        <a:pt x="722" y="1541"/>
                        <a:pt x="592" y="1541"/>
                      </a:cubicBezTo>
                      <a:cubicBezTo>
                        <a:pt x="599" y="1541"/>
                        <a:pt x="599" y="1541"/>
                        <a:pt x="599" y="1541"/>
                      </a:cubicBezTo>
                      <a:cubicBezTo>
                        <a:pt x="469" y="1541"/>
                        <a:pt x="404" y="1449"/>
                        <a:pt x="404" y="1449"/>
                      </a:cubicBezTo>
                      <a:cubicBezTo>
                        <a:pt x="404" y="1449"/>
                        <a:pt x="404" y="1449"/>
                        <a:pt x="404" y="1449"/>
                      </a:cubicBezTo>
                      <a:cubicBezTo>
                        <a:pt x="404" y="1449"/>
                        <a:pt x="239" y="1451"/>
                        <a:pt x="150" y="1492"/>
                      </a:cubicBezTo>
                      <a:cubicBezTo>
                        <a:pt x="120" y="1506"/>
                        <a:pt x="94" y="1534"/>
                        <a:pt x="72" y="1567"/>
                      </a:cubicBezTo>
                      <a:cubicBezTo>
                        <a:pt x="24" y="1639"/>
                        <a:pt x="0" y="1724"/>
                        <a:pt x="0" y="1811"/>
                      </a:cubicBezTo>
                      <a:cubicBezTo>
                        <a:pt x="0" y="1814"/>
                        <a:pt x="0" y="1814"/>
                        <a:pt x="0" y="1814"/>
                      </a:cubicBezTo>
                      <a:cubicBezTo>
                        <a:pt x="0" y="1826"/>
                        <a:pt x="10" y="1836"/>
                        <a:pt x="22" y="1836"/>
                      </a:cubicBezTo>
                      <a:cubicBezTo>
                        <a:pt x="1169" y="1836"/>
                        <a:pt x="1169" y="1836"/>
                        <a:pt x="1169" y="1836"/>
                      </a:cubicBezTo>
                      <a:cubicBezTo>
                        <a:pt x="1181" y="1836"/>
                        <a:pt x="1191" y="1826"/>
                        <a:pt x="1191" y="1814"/>
                      </a:cubicBezTo>
                      <a:lnTo>
                        <a:pt x="1191" y="1811"/>
                      </a:lnTo>
                      <a:close/>
                      <a:moveTo>
                        <a:pt x="1228" y="693"/>
                      </a:moveTo>
                      <a:cubicBezTo>
                        <a:pt x="1237" y="685"/>
                        <a:pt x="1238" y="671"/>
                        <a:pt x="1230" y="662"/>
                      </a:cubicBezTo>
                      <a:cubicBezTo>
                        <a:pt x="1189" y="612"/>
                        <a:pt x="1128" y="584"/>
                        <a:pt x="1063" y="584"/>
                      </a:cubicBezTo>
                      <a:cubicBezTo>
                        <a:pt x="998" y="584"/>
                        <a:pt x="937" y="612"/>
                        <a:pt x="896" y="662"/>
                      </a:cubicBezTo>
                      <a:cubicBezTo>
                        <a:pt x="888" y="671"/>
                        <a:pt x="889" y="685"/>
                        <a:pt x="898" y="693"/>
                      </a:cubicBezTo>
                      <a:cubicBezTo>
                        <a:pt x="908" y="701"/>
                        <a:pt x="921" y="699"/>
                        <a:pt x="929" y="690"/>
                      </a:cubicBezTo>
                      <a:cubicBezTo>
                        <a:pt x="963" y="651"/>
                        <a:pt x="1011" y="628"/>
                        <a:pt x="1063" y="628"/>
                      </a:cubicBezTo>
                      <a:cubicBezTo>
                        <a:pt x="1115" y="628"/>
                        <a:pt x="1163" y="651"/>
                        <a:pt x="1197" y="690"/>
                      </a:cubicBezTo>
                      <a:cubicBezTo>
                        <a:pt x="1201" y="695"/>
                        <a:pt x="1207" y="698"/>
                        <a:pt x="1214" y="698"/>
                      </a:cubicBezTo>
                      <a:cubicBezTo>
                        <a:pt x="1219" y="698"/>
                        <a:pt x="1224" y="696"/>
                        <a:pt x="1228" y="693"/>
                      </a:cubicBezTo>
                      <a:close/>
                      <a:moveTo>
                        <a:pt x="1255" y="1157"/>
                      </a:moveTo>
                      <a:cubicBezTo>
                        <a:pt x="1275" y="1207"/>
                        <a:pt x="1328" y="1336"/>
                        <a:pt x="1356" y="1362"/>
                      </a:cubicBezTo>
                      <a:cubicBezTo>
                        <a:pt x="1358" y="1363"/>
                        <a:pt x="1361" y="1365"/>
                        <a:pt x="1363" y="1367"/>
                      </a:cubicBezTo>
                      <a:cubicBezTo>
                        <a:pt x="1363" y="1414"/>
                        <a:pt x="1363" y="1414"/>
                        <a:pt x="1363" y="1414"/>
                      </a:cubicBezTo>
                      <a:cubicBezTo>
                        <a:pt x="1365" y="1415"/>
                        <a:pt x="1365" y="1415"/>
                        <a:pt x="1365" y="1415"/>
                      </a:cubicBezTo>
                      <a:cubicBezTo>
                        <a:pt x="1365" y="1416"/>
                        <a:pt x="1383" y="1430"/>
                        <a:pt x="1407" y="1450"/>
                      </a:cubicBezTo>
                      <a:cubicBezTo>
                        <a:pt x="1407" y="1399"/>
                        <a:pt x="1407" y="1399"/>
                        <a:pt x="1407" y="1399"/>
                      </a:cubicBezTo>
                      <a:cubicBezTo>
                        <a:pt x="1444" y="1422"/>
                        <a:pt x="1492" y="1445"/>
                        <a:pt x="1528" y="1445"/>
                      </a:cubicBezTo>
                      <a:cubicBezTo>
                        <a:pt x="1565" y="1445"/>
                        <a:pt x="1613" y="1422"/>
                        <a:pt x="1649" y="1399"/>
                      </a:cubicBezTo>
                      <a:cubicBezTo>
                        <a:pt x="1649" y="1450"/>
                        <a:pt x="1649" y="1450"/>
                        <a:pt x="1649" y="1450"/>
                      </a:cubicBezTo>
                      <a:cubicBezTo>
                        <a:pt x="1675" y="1430"/>
                        <a:pt x="1692" y="1415"/>
                        <a:pt x="1692" y="1415"/>
                      </a:cubicBezTo>
                      <a:cubicBezTo>
                        <a:pt x="1693" y="1414"/>
                        <a:pt x="1693" y="1414"/>
                        <a:pt x="1693" y="1414"/>
                      </a:cubicBezTo>
                      <a:cubicBezTo>
                        <a:pt x="1693" y="1368"/>
                        <a:pt x="1693" y="1368"/>
                        <a:pt x="1693" y="1368"/>
                      </a:cubicBezTo>
                      <a:cubicBezTo>
                        <a:pt x="1696" y="1365"/>
                        <a:pt x="1699" y="1363"/>
                        <a:pt x="1701" y="1362"/>
                      </a:cubicBezTo>
                      <a:cubicBezTo>
                        <a:pt x="1729" y="1336"/>
                        <a:pt x="1782" y="1207"/>
                        <a:pt x="1802" y="1157"/>
                      </a:cubicBezTo>
                      <a:cubicBezTo>
                        <a:pt x="1837" y="1135"/>
                        <a:pt x="1846" y="1097"/>
                        <a:pt x="1849" y="1081"/>
                      </a:cubicBezTo>
                      <a:cubicBezTo>
                        <a:pt x="1849" y="1079"/>
                        <a:pt x="1849" y="1078"/>
                        <a:pt x="1849" y="1076"/>
                      </a:cubicBezTo>
                      <a:cubicBezTo>
                        <a:pt x="1796" y="1101"/>
                        <a:pt x="1796" y="1101"/>
                        <a:pt x="1796" y="1101"/>
                      </a:cubicBezTo>
                      <a:cubicBezTo>
                        <a:pt x="1791" y="1109"/>
                        <a:pt x="1784" y="1117"/>
                        <a:pt x="1774" y="1122"/>
                      </a:cubicBezTo>
                      <a:cubicBezTo>
                        <a:pt x="1769" y="1124"/>
                        <a:pt x="1766" y="1129"/>
                        <a:pt x="1764" y="1134"/>
                      </a:cubicBezTo>
                      <a:cubicBezTo>
                        <a:pt x="1731" y="1217"/>
                        <a:pt x="1687" y="1315"/>
                        <a:pt x="1671" y="1329"/>
                      </a:cubicBezTo>
                      <a:cubicBezTo>
                        <a:pt x="1644" y="1353"/>
                        <a:pt x="1568" y="1401"/>
                        <a:pt x="1528" y="1401"/>
                      </a:cubicBezTo>
                      <a:cubicBezTo>
                        <a:pt x="1489" y="1401"/>
                        <a:pt x="1413" y="1353"/>
                        <a:pt x="1385" y="1329"/>
                      </a:cubicBezTo>
                      <a:cubicBezTo>
                        <a:pt x="1370" y="1315"/>
                        <a:pt x="1326" y="1217"/>
                        <a:pt x="1293" y="1134"/>
                      </a:cubicBezTo>
                      <a:cubicBezTo>
                        <a:pt x="1291" y="1129"/>
                        <a:pt x="1287" y="1124"/>
                        <a:pt x="1283" y="1122"/>
                      </a:cubicBezTo>
                      <a:cubicBezTo>
                        <a:pt x="1273" y="1117"/>
                        <a:pt x="1266" y="1109"/>
                        <a:pt x="1261" y="1101"/>
                      </a:cubicBezTo>
                      <a:cubicBezTo>
                        <a:pt x="1208" y="1076"/>
                        <a:pt x="1208" y="1076"/>
                        <a:pt x="1208" y="1076"/>
                      </a:cubicBezTo>
                      <a:cubicBezTo>
                        <a:pt x="1208" y="1078"/>
                        <a:pt x="1208" y="1080"/>
                        <a:pt x="1208" y="1083"/>
                      </a:cubicBezTo>
                      <a:cubicBezTo>
                        <a:pt x="1212" y="1102"/>
                        <a:pt x="1222" y="1136"/>
                        <a:pt x="1255" y="1157"/>
                      </a:cubicBezTo>
                      <a:close/>
                      <a:moveTo>
                        <a:pt x="322" y="1157"/>
                      </a:moveTo>
                      <a:cubicBezTo>
                        <a:pt x="342" y="1207"/>
                        <a:pt x="395" y="1336"/>
                        <a:pt x="423" y="1362"/>
                      </a:cubicBezTo>
                      <a:cubicBezTo>
                        <a:pt x="425" y="1363"/>
                        <a:pt x="428" y="1365"/>
                        <a:pt x="431" y="1368"/>
                      </a:cubicBezTo>
                      <a:cubicBezTo>
                        <a:pt x="431" y="1411"/>
                        <a:pt x="431" y="1411"/>
                        <a:pt x="431" y="1411"/>
                      </a:cubicBezTo>
                      <a:cubicBezTo>
                        <a:pt x="440" y="1423"/>
                        <a:pt x="440" y="1423"/>
                        <a:pt x="440" y="1423"/>
                      </a:cubicBezTo>
                      <a:cubicBezTo>
                        <a:pt x="441" y="1425"/>
                        <a:pt x="452" y="1440"/>
                        <a:pt x="475" y="1457"/>
                      </a:cubicBezTo>
                      <a:cubicBezTo>
                        <a:pt x="475" y="1399"/>
                        <a:pt x="475" y="1399"/>
                        <a:pt x="475" y="1399"/>
                      </a:cubicBezTo>
                      <a:cubicBezTo>
                        <a:pt x="511" y="1422"/>
                        <a:pt x="559" y="1445"/>
                        <a:pt x="595" y="1445"/>
                      </a:cubicBezTo>
                      <a:cubicBezTo>
                        <a:pt x="632" y="1445"/>
                        <a:pt x="680" y="1422"/>
                        <a:pt x="717" y="1399"/>
                      </a:cubicBezTo>
                      <a:cubicBezTo>
                        <a:pt x="717" y="1457"/>
                        <a:pt x="717" y="1457"/>
                        <a:pt x="717" y="1457"/>
                      </a:cubicBezTo>
                      <a:cubicBezTo>
                        <a:pt x="740" y="1440"/>
                        <a:pt x="751" y="1424"/>
                        <a:pt x="751" y="1423"/>
                      </a:cubicBezTo>
                      <a:cubicBezTo>
                        <a:pt x="761" y="1411"/>
                        <a:pt x="761" y="1411"/>
                        <a:pt x="761" y="1411"/>
                      </a:cubicBezTo>
                      <a:cubicBezTo>
                        <a:pt x="761" y="1367"/>
                        <a:pt x="761" y="1367"/>
                        <a:pt x="761" y="1367"/>
                      </a:cubicBezTo>
                      <a:cubicBezTo>
                        <a:pt x="763" y="1365"/>
                        <a:pt x="766" y="1363"/>
                        <a:pt x="768" y="1362"/>
                      </a:cubicBezTo>
                      <a:cubicBezTo>
                        <a:pt x="796" y="1336"/>
                        <a:pt x="849" y="1207"/>
                        <a:pt x="869" y="1157"/>
                      </a:cubicBezTo>
                      <a:cubicBezTo>
                        <a:pt x="904" y="1135"/>
                        <a:pt x="913" y="1097"/>
                        <a:pt x="916" y="1081"/>
                      </a:cubicBezTo>
                      <a:cubicBezTo>
                        <a:pt x="916" y="1079"/>
                        <a:pt x="916" y="1078"/>
                        <a:pt x="916" y="1076"/>
                      </a:cubicBezTo>
                      <a:cubicBezTo>
                        <a:pt x="863" y="1101"/>
                        <a:pt x="863" y="1101"/>
                        <a:pt x="863" y="1101"/>
                      </a:cubicBezTo>
                      <a:cubicBezTo>
                        <a:pt x="858" y="1109"/>
                        <a:pt x="851" y="1117"/>
                        <a:pt x="841" y="1122"/>
                      </a:cubicBezTo>
                      <a:cubicBezTo>
                        <a:pt x="836" y="1124"/>
                        <a:pt x="833" y="1129"/>
                        <a:pt x="831" y="1134"/>
                      </a:cubicBezTo>
                      <a:cubicBezTo>
                        <a:pt x="798" y="1217"/>
                        <a:pt x="754" y="1315"/>
                        <a:pt x="738" y="1329"/>
                      </a:cubicBezTo>
                      <a:cubicBezTo>
                        <a:pt x="711" y="1353"/>
                        <a:pt x="635" y="1401"/>
                        <a:pt x="595" y="1401"/>
                      </a:cubicBezTo>
                      <a:cubicBezTo>
                        <a:pt x="556" y="1401"/>
                        <a:pt x="480" y="1353"/>
                        <a:pt x="452" y="1329"/>
                      </a:cubicBezTo>
                      <a:cubicBezTo>
                        <a:pt x="437" y="1315"/>
                        <a:pt x="393" y="1217"/>
                        <a:pt x="360" y="1134"/>
                      </a:cubicBezTo>
                      <a:cubicBezTo>
                        <a:pt x="358" y="1129"/>
                        <a:pt x="354" y="1124"/>
                        <a:pt x="350" y="1122"/>
                      </a:cubicBezTo>
                      <a:cubicBezTo>
                        <a:pt x="339" y="1117"/>
                        <a:pt x="333" y="1109"/>
                        <a:pt x="328" y="1101"/>
                      </a:cubicBezTo>
                      <a:cubicBezTo>
                        <a:pt x="275" y="1076"/>
                        <a:pt x="275" y="1076"/>
                        <a:pt x="275" y="1076"/>
                      </a:cubicBezTo>
                      <a:cubicBezTo>
                        <a:pt x="275" y="1078"/>
                        <a:pt x="275" y="1080"/>
                        <a:pt x="275" y="1083"/>
                      </a:cubicBezTo>
                      <a:cubicBezTo>
                        <a:pt x="279" y="1102"/>
                        <a:pt x="289" y="1136"/>
                        <a:pt x="322" y="1157"/>
                      </a:cubicBezTo>
                      <a:close/>
                    </a:path>
                  </a:pathLst>
                </a:custGeom>
                <a:solidFill>
                  <a:srgbClr val="000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4" name="Freeform 21">
                  <a:extLst>
                    <a:ext uri="{FF2B5EF4-FFF2-40B4-BE49-F238E27FC236}">
                      <a16:creationId xmlns:a16="http://schemas.microsoft.com/office/drawing/2014/main" id="{512CDB7E-C80F-52C3-87DB-FBF59D08260F}"/>
                    </a:ext>
                  </a:extLst>
                </p:cNvPr>
                <p:cNvSpPr>
                  <a:spLocks noEditPoints="1"/>
                </p:cNvSpPr>
                <p:nvPr/>
              </p:nvSpPr>
              <p:spPr bwMode="auto">
                <a:xfrm>
                  <a:off x="5540884" y="3203448"/>
                  <a:ext cx="1150239" cy="575691"/>
                </a:xfrm>
                <a:custGeom>
                  <a:avLst/>
                  <a:gdLst>
                    <a:gd name="T0" fmla="*/ 1542 w 1612"/>
                    <a:gd name="T1" fmla="*/ 422 h 806"/>
                    <a:gd name="T2" fmla="*/ 1542 w 1612"/>
                    <a:gd name="T3" fmla="*/ 421 h 806"/>
                    <a:gd name="T4" fmla="*/ 1508 w 1612"/>
                    <a:gd name="T5" fmla="*/ 469 h 806"/>
                    <a:gd name="T6" fmla="*/ 1505 w 1612"/>
                    <a:gd name="T7" fmla="*/ 470 h 806"/>
                    <a:gd name="T8" fmla="*/ 1485 w 1612"/>
                    <a:gd name="T9" fmla="*/ 470 h 806"/>
                    <a:gd name="T10" fmla="*/ 1483 w 1612"/>
                    <a:gd name="T11" fmla="*/ 470 h 806"/>
                    <a:gd name="T12" fmla="*/ 1074 w 1612"/>
                    <a:gd name="T13" fmla="*/ 253 h 806"/>
                    <a:gd name="T14" fmla="*/ 1070 w 1612"/>
                    <a:gd name="T15" fmla="*/ 253 h 806"/>
                    <a:gd name="T16" fmla="*/ 949 w 1612"/>
                    <a:gd name="T17" fmla="*/ 445 h 806"/>
                    <a:gd name="T18" fmla="*/ 949 w 1612"/>
                    <a:gd name="T19" fmla="*/ 444 h 806"/>
                    <a:gd name="T20" fmla="*/ 932 w 1612"/>
                    <a:gd name="T21" fmla="*/ 315 h 806"/>
                    <a:gd name="T22" fmla="*/ 1242 w 1612"/>
                    <a:gd name="T23" fmla="*/ 0 h 806"/>
                    <a:gd name="T24" fmla="*/ 1553 w 1612"/>
                    <a:gd name="T25" fmla="*/ 315 h 806"/>
                    <a:gd name="T26" fmla="*/ 1542 w 1612"/>
                    <a:gd name="T27" fmla="*/ 422 h 806"/>
                    <a:gd name="T28" fmla="*/ 619 w 1612"/>
                    <a:gd name="T29" fmla="*/ 317 h 806"/>
                    <a:gd name="T30" fmla="*/ 310 w 1612"/>
                    <a:gd name="T31" fmla="*/ 0 h 806"/>
                    <a:gd name="T32" fmla="*/ 0 w 1612"/>
                    <a:gd name="T33" fmla="*/ 317 h 806"/>
                    <a:gd name="T34" fmla="*/ 12 w 1612"/>
                    <a:gd name="T35" fmla="*/ 427 h 806"/>
                    <a:gd name="T36" fmla="*/ 12 w 1612"/>
                    <a:gd name="T37" fmla="*/ 428 h 806"/>
                    <a:gd name="T38" fmla="*/ 43 w 1612"/>
                    <a:gd name="T39" fmla="*/ 467 h 806"/>
                    <a:gd name="T40" fmla="*/ 64 w 1612"/>
                    <a:gd name="T41" fmla="*/ 469 h 806"/>
                    <a:gd name="T42" fmla="*/ 140 w 1612"/>
                    <a:gd name="T43" fmla="*/ 254 h 806"/>
                    <a:gd name="T44" fmla="*/ 547 w 1612"/>
                    <a:gd name="T45" fmla="*/ 240 h 806"/>
                    <a:gd name="T46" fmla="*/ 550 w 1612"/>
                    <a:gd name="T47" fmla="*/ 473 h 806"/>
                    <a:gd name="T48" fmla="*/ 573 w 1612"/>
                    <a:gd name="T49" fmla="*/ 473 h 806"/>
                    <a:gd name="T50" fmla="*/ 608 w 1612"/>
                    <a:gd name="T51" fmla="*/ 424 h 806"/>
                    <a:gd name="T52" fmla="*/ 608 w 1612"/>
                    <a:gd name="T53" fmla="*/ 424 h 806"/>
                    <a:gd name="T54" fmla="*/ 619 w 1612"/>
                    <a:gd name="T55" fmla="*/ 317 h 806"/>
                    <a:gd name="T56" fmla="*/ 1033 w 1612"/>
                    <a:gd name="T57" fmla="*/ 780 h 806"/>
                    <a:gd name="T58" fmla="*/ 946 w 1612"/>
                    <a:gd name="T59" fmla="*/ 612 h 806"/>
                    <a:gd name="T60" fmla="*/ 872 w 1612"/>
                    <a:gd name="T61" fmla="*/ 756 h 806"/>
                    <a:gd name="T62" fmla="*/ 949 w 1612"/>
                    <a:gd name="T63" fmla="*/ 806 h 806"/>
                    <a:gd name="T64" fmla="*/ 1033 w 1612"/>
                    <a:gd name="T65" fmla="*/ 799 h 806"/>
                    <a:gd name="T66" fmla="*/ 1033 w 1612"/>
                    <a:gd name="T67" fmla="*/ 780 h 806"/>
                    <a:gd name="T68" fmla="*/ 1538 w 1612"/>
                    <a:gd name="T69" fmla="*/ 613 h 806"/>
                    <a:gd name="T70" fmla="*/ 1451 w 1612"/>
                    <a:gd name="T71" fmla="*/ 781 h 806"/>
                    <a:gd name="T72" fmla="*/ 1451 w 1612"/>
                    <a:gd name="T73" fmla="*/ 799 h 806"/>
                    <a:gd name="T74" fmla="*/ 1536 w 1612"/>
                    <a:gd name="T75" fmla="*/ 806 h 806"/>
                    <a:gd name="T76" fmla="*/ 1612 w 1612"/>
                    <a:gd name="T77" fmla="*/ 756 h 806"/>
                    <a:gd name="T78" fmla="*/ 1538 w 1612"/>
                    <a:gd name="T79" fmla="*/ 613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12" h="806">
                      <a:moveTo>
                        <a:pt x="1542" y="422"/>
                      </a:moveTo>
                      <a:cubicBezTo>
                        <a:pt x="1542" y="422"/>
                        <a:pt x="1542" y="421"/>
                        <a:pt x="1542" y="421"/>
                      </a:cubicBezTo>
                      <a:cubicBezTo>
                        <a:pt x="1541" y="422"/>
                        <a:pt x="1536" y="437"/>
                        <a:pt x="1508" y="469"/>
                      </a:cubicBezTo>
                      <a:cubicBezTo>
                        <a:pt x="1507" y="470"/>
                        <a:pt x="1506" y="470"/>
                        <a:pt x="1505" y="470"/>
                      </a:cubicBezTo>
                      <a:cubicBezTo>
                        <a:pt x="1485" y="470"/>
                        <a:pt x="1485" y="470"/>
                        <a:pt x="1485" y="470"/>
                      </a:cubicBezTo>
                      <a:cubicBezTo>
                        <a:pt x="1484" y="470"/>
                        <a:pt x="1484" y="470"/>
                        <a:pt x="1483" y="470"/>
                      </a:cubicBezTo>
                      <a:cubicBezTo>
                        <a:pt x="1074" y="253"/>
                        <a:pt x="1074" y="253"/>
                        <a:pt x="1074" y="253"/>
                      </a:cubicBezTo>
                      <a:cubicBezTo>
                        <a:pt x="1073" y="253"/>
                        <a:pt x="1071" y="253"/>
                        <a:pt x="1070" y="253"/>
                      </a:cubicBezTo>
                      <a:cubicBezTo>
                        <a:pt x="979" y="283"/>
                        <a:pt x="980" y="472"/>
                        <a:pt x="949" y="445"/>
                      </a:cubicBezTo>
                      <a:cubicBezTo>
                        <a:pt x="949" y="444"/>
                        <a:pt x="949" y="444"/>
                        <a:pt x="949" y="444"/>
                      </a:cubicBezTo>
                      <a:cubicBezTo>
                        <a:pt x="936" y="410"/>
                        <a:pt x="932" y="354"/>
                        <a:pt x="932" y="315"/>
                      </a:cubicBezTo>
                      <a:cubicBezTo>
                        <a:pt x="932" y="141"/>
                        <a:pt x="1067" y="0"/>
                        <a:pt x="1242" y="0"/>
                      </a:cubicBezTo>
                      <a:cubicBezTo>
                        <a:pt x="1418" y="0"/>
                        <a:pt x="1553" y="141"/>
                        <a:pt x="1553" y="315"/>
                      </a:cubicBezTo>
                      <a:cubicBezTo>
                        <a:pt x="1553" y="353"/>
                        <a:pt x="1554" y="389"/>
                        <a:pt x="1542" y="422"/>
                      </a:cubicBezTo>
                      <a:close/>
                      <a:moveTo>
                        <a:pt x="619" y="317"/>
                      </a:moveTo>
                      <a:cubicBezTo>
                        <a:pt x="619" y="142"/>
                        <a:pt x="485" y="0"/>
                        <a:pt x="310" y="0"/>
                      </a:cubicBezTo>
                      <a:cubicBezTo>
                        <a:pt x="134" y="0"/>
                        <a:pt x="0" y="142"/>
                        <a:pt x="0" y="317"/>
                      </a:cubicBezTo>
                      <a:cubicBezTo>
                        <a:pt x="0" y="356"/>
                        <a:pt x="0" y="393"/>
                        <a:pt x="12" y="427"/>
                      </a:cubicBezTo>
                      <a:cubicBezTo>
                        <a:pt x="12" y="428"/>
                        <a:pt x="12" y="428"/>
                        <a:pt x="12" y="428"/>
                      </a:cubicBezTo>
                      <a:cubicBezTo>
                        <a:pt x="43" y="456"/>
                        <a:pt x="43" y="467"/>
                        <a:pt x="43" y="467"/>
                      </a:cubicBezTo>
                      <a:cubicBezTo>
                        <a:pt x="64" y="469"/>
                        <a:pt x="64" y="469"/>
                        <a:pt x="64" y="469"/>
                      </a:cubicBezTo>
                      <a:cubicBezTo>
                        <a:pt x="64" y="469"/>
                        <a:pt x="47" y="283"/>
                        <a:pt x="140" y="254"/>
                      </a:cubicBezTo>
                      <a:cubicBezTo>
                        <a:pt x="140" y="254"/>
                        <a:pt x="512" y="418"/>
                        <a:pt x="547" y="240"/>
                      </a:cubicBezTo>
                      <a:cubicBezTo>
                        <a:pt x="550" y="462"/>
                        <a:pt x="550" y="473"/>
                        <a:pt x="550" y="473"/>
                      </a:cubicBezTo>
                      <a:cubicBezTo>
                        <a:pt x="573" y="473"/>
                        <a:pt x="573" y="473"/>
                        <a:pt x="573" y="473"/>
                      </a:cubicBezTo>
                      <a:cubicBezTo>
                        <a:pt x="602" y="440"/>
                        <a:pt x="607" y="424"/>
                        <a:pt x="608" y="424"/>
                      </a:cubicBezTo>
                      <a:cubicBezTo>
                        <a:pt x="608" y="424"/>
                        <a:pt x="608" y="424"/>
                        <a:pt x="608" y="424"/>
                      </a:cubicBezTo>
                      <a:cubicBezTo>
                        <a:pt x="620" y="391"/>
                        <a:pt x="619" y="355"/>
                        <a:pt x="619" y="317"/>
                      </a:cubicBezTo>
                      <a:close/>
                      <a:moveTo>
                        <a:pt x="1033" y="780"/>
                      </a:moveTo>
                      <a:cubicBezTo>
                        <a:pt x="1011" y="755"/>
                        <a:pt x="982" y="699"/>
                        <a:pt x="946" y="612"/>
                      </a:cubicBezTo>
                      <a:cubicBezTo>
                        <a:pt x="943" y="671"/>
                        <a:pt x="933" y="750"/>
                        <a:pt x="872" y="756"/>
                      </a:cubicBezTo>
                      <a:cubicBezTo>
                        <a:pt x="899" y="783"/>
                        <a:pt x="925" y="798"/>
                        <a:pt x="949" y="806"/>
                      </a:cubicBezTo>
                      <a:cubicBezTo>
                        <a:pt x="984" y="802"/>
                        <a:pt x="1015" y="800"/>
                        <a:pt x="1033" y="799"/>
                      </a:cubicBezTo>
                      <a:lnTo>
                        <a:pt x="1033" y="780"/>
                      </a:lnTo>
                      <a:close/>
                      <a:moveTo>
                        <a:pt x="1538" y="613"/>
                      </a:moveTo>
                      <a:cubicBezTo>
                        <a:pt x="1502" y="699"/>
                        <a:pt x="1473" y="755"/>
                        <a:pt x="1451" y="781"/>
                      </a:cubicBezTo>
                      <a:cubicBezTo>
                        <a:pt x="1451" y="799"/>
                        <a:pt x="1451" y="799"/>
                        <a:pt x="1451" y="799"/>
                      </a:cubicBezTo>
                      <a:cubicBezTo>
                        <a:pt x="1469" y="800"/>
                        <a:pt x="1501" y="802"/>
                        <a:pt x="1536" y="806"/>
                      </a:cubicBezTo>
                      <a:cubicBezTo>
                        <a:pt x="1560" y="798"/>
                        <a:pt x="1586" y="783"/>
                        <a:pt x="1612" y="756"/>
                      </a:cubicBezTo>
                      <a:cubicBezTo>
                        <a:pt x="1552" y="750"/>
                        <a:pt x="1542" y="672"/>
                        <a:pt x="1538" y="613"/>
                      </a:cubicBezTo>
                      <a:close/>
                    </a:path>
                  </a:pathLst>
                </a:custGeom>
                <a:solidFill>
                  <a:srgbClr val="47B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grpSp>
      </p:grpSp>
      <p:pic>
        <p:nvPicPr>
          <p:cNvPr id="89" name="Graphic 88" descr="Tricycle outline">
            <a:extLst>
              <a:ext uri="{FF2B5EF4-FFF2-40B4-BE49-F238E27FC236}">
                <a16:creationId xmlns:a16="http://schemas.microsoft.com/office/drawing/2014/main" id="{F3433475-060F-DE2A-4020-6DAFDB34A5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62930" y="3120117"/>
            <a:ext cx="914400" cy="914400"/>
          </a:xfrm>
          <a:prstGeom prst="rect">
            <a:avLst/>
          </a:prstGeom>
        </p:spPr>
      </p:pic>
    </p:spTree>
    <p:extLst>
      <p:ext uri="{BB962C8B-B14F-4D97-AF65-F5344CB8AC3E}">
        <p14:creationId xmlns:p14="http://schemas.microsoft.com/office/powerpoint/2010/main" val="1618943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0D2B0-75F3-E104-CA4B-2876B738ED0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5A1442B-D23D-A529-3887-69CDD81B142D}"/>
              </a:ext>
            </a:extLst>
          </p:cNvPr>
          <p:cNvSpPr>
            <a:spLocks noGrp="1"/>
          </p:cNvSpPr>
          <p:nvPr>
            <p:ph type="body" sz="quarter" idx="13"/>
          </p:nvPr>
        </p:nvSpPr>
        <p:spPr/>
        <p:txBody>
          <a:bodyPr/>
          <a:lstStyle/>
          <a:p>
            <a:r>
              <a:rPr lang="en-US" dirty="0">
                <a:latin typeface="Calibri" panose="020F0502020204030204" pitchFamily="34" charset="0"/>
                <a:ea typeface="Calibri" panose="020F0502020204030204" pitchFamily="34" charset="0"/>
              </a:rPr>
              <a:t>Who is </a:t>
            </a:r>
            <a:r>
              <a:rPr lang="en-US" dirty="0" err="1">
                <a:latin typeface="Calibri" panose="020F0502020204030204" pitchFamily="34" charset="0"/>
                <a:ea typeface="Calibri" panose="020F0502020204030204" pitchFamily="34" charset="0"/>
              </a:rPr>
              <a:t>Citibike</a:t>
            </a:r>
            <a:r>
              <a:rPr lang="en-US" dirty="0">
                <a:latin typeface="Calibri" panose="020F0502020204030204" pitchFamily="34" charset="0"/>
                <a:ea typeface="Calibri" panose="020F0502020204030204" pitchFamily="34" charset="0"/>
              </a:rPr>
              <a:t>?</a:t>
            </a:r>
          </a:p>
        </p:txBody>
      </p:sp>
      <p:sp>
        <p:nvSpPr>
          <p:cNvPr id="3" name="Text Placeholder 2">
            <a:extLst>
              <a:ext uri="{FF2B5EF4-FFF2-40B4-BE49-F238E27FC236}">
                <a16:creationId xmlns:a16="http://schemas.microsoft.com/office/drawing/2014/main" id="{D9B53B69-4434-99ED-3094-CEFC83341322}"/>
              </a:ext>
            </a:extLst>
          </p:cNvPr>
          <p:cNvSpPr>
            <a:spLocks noGrp="1"/>
          </p:cNvSpPr>
          <p:nvPr>
            <p:ph type="body" sz="quarter" idx="14"/>
          </p:nvPr>
        </p:nvSpPr>
        <p:spPr/>
        <p:txBody>
          <a:bodyPr/>
          <a:lstStyle/>
          <a:p>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4" name="Text Placeholder 3">
            <a:extLst>
              <a:ext uri="{FF2B5EF4-FFF2-40B4-BE49-F238E27FC236}">
                <a16:creationId xmlns:a16="http://schemas.microsoft.com/office/drawing/2014/main" id="{9832566B-2D67-B49C-3730-FF1E07A51D85}"/>
              </a:ext>
            </a:extLst>
          </p:cNvPr>
          <p:cNvSpPr>
            <a:spLocks noGrp="1"/>
          </p:cNvSpPr>
          <p:nvPr>
            <p:ph type="body" sz="quarter" idx="12"/>
          </p:nvPr>
        </p:nvSpPr>
        <p:spPr/>
        <p:txBody>
          <a:bodyPr/>
          <a:lstStyle/>
          <a:p>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22E84481-D166-F66E-86A2-6A10330C046D}"/>
              </a:ext>
            </a:extLst>
          </p:cNvPr>
          <p:cNvSpPr>
            <a:spLocks noGrp="1"/>
          </p:cNvSpPr>
          <p:nvPr>
            <p:ph type="sldNum" sz="quarter" idx="4"/>
          </p:nvPr>
        </p:nvSpPr>
        <p:spPr/>
        <p:txBody>
          <a:bodyPr/>
          <a:lstStyle/>
          <a:p>
            <a:pPr algn="l">
              <a:lnSpc>
                <a:spcPct val="90000"/>
              </a:lnSpc>
              <a:buFont typeface="Wingdings" panose="05000000000000000000" pitchFamily="2" charset="2"/>
              <a:buNone/>
            </a:pPr>
            <a:fld id="{7E902D2A-5D78-4C51-8B6E-B52A04DFC6E0}" type="slidenum">
              <a:rPr lang="en-US" smtClean="0">
                <a:latin typeface="Calibri" panose="020F0502020204030204" pitchFamily="34" charset="0"/>
                <a:ea typeface="Calibri" panose="020F0502020204030204" pitchFamily="34" charset="0"/>
                <a:cs typeface="Calibri" panose="020F0502020204030204" pitchFamily="34" charset="0"/>
              </a:rPr>
              <a:pPr algn="l">
                <a:lnSpc>
                  <a:spcPct val="90000"/>
                </a:lnSpc>
                <a:buFont typeface="Wingdings" panose="05000000000000000000" pitchFamily="2" charset="2"/>
                <a:buNone/>
              </a:pPr>
              <a:t>3</a:t>
            </a:fld>
            <a:endParaRPr lang="en-US">
              <a:latin typeface="Calibri" panose="020F0502020204030204" pitchFamily="34" charset="0"/>
              <a:ea typeface="Calibri" panose="020F0502020204030204" pitchFamily="34" charset="0"/>
              <a:cs typeface="Calibri" panose="020F0502020204030204" pitchFamily="34" charset="0"/>
            </a:endParaRPr>
          </a:p>
        </p:txBody>
      </p:sp>
      <p:grpSp>
        <p:nvGrpSpPr>
          <p:cNvPr id="48" name="Group 47">
            <a:extLst>
              <a:ext uri="{FF2B5EF4-FFF2-40B4-BE49-F238E27FC236}">
                <a16:creationId xmlns:a16="http://schemas.microsoft.com/office/drawing/2014/main" id="{EAB92EDE-10C8-F3E4-629B-6450225C16FC}"/>
              </a:ext>
            </a:extLst>
          </p:cNvPr>
          <p:cNvGrpSpPr/>
          <p:nvPr/>
        </p:nvGrpSpPr>
        <p:grpSpPr>
          <a:xfrm>
            <a:off x="8116825" y="1403710"/>
            <a:ext cx="5397026" cy="5454290"/>
            <a:chOff x="8116825" y="1403710"/>
            <a:chExt cx="5397026" cy="5454290"/>
          </a:xfrm>
        </p:grpSpPr>
        <p:sp>
          <p:nvSpPr>
            <p:cNvPr id="49" name="Rectangle 48">
              <a:extLst>
                <a:ext uri="{FF2B5EF4-FFF2-40B4-BE49-F238E27FC236}">
                  <a16:creationId xmlns:a16="http://schemas.microsoft.com/office/drawing/2014/main" id="{2192B2B4-2D93-CDBB-E0D2-4BC638071A95}"/>
                </a:ext>
              </a:extLst>
            </p:cNvPr>
            <p:cNvSpPr/>
            <p:nvPr/>
          </p:nvSpPr>
          <p:spPr>
            <a:xfrm flipH="1">
              <a:off x="8116825" y="2075688"/>
              <a:ext cx="4108705" cy="4782312"/>
            </a:xfrm>
            <a:prstGeom prst="rect">
              <a:avLst/>
            </a:prstGeom>
            <a:solidFill>
              <a:srgbClr val="000066"/>
            </a:solidFill>
            <a:ln w="9525" cap="rnd" cmpd="sng" algn="ctr">
              <a:solidFill>
                <a:srgbClr val="FFFF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0" name="Oval 49">
              <a:extLst>
                <a:ext uri="{FF2B5EF4-FFF2-40B4-BE49-F238E27FC236}">
                  <a16:creationId xmlns:a16="http://schemas.microsoft.com/office/drawing/2014/main" id="{EABAB08E-B0CA-BD02-C0FC-6FD56701F6DC}"/>
                </a:ext>
              </a:extLst>
            </p:cNvPr>
            <p:cNvSpPr/>
            <p:nvPr/>
          </p:nvSpPr>
          <p:spPr>
            <a:xfrm>
              <a:off x="9536211" y="1408389"/>
              <a:ext cx="3977640" cy="3977640"/>
            </a:xfrm>
            <a:prstGeom prst="ellipse">
              <a:avLst/>
            </a:prstGeom>
            <a:solidFill>
              <a:srgbClr val="C7CACC">
                <a:lumMod val="75000"/>
              </a:srgbClr>
            </a:soli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1" name="Oval 50">
              <a:extLst>
                <a:ext uri="{FF2B5EF4-FFF2-40B4-BE49-F238E27FC236}">
                  <a16:creationId xmlns:a16="http://schemas.microsoft.com/office/drawing/2014/main" id="{E424ED6B-7277-648A-B463-FCB95149DF48}"/>
                </a:ext>
              </a:extLst>
            </p:cNvPr>
            <p:cNvSpPr/>
            <p:nvPr/>
          </p:nvSpPr>
          <p:spPr>
            <a:xfrm>
              <a:off x="9592492" y="1403710"/>
              <a:ext cx="3865078" cy="3821979"/>
            </a:xfrm>
            <a:prstGeom prst="ellipse">
              <a:avLst/>
            </a:prstGeom>
            <a:solidFill>
              <a:srgbClr val="47BFFF"/>
            </a:soli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2" name="TextBox 51">
              <a:extLst>
                <a:ext uri="{FF2B5EF4-FFF2-40B4-BE49-F238E27FC236}">
                  <a16:creationId xmlns:a16="http://schemas.microsoft.com/office/drawing/2014/main" id="{0608E515-D8AF-5749-4778-E9E23626805A}"/>
                </a:ext>
              </a:extLst>
            </p:cNvPr>
            <p:cNvSpPr txBox="1"/>
            <p:nvPr/>
          </p:nvSpPr>
          <p:spPr>
            <a:xfrm>
              <a:off x="8345967" y="4821544"/>
              <a:ext cx="1722119" cy="1754326"/>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solidFill>
                    <a:srgbClr val="FFFFFF"/>
                  </a:solidFill>
                  <a:latin typeface="Calibri" panose="020F0502020204030204" pitchFamily="34" charset="0"/>
                  <a:ea typeface="Calibri" panose="020F0502020204030204" pitchFamily="34" charset="0"/>
                  <a:cs typeface="Calibri" panose="020F0502020204030204" pitchFamily="34" charset="0"/>
                </a:rPr>
                <a:t>Number of operational bikes in JC</a:t>
              </a:r>
              <a:endParaRPr kumimoji="0" lang="en-US" sz="1600" b="0" i="0" u="none" strike="noStrike" kern="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6600" b="1" i="0" u="none" strike="noStrike" kern="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600+</a:t>
              </a:r>
              <a:endParaRPr kumimoji="0" lang="en-US" sz="1600" b="0" i="0" u="none" strike="noStrike" kern="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5" name="AutoShape 3">
              <a:extLst>
                <a:ext uri="{FF2B5EF4-FFF2-40B4-BE49-F238E27FC236}">
                  <a16:creationId xmlns:a16="http://schemas.microsoft.com/office/drawing/2014/main" id="{8243139F-73E6-5C07-0F59-4A59B47EE50D}"/>
                </a:ext>
              </a:extLst>
            </p:cNvPr>
            <p:cNvSpPr>
              <a:spLocks noChangeAspect="1" noChangeArrowheads="1" noTextEdit="1"/>
            </p:cNvSpPr>
            <p:nvPr/>
          </p:nvSpPr>
          <p:spPr bwMode="auto">
            <a:xfrm rot="2700000">
              <a:off x="10369301" y="3188149"/>
              <a:ext cx="723183" cy="723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Test Financier Display"/>
              </a:endParaRPr>
            </a:p>
          </p:txBody>
        </p:sp>
        <p:sp>
          <p:nvSpPr>
            <p:cNvPr id="54" name="Freeform: Shape 53">
              <a:extLst>
                <a:ext uri="{FF2B5EF4-FFF2-40B4-BE49-F238E27FC236}">
                  <a16:creationId xmlns:a16="http://schemas.microsoft.com/office/drawing/2014/main" id="{D221C41C-15A2-3615-9B67-C57F163AA14D}"/>
                </a:ext>
              </a:extLst>
            </p:cNvPr>
            <p:cNvSpPr/>
            <p:nvPr/>
          </p:nvSpPr>
          <p:spPr>
            <a:xfrm>
              <a:off x="9249544" y="3467444"/>
              <a:ext cx="1150445" cy="82296"/>
            </a:xfrm>
            <a:custGeom>
              <a:avLst/>
              <a:gdLst>
                <a:gd name="connsiteX0" fmla="*/ 272621 w 1150445"/>
                <a:gd name="connsiteY0" fmla="*/ 0 h 82296"/>
                <a:gd name="connsiteX1" fmla="*/ 53165 w 1150445"/>
                <a:gd name="connsiteY1" fmla="*/ 54864 h 82296"/>
                <a:gd name="connsiteX2" fmla="*/ 1150445 w 1150445"/>
                <a:gd name="connsiteY2" fmla="*/ 82296 h 82296"/>
              </a:gdLst>
              <a:ahLst/>
              <a:cxnLst>
                <a:cxn ang="0">
                  <a:pos x="connsiteX0" y="connsiteY0"/>
                </a:cxn>
                <a:cxn ang="0">
                  <a:pos x="connsiteX1" y="connsiteY1"/>
                </a:cxn>
                <a:cxn ang="0">
                  <a:pos x="connsiteX2" y="connsiteY2"/>
                </a:cxn>
              </a:cxnLst>
              <a:rect l="l" t="t" r="r" b="b"/>
              <a:pathLst>
                <a:path w="1150445" h="82296">
                  <a:moveTo>
                    <a:pt x="272621" y="0"/>
                  </a:moveTo>
                  <a:cubicBezTo>
                    <a:pt x="89741" y="20574"/>
                    <a:pt x="-93139" y="41148"/>
                    <a:pt x="53165" y="54864"/>
                  </a:cubicBezTo>
                  <a:cubicBezTo>
                    <a:pt x="199469" y="68580"/>
                    <a:pt x="674957" y="75438"/>
                    <a:pt x="1150445" y="82296"/>
                  </a:cubicBezTo>
                </a:path>
              </a:pathLst>
            </a:custGeom>
            <a:noFill/>
            <a:ln w="19050" cap="rnd" cmpd="sng" algn="ctr">
              <a:solidFill>
                <a:srgbClr val="FFFFFF"/>
              </a:solidFill>
              <a:prstDash val="sysDot"/>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grpSp>
        <p:nvGrpSpPr>
          <p:cNvPr id="57" name="Group 56">
            <a:extLst>
              <a:ext uri="{FF2B5EF4-FFF2-40B4-BE49-F238E27FC236}">
                <a16:creationId xmlns:a16="http://schemas.microsoft.com/office/drawing/2014/main" id="{F6DA2271-3C5A-8005-9FA5-D385276D9F95}"/>
              </a:ext>
            </a:extLst>
          </p:cNvPr>
          <p:cNvGrpSpPr/>
          <p:nvPr/>
        </p:nvGrpSpPr>
        <p:grpSpPr>
          <a:xfrm>
            <a:off x="0" y="1060229"/>
            <a:ext cx="4041648" cy="1753302"/>
            <a:chOff x="0" y="1060229"/>
            <a:chExt cx="4041648" cy="1753302"/>
          </a:xfrm>
        </p:grpSpPr>
        <p:sp>
          <p:nvSpPr>
            <p:cNvPr id="58" name="Rectangle 57">
              <a:extLst>
                <a:ext uri="{FF2B5EF4-FFF2-40B4-BE49-F238E27FC236}">
                  <a16:creationId xmlns:a16="http://schemas.microsoft.com/office/drawing/2014/main" id="{F6567DAF-9B7C-3A5C-3699-A9687270694B}"/>
                </a:ext>
              </a:extLst>
            </p:cNvPr>
            <p:cNvSpPr/>
            <p:nvPr/>
          </p:nvSpPr>
          <p:spPr>
            <a:xfrm>
              <a:off x="0" y="1060229"/>
              <a:ext cx="4041648" cy="1753302"/>
            </a:xfrm>
            <a:prstGeom prst="rect">
              <a:avLst/>
            </a:prstGeom>
            <a:solidFill>
              <a:srgbClr val="FFD1F3"/>
            </a:solidFill>
            <a:ln w="9525" cap="rnd" cmpd="sng" algn="ctr">
              <a:solidFill>
                <a:srgbClr val="FFFF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59" name="TextBox 58">
              <a:extLst>
                <a:ext uri="{FF2B5EF4-FFF2-40B4-BE49-F238E27FC236}">
                  <a16:creationId xmlns:a16="http://schemas.microsoft.com/office/drawing/2014/main" id="{ED25167C-C047-FCC9-BACC-A13149C1E709}"/>
                </a:ext>
              </a:extLst>
            </p:cNvPr>
            <p:cNvSpPr txBox="1"/>
            <p:nvPr/>
          </p:nvSpPr>
          <p:spPr>
            <a:xfrm>
              <a:off x="578119" y="1259772"/>
              <a:ext cx="2885409" cy="135421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1" i="0" u="none" strike="noStrike" kern="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2015</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Launched in JC in September 2015</a:t>
              </a:r>
            </a:p>
          </p:txBody>
        </p:sp>
      </p:grpSp>
      <p:grpSp>
        <p:nvGrpSpPr>
          <p:cNvPr id="60" name="Group 59">
            <a:extLst>
              <a:ext uri="{FF2B5EF4-FFF2-40B4-BE49-F238E27FC236}">
                <a16:creationId xmlns:a16="http://schemas.microsoft.com/office/drawing/2014/main" id="{DFBA5590-679A-AD13-7FFC-EBE01EB9DC1B}"/>
              </a:ext>
            </a:extLst>
          </p:cNvPr>
          <p:cNvGrpSpPr/>
          <p:nvPr/>
        </p:nvGrpSpPr>
        <p:grpSpPr>
          <a:xfrm>
            <a:off x="4041647" y="1060229"/>
            <a:ext cx="8150353" cy="1915078"/>
            <a:chOff x="4041647" y="1060229"/>
            <a:chExt cx="8150353" cy="1915078"/>
          </a:xfrm>
        </p:grpSpPr>
        <p:sp>
          <p:nvSpPr>
            <p:cNvPr id="61" name="Rectangle 60">
              <a:extLst>
                <a:ext uri="{FF2B5EF4-FFF2-40B4-BE49-F238E27FC236}">
                  <a16:creationId xmlns:a16="http://schemas.microsoft.com/office/drawing/2014/main" id="{2162BE05-69D5-FDAC-418D-F4B2FCECD8E8}"/>
                </a:ext>
              </a:extLst>
            </p:cNvPr>
            <p:cNvSpPr/>
            <p:nvPr/>
          </p:nvSpPr>
          <p:spPr>
            <a:xfrm>
              <a:off x="4041647" y="1060229"/>
              <a:ext cx="8150353" cy="1753302"/>
            </a:xfrm>
            <a:prstGeom prst="rect">
              <a:avLst/>
            </a:prstGeom>
            <a:solidFill>
              <a:srgbClr val="FFD1F3"/>
            </a:solidFill>
            <a:ln w="9525" cap="rnd" cmpd="sng" algn="ctr">
              <a:solidFill>
                <a:srgbClr val="FFFFFF"/>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kern="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grpSp>
          <p:nvGrpSpPr>
            <p:cNvPr id="62" name="Group 61">
              <a:extLst>
                <a:ext uri="{FF2B5EF4-FFF2-40B4-BE49-F238E27FC236}">
                  <a16:creationId xmlns:a16="http://schemas.microsoft.com/office/drawing/2014/main" id="{9DFBB7F9-B5BE-F146-DECD-119886D2343B}"/>
                </a:ext>
              </a:extLst>
            </p:cNvPr>
            <p:cNvGrpSpPr>
              <a:grpSpLocks noChangeAspect="1"/>
            </p:cNvGrpSpPr>
            <p:nvPr/>
          </p:nvGrpSpPr>
          <p:grpSpPr>
            <a:xfrm>
              <a:off x="4505837" y="1179175"/>
              <a:ext cx="1794469" cy="1796132"/>
              <a:chOff x="5273803" y="2606040"/>
              <a:chExt cx="1644396" cy="1645920"/>
            </a:xfrm>
          </p:grpSpPr>
          <p:sp>
            <p:nvSpPr>
              <p:cNvPr id="69" name="AutoShape 18">
                <a:extLst>
                  <a:ext uri="{FF2B5EF4-FFF2-40B4-BE49-F238E27FC236}">
                    <a16:creationId xmlns:a16="http://schemas.microsoft.com/office/drawing/2014/main" id="{513C5344-B39D-8CCA-688E-042716B69100}"/>
                  </a:ext>
                </a:extLst>
              </p:cNvPr>
              <p:cNvSpPr>
                <a:spLocks noChangeAspect="1" noChangeArrowheads="1" noTextEdit="1"/>
              </p:cNvSpPr>
              <p:nvPr/>
            </p:nvSpPr>
            <p:spPr bwMode="auto">
              <a:xfrm>
                <a:off x="5273803" y="2606040"/>
                <a:ext cx="1644396" cy="1645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est Financier Display"/>
                </a:endParaRPr>
              </a:p>
            </p:txBody>
          </p:sp>
          <p:grpSp>
            <p:nvGrpSpPr>
              <p:cNvPr id="70" name="Group 69">
                <a:extLst>
                  <a:ext uri="{FF2B5EF4-FFF2-40B4-BE49-F238E27FC236}">
                    <a16:creationId xmlns:a16="http://schemas.microsoft.com/office/drawing/2014/main" id="{EC3A8767-6405-9AF0-7EB5-DADA3EA17E54}"/>
                  </a:ext>
                </a:extLst>
              </p:cNvPr>
              <p:cNvGrpSpPr/>
              <p:nvPr/>
            </p:nvGrpSpPr>
            <p:grpSpPr>
              <a:xfrm>
                <a:off x="5336668" y="2770251"/>
                <a:ext cx="1515999" cy="1311783"/>
                <a:chOff x="5336668" y="2770251"/>
                <a:chExt cx="1515999" cy="1311783"/>
              </a:xfrm>
            </p:grpSpPr>
            <p:sp>
              <p:nvSpPr>
                <p:cNvPr id="71" name="Freeform 20">
                  <a:extLst>
                    <a:ext uri="{FF2B5EF4-FFF2-40B4-BE49-F238E27FC236}">
                      <a16:creationId xmlns:a16="http://schemas.microsoft.com/office/drawing/2014/main" id="{731634EA-A0A3-083B-91CF-6EE1AD9B29DA}"/>
                    </a:ext>
                  </a:extLst>
                </p:cNvPr>
                <p:cNvSpPr>
                  <a:spLocks noEditPoints="1"/>
                </p:cNvSpPr>
                <p:nvPr/>
              </p:nvSpPr>
              <p:spPr bwMode="auto">
                <a:xfrm>
                  <a:off x="5336668" y="2770251"/>
                  <a:ext cx="1515999" cy="1311783"/>
                </a:xfrm>
                <a:custGeom>
                  <a:avLst/>
                  <a:gdLst>
                    <a:gd name="T0" fmla="*/ 227 w 2124"/>
                    <a:gd name="T1" fmla="*/ 496 h 1836"/>
                    <a:gd name="T2" fmla="*/ 528 w 2124"/>
                    <a:gd name="T3" fmla="*/ 467 h 1836"/>
                    <a:gd name="T4" fmla="*/ 996 w 2124"/>
                    <a:gd name="T5" fmla="*/ 467 h 1836"/>
                    <a:gd name="T6" fmla="*/ 695 w 2124"/>
                    <a:gd name="T7" fmla="*/ 496 h 1836"/>
                    <a:gd name="T8" fmla="*/ 994 w 2124"/>
                    <a:gd name="T9" fmla="*/ 498 h 1836"/>
                    <a:gd name="T10" fmla="*/ 1130 w 2124"/>
                    <a:gd name="T11" fmla="*/ 467 h 1836"/>
                    <a:gd name="T12" fmla="*/ 1431 w 2124"/>
                    <a:gd name="T13" fmla="*/ 496 h 1836"/>
                    <a:gd name="T14" fmla="*/ 1933 w 2124"/>
                    <a:gd name="T15" fmla="*/ 467 h 1836"/>
                    <a:gd name="T16" fmla="*/ 1631 w 2124"/>
                    <a:gd name="T17" fmla="*/ 496 h 1836"/>
                    <a:gd name="T18" fmla="*/ 1930 w 2124"/>
                    <a:gd name="T19" fmla="*/ 498 h 1836"/>
                    <a:gd name="T20" fmla="*/ 427 w 2124"/>
                    <a:gd name="T21" fmla="*/ 273 h 1836"/>
                    <a:gd name="T22" fmla="*/ 729 w 2124"/>
                    <a:gd name="T23" fmla="*/ 301 h 1836"/>
                    <a:gd name="T24" fmla="*/ 1230 w 2124"/>
                    <a:gd name="T25" fmla="*/ 273 h 1836"/>
                    <a:gd name="T26" fmla="*/ 929 w 2124"/>
                    <a:gd name="T27" fmla="*/ 301 h 1836"/>
                    <a:gd name="T28" fmla="*/ 1228 w 2124"/>
                    <a:gd name="T29" fmla="*/ 304 h 1836"/>
                    <a:gd name="T30" fmla="*/ 1364 w 2124"/>
                    <a:gd name="T31" fmla="*/ 273 h 1836"/>
                    <a:gd name="T32" fmla="*/ 1665 w 2124"/>
                    <a:gd name="T33" fmla="*/ 301 h 1836"/>
                    <a:gd name="T34" fmla="*/ 996 w 2124"/>
                    <a:gd name="T35" fmla="*/ 78 h 1836"/>
                    <a:gd name="T36" fmla="*/ 695 w 2124"/>
                    <a:gd name="T37" fmla="*/ 107 h 1836"/>
                    <a:gd name="T38" fmla="*/ 994 w 2124"/>
                    <a:gd name="T39" fmla="*/ 109 h 1836"/>
                    <a:gd name="T40" fmla="*/ 1130 w 2124"/>
                    <a:gd name="T41" fmla="*/ 78 h 1836"/>
                    <a:gd name="T42" fmla="*/ 1431 w 2124"/>
                    <a:gd name="T43" fmla="*/ 107 h 1836"/>
                    <a:gd name="T44" fmla="*/ 1893 w 2124"/>
                    <a:gd name="T45" fmla="*/ 584 h 1836"/>
                    <a:gd name="T46" fmla="*/ 1893 w 2124"/>
                    <a:gd name="T47" fmla="*/ 628 h 1836"/>
                    <a:gd name="T48" fmla="*/ 2060 w 2124"/>
                    <a:gd name="T49" fmla="*/ 662 h 1836"/>
                    <a:gd name="T50" fmla="*/ 69 w 2124"/>
                    <a:gd name="T51" fmla="*/ 693 h 1836"/>
                    <a:gd name="T52" fmla="*/ 377 w 2124"/>
                    <a:gd name="T53" fmla="*/ 638 h 1836"/>
                    <a:gd name="T54" fmla="*/ 1533 w 2124"/>
                    <a:gd name="T55" fmla="*/ 1602 h 1836"/>
                    <a:gd name="T56" fmla="*/ 1155 w 2124"/>
                    <a:gd name="T57" fmla="*/ 1543 h 1836"/>
                    <a:gd name="T58" fmla="*/ 2102 w 2124"/>
                    <a:gd name="T59" fmla="*/ 1836 h 1836"/>
                    <a:gd name="T60" fmla="*/ 1191 w 2124"/>
                    <a:gd name="T61" fmla="*/ 1811 h 1836"/>
                    <a:gd name="T62" fmla="*/ 787 w 2124"/>
                    <a:gd name="T63" fmla="*/ 1449 h 1836"/>
                    <a:gd name="T64" fmla="*/ 404 w 2124"/>
                    <a:gd name="T65" fmla="*/ 1449 h 1836"/>
                    <a:gd name="T66" fmla="*/ 0 w 2124"/>
                    <a:gd name="T67" fmla="*/ 1814 h 1836"/>
                    <a:gd name="T68" fmla="*/ 1191 w 2124"/>
                    <a:gd name="T69" fmla="*/ 1811 h 1836"/>
                    <a:gd name="T70" fmla="*/ 896 w 2124"/>
                    <a:gd name="T71" fmla="*/ 662 h 1836"/>
                    <a:gd name="T72" fmla="*/ 1197 w 2124"/>
                    <a:gd name="T73" fmla="*/ 690 h 1836"/>
                    <a:gd name="T74" fmla="*/ 1356 w 2124"/>
                    <a:gd name="T75" fmla="*/ 1362 h 1836"/>
                    <a:gd name="T76" fmla="*/ 1407 w 2124"/>
                    <a:gd name="T77" fmla="*/ 1450 h 1836"/>
                    <a:gd name="T78" fmla="*/ 1649 w 2124"/>
                    <a:gd name="T79" fmla="*/ 1450 h 1836"/>
                    <a:gd name="T80" fmla="*/ 1701 w 2124"/>
                    <a:gd name="T81" fmla="*/ 1362 h 1836"/>
                    <a:gd name="T82" fmla="*/ 1796 w 2124"/>
                    <a:gd name="T83" fmla="*/ 1101 h 1836"/>
                    <a:gd name="T84" fmla="*/ 1528 w 2124"/>
                    <a:gd name="T85" fmla="*/ 1401 h 1836"/>
                    <a:gd name="T86" fmla="*/ 1261 w 2124"/>
                    <a:gd name="T87" fmla="*/ 1101 h 1836"/>
                    <a:gd name="T88" fmla="*/ 322 w 2124"/>
                    <a:gd name="T89" fmla="*/ 1157 h 1836"/>
                    <a:gd name="T90" fmla="*/ 440 w 2124"/>
                    <a:gd name="T91" fmla="*/ 1423 h 1836"/>
                    <a:gd name="T92" fmla="*/ 717 w 2124"/>
                    <a:gd name="T93" fmla="*/ 1399 h 1836"/>
                    <a:gd name="T94" fmla="*/ 761 w 2124"/>
                    <a:gd name="T95" fmla="*/ 1367 h 1836"/>
                    <a:gd name="T96" fmla="*/ 916 w 2124"/>
                    <a:gd name="T97" fmla="*/ 1076 h 1836"/>
                    <a:gd name="T98" fmla="*/ 738 w 2124"/>
                    <a:gd name="T99" fmla="*/ 1329 h 1836"/>
                    <a:gd name="T100" fmla="*/ 350 w 2124"/>
                    <a:gd name="T101" fmla="*/ 1122 h 1836"/>
                    <a:gd name="T102" fmla="*/ 322 w 2124"/>
                    <a:gd name="T103" fmla="*/ 1157 h 1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24" h="1836">
                      <a:moveTo>
                        <a:pt x="512" y="503"/>
                      </a:moveTo>
                      <a:cubicBezTo>
                        <a:pt x="505" y="503"/>
                        <a:pt x="499" y="501"/>
                        <a:pt x="495" y="496"/>
                      </a:cubicBezTo>
                      <a:cubicBezTo>
                        <a:pt x="461" y="456"/>
                        <a:pt x="413" y="433"/>
                        <a:pt x="361" y="433"/>
                      </a:cubicBezTo>
                      <a:cubicBezTo>
                        <a:pt x="309" y="433"/>
                        <a:pt x="260" y="456"/>
                        <a:pt x="227" y="496"/>
                      </a:cubicBezTo>
                      <a:cubicBezTo>
                        <a:pt x="219" y="505"/>
                        <a:pt x="205" y="506"/>
                        <a:pt x="196" y="498"/>
                      </a:cubicBezTo>
                      <a:cubicBezTo>
                        <a:pt x="187" y="491"/>
                        <a:pt x="186" y="477"/>
                        <a:pt x="193" y="467"/>
                      </a:cubicBezTo>
                      <a:cubicBezTo>
                        <a:pt x="235" y="418"/>
                        <a:pt x="296" y="389"/>
                        <a:pt x="361" y="389"/>
                      </a:cubicBezTo>
                      <a:cubicBezTo>
                        <a:pt x="426" y="389"/>
                        <a:pt x="487" y="418"/>
                        <a:pt x="528" y="467"/>
                      </a:cubicBezTo>
                      <a:cubicBezTo>
                        <a:pt x="536" y="477"/>
                        <a:pt x="535" y="491"/>
                        <a:pt x="526" y="498"/>
                      </a:cubicBezTo>
                      <a:cubicBezTo>
                        <a:pt x="522" y="502"/>
                        <a:pt x="516" y="503"/>
                        <a:pt x="512" y="503"/>
                      </a:cubicBezTo>
                      <a:close/>
                      <a:moveTo>
                        <a:pt x="994" y="498"/>
                      </a:moveTo>
                      <a:cubicBezTo>
                        <a:pt x="1003" y="491"/>
                        <a:pt x="1004" y="477"/>
                        <a:pt x="996" y="467"/>
                      </a:cubicBezTo>
                      <a:cubicBezTo>
                        <a:pt x="955" y="418"/>
                        <a:pt x="894" y="389"/>
                        <a:pt x="829" y="389"/>
                      </a:cubicBezTo>
                      <a:cubicBezTo>
                        <a:pt x="764" y="389"/>
                        <a:pt x="703" y="418"/>
                        <a:pt x="661" y="467"/>
                      </a:cubicBezTo>
                      <a:cubicBezTo>
                        <a:pt x="654" y="477"/>
                        <a:pt x="655" y="491"/>
                        <a:pt x="664" y="498"/>
                      </a:cubicBezTo>
                      <a:cubicBezTo>
                        <a:pt x="673" y="506"/>
                        <a:pt x="687" y="505"/>
                        <a:pt x="695" y="496"/>
                      </a:cubicBezTo>
                      <a:cubicBezTo>
                        <a:pt x="728" y="456"/>
                        <a:pt x="777" y="433"/>
                        <a:pt x="829" y="433"/>
                      </a:cubicBezTo>
                      <a:cubicBezTo>
                        <a:pt x="881" y="433"/>
                        <a:pt x="929" y="456"/>
                        <a:pt x="963" y="496"/>
                      </a:cubicBezTo>
                      <a:cubicBezTo>
                        <a:pt x="967" y="501"/>
                        <a:pt x="973" y="503"/>
                        <a:pt x="980" y="503"/>
                      </a:cubicBezTo>
                      <a:cubicBezTo>
                        <a:pt x="985" y="503"/>
                        <a:pt x="990" y="502"/>
                        <a:pt x="994" y="498"/>
                      </a:cubicBezTo>
                      <a:close/>
                      <a:moveTo>
                        <a:pt x="1462" y="498"/>
                      </a:moveTo>
                      <a:cubicBezTo>
                        <a:pt x="1471" y="491"/>
                        <a:pt x="1472" y="477"/>
                        <a:pt x="1465" y="467"/>
                      </a:cubicBezTo>
                      <a:cubicBezTo>
                        <a:pt x="1423" y="418"/>
                        <a:pt x="1362" y="389"/>
                        <a:pt x="1297" y="389"/>
                      </a:cubicBezTo>
                      <a:cubicBezTo>
                        <a:pt x="1232" y="389"/>
                        <a:pt x="1171" y="418"/>
                        <a:pt x="1130" y="467"/>
                      </a:cubicBezTo>
                      <a:cubicBezTo>
                        <a:pt x="1122" y="477"/>
                        <a:pt x="1123" y="491"/>
                        <a:pt x="1132" y="498"/>
                      </a:cubicBezTo>
                      <a:cubicBezTo>
                        <a:pt x="1142" y="506"/>
                        <a:pt x="1155" y="505"/>
                        <a:pt x="1163" y="496"/>
                      </a:cubicBezTo>
                      <a:cubicBezTo>
                        <a:pt x="1197" y="456"/>
                        <a:pt x="1245" y="433"/>
                        <a:pt x="1297" y="433"/>
                      </a:cubicBezTo>
                      <a:cubicBezTo>
                        <a:pt x="1349" y="433"/>
                        <a:pt x="1398" y="456"/>
                        <a:pt x="1431" y="496"/>
                      </a:cubicBezTo>
                      <a:cubicBezTo>
                        <a:pt x="1435" y="501"/>
                        <a:pt x="1441" y="503"/>
                        <a:pt x="1448" y="503"/>
                      </a:cubicBezTo>
                      <a:cubicBezTo>
                        <a:pt x="1453" y="503"/>
                        <a:pt x="1458" y="502"/>
                        <a:pt x="1462" y="498"/>
                      </a:cubicBezTo>
                      <a:close/>
                      <a:moveTo>
                        <a:pt x="1930" y="498"/>
                      </a:moveTo>
                      <a:cubicBezTo>
                        <a:pt x="1939" y="491"/>
                        <a:pt x="1940" y="477"/>
                        <a:pt x="1933" y="467"/>
                      </a:cubicBezTo>
                      <a:cubicBezTo>
                        <a:pt x="1891" y="418"/>
                        <a:pt x="1830" y="389"/>
                        <a:pt x="1765" y="389"/>
                      </a:cubicBezTo>
                      <a:cubicBezTo>
                        <a:pt x="1700" y="389"/>
                        <a:pt x="1639" y="418"/>
                        <a:pt x="1598" y="467"/>
                      </a:cubicBezTo>
                      <a:cubicBezTo>
                        <a:pt x="1590" y="477"/>
                        <a:pt x="1591" y="491"/>
                        <a:pt x="1600" y="498"/>
                      </a:cubicBezTo>
                      <a:cubicBezTo>
                        <a:pt x="1610" y="506"/>
                        <a:pt x="1624" y="505"/>
                        <a:pt x="1631" y="496"/>
                      </a:cubicBezTo>
                      <a:cubicBezTo>
                        <a:pt x="1665" y="456"/>
                        <a:pt x="1713" y="433"/>
                        <a:pt x="1765" y="433"/>
                      </a:cubicBezTo>
                      <a:cubicBezTo>
                        <a:pt x="1817" y="433"/>
                        <a:pt x="1866" y="456"/>
                        <a:pt x="1899" y="496"/>
                      </a:cubicBezTo>
                      <a:cubicBezTo>
                        <a:pt x="1903" y="501"/>
                        <a:pt x="1910" y="503"/>
                        <a:pt x="1916" y="503"/>
                      </a:cubicBezTo>
                      <a:cubicBezTo>
                        <a:pt x="1921" y="503"/>
                        <a:pt x="1926" y="502"/>
                        <a:pt x="1930" y="498"/>
                      </a:cubicBezTo>
                      <a:close/>
                      <a:moveTo>
                        <a:pt x="760" y="304"/>
                      </a:moveTo>
                      <a:cubicBezTo>
                        <a:pt x="769" y="296"/>
                        <a:pt x="770" y="282"/>
                        <a:pt x="762" y="273"/>
                      </a:cubicBezTo>
                      <a:cubicBezTo>
                        <a:pt x="721" y="223"/>
                        <a:pt x="660" y="195"/>
                        <a:pt x="595" y="195"/>
                      </a:cubicBezTo>
                      <a:cubicBezTo>
                        <a:pt x="530" y="195"/>
                        <a:pt x="469" y="223"/>
                        <a:pt x="427" y="273"/>
                      </a:cubicBezTo>
                      <a:cubicBezTo>
                        <a:pt x="420" y="282"/>
                        <a:pt x="421" y="296"/>
                        <a:pt x="430" y="304"/>
                      </a:cubicBezTo>
                      <a:cubicBezTo>
                        <a:pt x="439" y="312"/>
                        <a:pt x="453" y="310"/>
                        <a:pt x="461" y="301"/>
                      </a:cubicBezTo>
                      <a:cubicBezTo>
                        <a:pt x="494" y="262"/>
                        <a:pt x="543" y="239"/>
                        <a:pt x="595" y="239"/>
                      </a:cubicBezTo>
                      <a:cubicBezTo>
                        <a:pt x="647" y="239"/>
                        <a:pt x="695" y="262"/>
                        <a:pt x="729" y="301"/>
                      </a:cubicBezTo>
                      <a:cubicBezTo>
                        <a:pt x="733" y="306"/>
                        <a:pt x="739" y="309"/>
                        <a:pt x="746" y="309"/>
                      </a:cubicBezTo>
                      <a:cubicBezTo>
                        <a:pt x="751" y="309"/>
                        <a:pt x="756" y="307"/>
                        <a:pt x="760" y="304"/>
                      </a:cubicBezTo>
                      <a:close/>
                      <a:moveTo>
                        <a:pt x="1228" y="304"/>
                      </a:moveTo>
                      <a:cubicBezTo>
                        <a:pt x="1237" y="296"/>
                        <a:pt x="1238" y="282"/>
                        <a:pt x="1230" y="273"/>
                      </a:cubicBezTo>
                      <a:cubicBezTo>
                        <a:pt x="1189" y="223"/>
                        <a:pt x="1128" y="195"/>
                        <a:pt x="1063" y="195"/>
                      </a:cubicBezTo>
                      <a:cubicBezTo>
                        <a:pt x="998" y="195"/>
                        <a:pt x="937" y="223"/>
                        <a:pt x="896" y="273"/>
                      </a:cubicBezTo>
                      <a:cubicBezTo>
                        <a:pt x="888" y="282"/>
                        <a:pt x="889" y="296"/>
                        <a:pt x="898" y="304"/>
                      </a:cubicBezTo>
                      <a:cubicBezTo>
                        <a:pt x="908" y="312"/>
                        <a:pt x="921" y="310"/>
                        <a:pt x="929" y="301"/>
                      </a:cubicBezTo>
                      <a:cubicBezTo>
                        <a:pt x="963" y="262"/>
                        <a:pt x="1011" y="239"/>
                        <a:pt x="1063" y="239"/>
                      </a:cubicBezTo>
                      <a:cubicBezTo>
                        <a:pt x="1115" y="239"/>
                        <a:pt x="1163" y="262"/>
                        <a:pt x="1197" y="301"/>
                      </a:cubicBezTo>
                      <a:cubicBezTo>
                        <a:pt x="1201" y="306"/>
                        <a:pt x="1207" y="309"/>
                        <a:pt x="1214" y="309"/>
                      </a:cubicBezTo>
                      <a:cubicBezTo>
                        <a:pt x="1219" y="309"/>
                        <a:pt x="1224" y="307"/>
                        <a:pt x="1228" y="304"/>
                      </a:cubicBezTo>
                      <a:close/>
                      <a:moveTo>
                        <a:pt x="1696" y="304"/>
                      </a:moveTo>
                      <a:cubicBezTo>
                        <a:pt x="1705" y="296"/>
                        <a:pt x="1706" y="282"/>
                        <a:pt x="1699" y="273"/>
                      </a:cubicBezTo>
                      <a:cubicBezTo>
                        <a:pt x="1657" y="223"/>
                        <a:pt x="1596" y="195"/>
                        <a:pt x="1531" y="195"/>
                      </a:cubicBezTo>
                      <a:cubicBezTo>
                        <a:pt x="1466" y="195"/>
                        <a:pt x="1405" y="223"/>
                        <a:pt x="1364" y="273"/>
                      </a:cubicBezTo>
                      <a:cubicBezTo>
                        <a:pt x="1356" y="282"/>
                        <a:pt x="1357" y="296"/>
                        <a:pt x="1366" y="304"/>
                      </a:cubicBezTo>
                      <a:cubicBezTo>
                        <a:pt x="1376" y="312"/>
                        <a:pt x="1389" y="310"/>
                        <a:pt x="1397" y="301"/>
                      </a:cubicBezTo>
                      <a:cubicBezTo>
                        <a:pt x="1431" y="262"/>
                        <a:pt x="1479" y="239"/>
                        <a:pt x="1531" y="239"/>
                      </a:cubicBezTo>
                      <a:cubicBezTo>
                        <a:pt x="1583" y="239"/>
                        <a:pt x="1632" y="262"/>
                        <a:pt x="1665" y="301"/>
                      </a:cubicBezTo>
                      <a:cubicBezTo>
                        <a:pt x="1669" y="306"/>
                        <a:pt x="1675" y="309"/>
                        <a:pt x="1682" y="309"/>
                      </a:cubicBezTo>
                      <a:cubicBezTo>
                        <a:pt x="1687" y="309"/>
                        <a:pt x="1692" y="307"/>
                        <a:pt x="1696" y="304"/>
                      </a:cubicBezTo>
                      <a:close/>
                      <a:moveTo>
                        <a:pt x="994" y="109"/>
                      </a:moveTo>
                      <a:cubicBezTo>
                        <a:pt x="1003" y="101"/>
                        <a:pt x="1004" y="88"/>
                        <a:pt x="996" y="78"/>
                      </a:cubicBezTo>
                      <a:cubicBezTo>
                        <a:pt x="955" y="29"/>
                        <a:pt x="894" y="0"/>
                        <a:pt x="829" y="0"/>
                      </a:cubicBezTo>
                      <a:cubicBezTo>
                        <a:pt x="764" y="0"/>
                        <a:pt x="703" y="29"/>
                        <a:pt x="661" y="78"/>
                      </a:cubicBezTo>
                      <a:cubicBezTo>
                        <a:pt x="654" y="88"/>
                        <a:pt x="655" y="101"/>
                        <a:pt x="664" y="109"/>
                      </a:cubicBezTo>
                      <a:cubicBezTo>
                        <a:pt x="673" y="117"/>
                        <a:pt x="687" y="116"/>
                        <a:pt x="695" y="107"/>
                      </a:cubicBezTo>
                      <a:cubicBezTo>
                        <a:pt x="728" y="67"/>
                        <a:pt x="777" y="44"/>
                        <a:pt x="829" y="44"/>
                      </a:cubicBezTo>
                      <a:cubicBezTo>
                        <a:pt x="881" y="44"/>
                        <a:pt x="929" y="67"/>
                        <a:pt x="963" y="107"/>
                      </a:cubicBezTo>
                      <a:cubicBezTo>
                        <a:pt x="967" y="112"/>
                        <a:pt x="973" y="114"/>
                        <a:pt x="980" y="114"/>
                      </a:cubicBezTo>
                      <a:cubicBezTo>
                        <a:pt x="985" y="114"/>
                        <a:pt x="990" y="113"/>
                        <a:pt x="994" y="109"/>
                      </a:cubicBezTo>
                      <a:close/>
                      <a:moveTo>
                        <a:pt x="1462" y="109"/>
                      </a:moveTo>
                      <a:cubicBezTo>
                        <a:pt x="1471" y="101"/>
                        <a:pt x="1472" y="88"/>
                        <a:pt x="1465" y="78"/>
                      </a:cubicBezTo>
                      <a:cubicBezTo>
                        <a:pt x="1423" y="29"/>
                        <a:pt x="1362" y="0"/>
                        <a:pt x="1297" y="0"/>
                      </a:cubicBezTo>
                      <a:cubicBezTo>
                        <a:pt x="1232" y="0"/>
                        <a:pt x="1171" y="29"/>
                        <a:pt x="1130" y="78"/>
                      </a:cubicBezTo>
                      <a:cubicBezTo>
                        <a:pt x="1122" y="88"/>
                        <a:pt x="1123" y="101"/>
                        <a:pt x="1132" y="109"/>
                      </a:cubicBezTo>
                      <a:cubicBezTo>
                        <a:pt x="1142" y="117"/>
                        <a:pt x="1155" y="116"/>
                        <a:pt x="1163" y="107"/>
                      </a:cubicBezTo>
                      <a:cubicBezTo>
                        <a:pt x="1197" y="67"/>
                        <a:pt x="1245" y="44"/>
                        <a:pt x="1297" y="44"/>
                      </a:cubicBezTo>
                      <a:cubicBezTo>
                        <a:pt x="1349" y="44"/>
                        <a:pt x="1398" y="67"/>
                        <a:pt x="1431" y="107"/>
                      </a:cubicBezTo>
                      <a:cubicBezTo>
                        <a:pt x="1435" y="112"/>
                        <a:pt x="1441" y="114"/>
                        <a:pt x="1448" y="114"/>
                      </a:cubicBezTo>
                      <a:cubicBezTo>
                        <a:pt x="1453" y="114"/>
                        <a:pt x="1458" y="113"/>
                        <a:pt x="1462" y="109"/>
                      </a:cubicBezTo>
                      <a:close/>
                      <a:moveTo>
                        <a:pt x="2060" y="662"/>
                      </a:moveTo>
                      <a:cubicBezTo>
                        <a:pt x="2018" y="612"/>
                        <a:pt x="1957" y="584"/>
                        <a:pt x="1893" y="584"/>
                      </a:cubicBezTo>
                      <a:cubicBezTo>
                        <a:pt x="1839" y="584"/>
                        <a:pt x="1788" y="603"/>
                        <a:pt x="1749" y="638"/>
                      </a:cubicBezTo>
                      <a:cubicBezTo>
                        <a:pt x="1760" y="647"/>
                        <a:pt x="1771" y="657"/>
                        <a:pt x="1781" y="667"/>
                      </a:cubicBezTo>
                      <a:cubicBezTo>
                        <a:pt x="1781" y="667"/>
                        <a:pt x="1781" y="668"/>
                        <a:pt x="1781" y="668"/>
                      </a:cubicBezTo>
                      <a:cubicBezTo>
                        <a:pt x="1813" y="642"/>
                        <a:pt x="1852" y="628"/>
                        <a:pt x="1893" y="628"/>
                      </a:cubicBezTo>
                      <a:cubicBezTo>
                        <a:pt x="1944" y="628"/>
                        <a:pt x="1993" y="651"/>
                        <a:pt x="2026" y="690"/>
                      </a:cubicBezTo>
                      <a:cubicBezTo>
                        <a:pt x="2031" y="695"/>
                        <a:pt x="2037" y="698"/>
                        <a:pt x="2043" y="698"/>
                      </a:cubicBezTo>
                      <a:cubicBezTo>
                        <a:pt x="2048" y="698"/>
                        <a:pt x="2053" y="696"/>
                        <a:pt x="2057" y="693"/>
                      </a:cubicBezTo>
                      <a:cubicBezTo>
                        <a:pt x="2067" y="685"/>
                        <a:pt x="2068" y="671"/>
                        <a:pt x="2060" y="662"/>
                      </a:cubicBezTo>
                      <a:close/>
                      <a:moveTo>
                        <a:pt x="377" y="638"/>
                      </a:moveTo>
                      <a:cubicBezTo>
                        <a:pt x="338" y="603"/>
                        <a:pt x="287" y="584"/>
                        <a:pt x="233" y="584"/>
                      </a:cubicBezTo>
                      <a:cubicBezTo>
                        <a:pt x="169" y="584"/>
                        <a:pt x="108" y="612"/>
                        <a:pt x="66" y="662"/>
                      </a:cubicBezTo>
                      <a:cubicBezTo>
                        <a:pt x="58" y="671"/>
                        <a:pt x="59" y="685"/>
                        <a:pt x="69" y="693"/>
                      </a:cubicBezTo>
                      <a:cubicBezTo>
                        <a:pt x="78" y="701"/>
                        <a:pt x="92" y="699"/>
                        <a:pt x="100" y="690"/>
                      </a:cubicBezTo>
                      <a:cubicBezTo>
                        <a:pt x="133" y="651"/>
                        <a:pt x="182" y="628"/>
                        <a:pt x="233" y="628"/>
                      </a:cubicBezTo>
                      <a:cubicBezTo>
                        <a:pt x="274" y="628"/>
                        <a:pt x="313" y="642"/>
                        <a:pt x="344" y="667"/>
                      </a:cubicBezTo>
                      <a:cubicBezTo>
                        <a:pt x="355" y="657"/>
                        <a:pt x="366" y="647"/>
                        <a:pt x="377" y="638"/>
                      </a:cubicBezTo>
                      <a:close/>
                      <a:moveTo>
                        <a:pt x="2052" y="1567"/>
                      </a:moveTo>
                      <a:cubicBezTo>
                        <a:pt x="2030" y="1534"/>
                        <a:pt x="2004" y="1506"/>
                        <a:pt x="1974" y="1492"/>
                      </a:cubicBezTo>
                      <a:cubicBezTo>
                        <a:pt x="1885" y="1451"/>
                        <a:pt x="1720" y="1449"/>
                        <a:pt x="1720" y="1449"/>
                      </a:cubicBezTo>
                      <a:cubicBezTo>
                        <a:pt x="1720" y="1449"/>
                        <a:pt x="1614" y="1537"/>
                        <a:pt x="1533" y="1602"/>
                      </a:cubicBezTo>
                      <a:cubicBezTo>
                        <a:pt x="1530" y="1604"/>
                        <a:pt x="1527" y="1604"/>
                        <a:pt x="1524" y="1602"/>
                      </a:cubicBezTo>
                      <a:cubicBezTo>
                        <a:pt x="1464" y="1555"/>
                        <a:pt x="1337" y="1449"/>
                        <a:pt x="1337" y="1449"/>
                      </a:cubicBezTo>
                      <a:cubicBezTo>
                        <a:pt x="1337" y="1449"/>
                        <a:pt x="1197" y="1451"/>
                        <a:pt x="1105" y="1483"/>
                      </a:cubicBezTo>
                      <a:cubicBezTo>
                        <a:pt x="1123" y="1499"/>
                        <a:pt x="1139" y="1519"/>
                        <a:pt x="1155" y="1543"/>
                      </a:cubicBezTo>
                      <a:cubicBezTo>
                        <a:pt x="1208" y="1621"/>
                        <a:pt x="1235" y="1714"/>
                        <a:pt x="1235" y="1811"/>
                      </a:cubicBezTo>
                      <a:cubicBezTo>
                        <a:pt x="1235" y="1814"/>
                        <a:pt x="1235" y="1814"/>
                        <a:pt x="1235" y="1814"/>
                      </a:cubicBezTo>
                      <a:cubicBezTo>
                        <a:pt x="1235" y="1821"/>
                        <a:pt x="1234" y="1829"/>
                        <a:pt x="1231" y="1836"/>
                      </a:cubicBezTo>
                      <a:cubicBezTo>
                        <a:pt x="2102" y="1836"/>
                        <a:pt x="2102" y="1836"/>
                        <a:pt x="2102" y="1836"/>
                      </a:cubicBezTo>
                      <a:cubicBezTo>
                        <a:pt x="2114" y="1836"/>
                        <a:pt x="2124" y="1826"/>
                        <a:pt x="2124" y="1814"/>
                      </a:cubicBezTo>
                      <a:cubicBezTo>
                        <a:pt x="2124" y="1811"/>
                        <a:pt x="2124" y="1811"/>
                        <a:pt x="2124" y="1811"/>
                      </a:cubicBezTo>
                      <a:cubicBezTo>
                        <a:pt x="2124" y="1724"/>
                        <a:pt x="2100" y="1639"/>
                        <a:pt x="2052" y="1567"/>
                      </a:cubicBezTo>
                      <a:close/>
                      <a:moveTo>
                        <a:pt x="1191" y="1811"/>
                      </a:moveTo>
                      <a:cubicBezTo>
                        <a:pt x="1191" y="1724"/>
                        <a:pt x="1167" y="1639"/>
                        <a:pt x="1119" y="1567"/>
                      </a:cubicBezTo>
                      <a:cubicBezTo>
                        <a:pt x="1097" y="1534"/>
                        <a:pt x="1071" y="1506"/>
                        <a:pt x="1042" y="1492"/>
                      </a:cubicBezTo>
                      <a:cubicBezTo>
                        <a:pt x="952" y="1451"/>
                        <a:pt x="787" y="1449"/>
                        <a:pt x="787" y="1449"/>
                      </a:cubicBezTo>
                      <a:cubicBezTo>
                        <a:pt x="787" y="1449"/>
                        <a:pt x="787" y="1449"/>
                        <a:pt x="787" y="1449"/>
                      </a:cubicBezTo>
                      <a:cubicBezTo>
                        <a:pt x="787" y="1449"/>
                        <a:pt x="722" y="1541"/>
                        <a:pt x="592" y="1541"/>
                      </a:cubicBezTo>
                      <a:cubicBezTo>
                        <a:pt x="599" y="1541"/>
                        <a:pt x="599" y="1541"/>
                        <a:pt x="599" y="1541"/>
                      </a:cubicBezTo>
                      <a:cubicBezTo>
                        <a:pt x="469" y="1541"/>
                        <a:pt x="404" y="1449"/>
                        <a:pt x="404" y="1449"/>
                      </a:cubicBezTo>
                      <a:cubicBezTo>
                        <a:pt x="404" y="1449"/>
                        <a:pt x="404" y="1449"/>
                        <a:pt x="404" y="1449"/>
                      </a:cubicBezTo>
                      <a:cubicBezTo>
                        <a:pt x="404" y="1449"/>
                        <a:pt x="239" y="1451"/>
                        <a:pt x="150" y="1492"/>
                      </a:cubicBezTo>
                      <a:cubicBezTo>
                        <a:pt x="120" y="1506"/>
                        <a:pt x="94" y="1534"/>
                        <a:pt x="72" y="1567"/>
                      </a:cubicBezTo>
                      <a:cubicBezTo>
                        <a:pt x="24" y="1639"/>
                        <a:pt x="0" y="1724"/>
                        <a:pt x="0" y="1811"/>
                      </a:cubicBezTo>
                      <a:cubicBezTo>
                        <a:pt x="0" y="1814"/>
                        <a:pt x="0" y="1814"/>
                        <a:pt x="0" y="1814"/>
                      </a:cubicBezTo>
                      <a:cubicBezTo>
                        <a:pt x="0" y="1826"/>
                        <a:pt x="10" y="1836"/>
                        <a:pt x="22" y="1836"/>
                      </a:cubicBezTo>
                      <a:cubicBezTo>
                        <a:pt x="1169" y="1836"/>
                        <a:pt x="1169" y="1836"/>
                        <a:pt x="1169" y="1836"/>
                      </a:cubicBezTo>
                      <a:cubicBezTo>
                        <a:pt x="1181" y="1836"/>
                        <a:pt x="1191" y="1826"/>
                        <a:pt x="1191" y="1814"/>
                      </a:cubicBezTo>
                      <a:lnTo>
                        <a:pt x="1191" y="1811"/>
                      </a:lnTo>
                      <a:close/>
                      <a:moveTo>
                        <a:pt x="1228" y="693"/>
                      </a:moveTo>
                      <a:cubicBezTo>
                        <a:pt x="1237" y="685"/>
                        <a:pt x="1238" y="671"/>
                        <a:pt x="1230" y="662"/>
                      </a:cubicBezTo>
                      <a:cubicBezTo>
                        <a:pt x="1189" y="612"/>
                        <a:pt x="1128" y="584"/>
                        <a:pt x="1063" y="584"/>
                      </a:cubicBezTo>
                      <a:cubicBezTo>
                        <a:pt x="998" y="584"/>
                        <a:pt x="937" y="612"/>
                        <a:pt x="896" y="662"/>
                      </a:cubicBezTo>
                      <a:cubicBezTo>
                        <a:pt x="888" y="671"/>
                        <a:pt x="889" y="685"/>
                        <a:pt x="898" y="693"/>
                      </a:cubicBezTo>
                      <a:cubicBezTo>
                        <a:pt x="908" y="701"/>
                        <a:pt x="921" y="699"/>
                        <a:pt x="929" y="690"/>
                      </a:cubicBezTo>
                      <a:cubicBezTo>
                        <a:pt x="963" y="651"/>
                        <a:pt x="1011" y="628"/>
                        <a:pt x="1063" y="628"/>
                      </a:cubicBezTo>
                      <a:cubicBezTo>
                        <a:pt x="1115" y="628"/>
                        <a:pt x="1163" y="651"/>
                        <a:pt x="1197" y="690"/>
                      </a:cubicBezTo>
                      <a:cubicBezTo>
                        <a:pt x="1201" y="695"/>
                        <a:pt x="1207" y="698"/>
                        <a:pt x="1214" y="698"/>
                      </a:cubicBezTo>
                      <a:cubicBezTo>
                        <a:pt x="1219" y="698"/>
                        <a:pt x="1224" y="696"/>
                        <a:pt x="1228" y="693"/>
                      </a:cubicBezTo>
                      <a:close/>
                      <a:moveTo>
                        <a:pt x="1255" y="1157"/>
                      </a:moveTo>
                      <a:cubicBezTo>
                        <a:pt x="1275" y="1207"/>
                        <a:pt x="1328" y="1336"/>
                        <a:pt x="1356" y="1362"/>
                      </a:cubicBezTo>
                      <a:cubicBezTo>
                        <a:pt x="1358" y="1363"/>
                        <a:pt x="1361" y="1365"/>
                        <a:pt x="1363" y="1367"/>
                      </a:cubicBezTo>
                      <a:cubicBezTo>
                        <a:pt x="1363" y="1414"/>
                        <a:pt x="1363" y="1414"/>
                        <a:pt x="1363" y="1414"/>
                      </a:cubicBezTo>
                      <a:cubicBezTo>
                        <a:pt x="1365" y="1415"/>
                        <a:pt x="1365" y="1415"/>
                        <a:pt x="1365" y="1415"/>
                      </a:cubicBezTo>
                      <a:cubicBezTo>
                        <a:pt x="1365" y="1416"/>
                        <a:pt x="1383" y="1430"/>
                        <a:pt x="1407" y="1450"/>
                      </a:cubicBezTo>
                      <a:cubicBezTo>
                        <a:pt x="1407" y="1399"/>
                        <a:pt x="1407" y="1399"/>
                        <a:pt x="1407" y="1399"/>
                      </a:cubicBezTo>
                      <a:cubicBezTo>
                        <a:pt x="1444" y="1422"/>
                        <a:pt x="1492" y="1445"/>
                        <a:pt x="1528" y="1445"/>
                      </a:cubicBezTo>
                      <a:cubicBezTo>
                        <a:pt x="1565" y="1445"/>
                        <a:pt x="1613" y="1422"/>
                        <a:pt x="1649" y="1399"/>
                      </a:cubicBezTo>
                      <a:cubicBezTo>
                        <a:pt x="1649" y="1450"/>
                        <a:pt x="1649" y="1450"/>
                        <a:pt x="1649" y="1450"/>
                      </a:cubicBezTo>
                      <a:cubicBezTo>
                        <a:pt x="1675" y="1430"/>
                        <a:pt x="1692" y="1415"/>
                        <a:pt x="1692" y="1415"/>
                      </a:cubicBezTo>
                      <a:cubicBezTo>
                        <a:pt x="1693" y="1414"/>
                        <a:pt x="1693" y="1414"/>
                        <a:pt x="1693" y="1414"/>
                      </a:cubicBezTo>
                      <a:cubicBezTo>
                        <a:pt x="1693" y="1368"/>
                        <a:pt x="1693" y="1368"/>
                        <a:pt x="1693" y="1368"/>
                      </a:cubicBezTo>
                      <a:cubicBezTo>
                        <a:pt x="1696" y="1365"/>
                        <a:pt x="1699" y="1363"/>
                        <a:pt x="1701" y="1362"/>
                      </a:cubicBezTo>
                      <a:cubicBezTo>
                        <a:pt x="1729" y="1336"/>
                        <a:pt x="1782" y="1207"/>
                        <a:pt x="1802" y="1157"/>
                      </a:cubicBezTo>
                      <a:cubicBezTo>
                        <a:pt x="1837" y="1135"/>
                        <a:pt x="1846" y="1097"/>
                        <a:pt x="1849" y="1081"/>
                      </a:cubicBezTo>
                      <a:cubicBezTo>
                        <a:pt x="1849" y="1079"/>
                        <a:pt x="1849" y="1078"/>
                        <a:pt x="1849" y="1076"/>
                      </a:cubicBezTo>
                      <a:cubicBezTo>
                        <a:pt x="1796" y="1101"/>
                        <a:pt x="1796" y="1101"/>
                        <a:pt x="1796" y="1101"/>
                      </a:cubicBezTo>
                      <a:cubicBezTo>
                        <a:pt x="1791" y="1109"/>
                        <a:pt x="1784" y="1117"/>
                        <a:pt x="1774" y="1122"/>
                      </a:cubicBezTo>
                      <a:cubicBezTo>
                        <a:pt x="1769" y="1124"/>
                        <a:pt x="1766" y="1129"/>
                        <a:pt x="1764" y="1134"/>
                      </a:cubicBezTo>
                      <a:cubicBezTo>
                        <a:pt x="1731" y="1217"/>
                        <a:pt x="1687" y="1315"/>
                        <a:pt x="1671" y="1329"/>
                      </a:cubicBezTo>
                      <a:cubicBezTo>
                        <a:pt x="1644" y="1353"/>
                        <a:pt x="1568" y="1401"/>
                        <a:pt x="1528" y="1401"/>
                      </a:cubicBezTo>
                      <a:cubicBezTo>
                        <a:pt x="1489" y="1401"/>
                        <a:pt x="1413" y="1353"/>
                        <a:pt x="1385" y="1329"/>
                      </a:cubicBezTo>
                      <a:cubicBezTo>
                        <a:pt x="1370" y="1315"/>
                        <a:pt x="1326" y="1217"/>
                        <a:pt x="1293" y="1134"/>
                      </a:cubicBezTo>
                      <a:cubicBezTo>
                        <a:pt x="1291" y="1129"/>
                        <a:pt x="1287" y="1124"/>
                        <a:pt x="1283" y="1122"/>
                      </a:cubicBezTo>
                      <a:cubicBezTo>
                        <a:pt x="1273" y="1117"/>
                        <a:pt x="1266" y="1109"/>
                        <a:pt x="1261" y="1101"/>
                      </a:cubicBezTo>
                      <a:cubicBezTo>
                        <a:pt x="1208" y="1076"/>
                        <a:pt x="1208" y="1076"/>
                        <a:pt x="1208" y="1076"/>
                      </a:cubicBezTo>
                      <a:cubicBezTo>
                        <a:pt x="1208" y="1078"/>
                        <a:pt x="1208" y="1080"/>
                        <a:pt x="1208" y="1083"/>
                      </a:cubicBezTo>
                      <a:cubicBezTo>
                        <a:pt x="1212" y="1102"/>
                        <a:pt x="1222" y="1136"/>
                        <a:pt x="1255" y="1157"/>
                      </a:cubicBezTo>
                      <a:close/>
                      <a:moveTo>
                        <a:pt x="322" y="1157"/>
                      </a:moveTo>
                      <a:cubicBezTo>
                        <a:pt x="342" y="1207"/>
                        <a:pt x="395" y="1336"/>
                        <a:pt x="423" y="1362"/>
                      </a:cubicBezTo>
                      <a:cubicBezTo>
                        <a:pt x="425" y="1363"/>
                        <a:pt x="428" y="1365"/>
                        <a:pt x="431" y="1368"/>
                      </a:cubicBezTo>
                      <a:cubicBezTo>
                        <a:pt x="431" y="1411"/>
                        <a:pt x="431" y="1411"/>
                        <a:pt x="431" y="1411"/>
                      </a:cubicBezTo>
                      <a:cubicBezTo>
                        <a:pt x="440" y="1423"/>
                        <a:pt x="440" y="1423"/>
                        <a:pt x="440" y="1423"/>
                      </a:cubicBezTo>
                      <a:cubicBezTo>
                        <a:pt x="441" y="1425"/>
                        <a:pt x="452" y="1440"/>
                        <a:pt x="475" y="1457"/>
                      </a:cubicBezTo>
                      <a:cubicBezTo>
                        <a:pt x="475" y="1399"/>
                        <a:pt x="475" y="1399"/>
                        <a:pt x="475" y="1399"/>
                      </a:cubicBezTo>
                      <a:cubicBezTo>
                        <a:pt x="511" y="1422"/>
                        <a:pt x="559" y="1445"/>
                        <a:pt x="595" y="1445"/>
                      </a:cubicBezTo>
                      <a:cubicBezTo>
                        <a:pt x="632" y="1445"/>
                        <a:pt x="680" y="1422"/>
                        <a:pt x="717" y="1399"/>
                      </a:cubicBezTo>
                      <a:cubicBezTo>
                        <a:pt x="717" y="1457"/>
                        <a:pt x="717" y="1457"/>
                        <a:pt x="717" y="1457"/>
                      </a:cubicBezTo>
                      <a:cubicBezTo>
                        <a:pt x="740" y="1440"/>
                        <a:pt x="751" y="1424"/>
                        <a:pt x="751" y="1423"/>
                      </a:cubicBezTo>
                      <a:cubicBezTo>
                        <a:pt x="761" y="1411"/>
                        <a:pt x="761" y="1411"/>
                        <a:pt x="761" y="1411"/>
                      </a:cubicBezTo>
                      <a:cubicBezTo>
                        <a:pt x="761" y="1367"/>
                        <a:pt x="761" y="1367"/>
                        <a:pt x="761" y="1367"/>
                      </a:cubicBezTo>
                      <a:cubicBezTo>
                        <a:pt x="763" y="1365"/>
                        <a:pt x="766" y="1363"/>
                        <a:pt x="768" y="1362"/>
                      </a:cubicBezTo>
                      <a:cubicBezTo>
                        <a:pt x="796" y="1336"/>
                        <a:pt x="849" y="1207"/>
                        <a:pt x="869" y="1157"/>
                      </a:cubicBezTo>
                      <a:cubicBezTo>
                        <a:pt x="904" y="1135"/>
                        <a:pt x="913" y="1097"/>
                        <a:pt x="916" y="1081"/>
                      </a:cubicBezTo>
                      <a:cubicBezTo>
                        <a:pt x="916" y="1079"/>
                        <a:pt x="916" y="1078"/>
                        <a:pt x="916" y="1076"/>
                      </a:cubicBezTo>
                      <a:cubicBezTo>
                        <a:pt x="863" y="1101"/>
                        <a:pt x="863" y="1101"/>
                        <a:pt x="863" y="1101"/>
                      </a:cubicBezTo>
                      <a:cubicBezTo>
                        <a:pt x="858" y="1109"/>
                        <a:pt x="851" y="1117"/>
                        <a:pt x="841" y="1122"/>
                      </a:cubicBezTo>
                      <a:cubicBezTo>
                        <a:pt x="836" y="1124"/>
                        <a:pt x="833" y="1129"/>
                        <a:pt x="831" y="1134"/>
                      </a:cubicBezTo>
                      <a:cubicBezTo>
                        <a:pt x="798" y="1217"/>
                        <a:pt x="754" y="1315"/>
                        <a:pt x="738" y="1329"/>
                      </a:cubicBezTo>
                      <a:cubicBezTo>
                        <a:pt x="711" y="1353"/>
                        <a:pt x="635" y="1401"/>
                        <a:pt x="595" y="1401"/>
                      </a:cubicBezTo>
                      <a:cubicBezTo>
                        <a:pt x="556" y="1401"/>
                        <a:pt x="480" y="1353"/>
                        <a:pt x="452" y="1329"/>
                      </a:cubicBezTo>
                      <a:cubicBezTo>
                        <a:pt x="437" y="1315"/>
                        <a:pt x="393" y="1217"/>
                        <a:pt x="360" y="1134"/>
                      </a:cubicBezTo>
                      <a:cubicBezTo>
                        <a:pt x="358" y="1129"/>
                        <a:pt x="354" y="1124"/>
                        <a:pt x="350" y="1122"/>
                      </a:cubicBezTo>
                      <a:cubicBezTo>
                        <a:pt x="339" y="1117"/>
                        <a:pt x="333" y="1109"/>
                        <a:pt x="328" y="1101"/>
                      </a:cubicBezTo>
                      <a:cubicBezTo>
                        <a:pt x="275" y="1076"/>
                        <a:pt x="275" y="1076"/>
                        <a:pt x="275" y="1076"/>
                      </a:cubicBezTo>
                      <a:cubicBezTo>
                        <a:pt x="275" y="1078"/>
                        <a:pt x="275" y="1080"/>
                        <a:pt x="275" y="1083"/>
                      </a:cubicBezTo>
                      <a:cubicBezTo>
                        <a:pt x="279" y="1102"/>
                        <a:pt x="289" y="1136"/>
                        <a:pt x="322" y="1157"/>
                      </a:cubicBezTo>
                      <a:close/>
                    </a:path>
                  </a:pathLst>
                </a:custGeom>
                <a:solidFill>
                  <a:srgbClr val="000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72" name="Freeform 21">
                  <a:extLst>
                    <a:ext uri="{FF2B5EF4-FFF2-40B4-BE49-F238E27FC236}">
                      <a16:creationId xmlns:a16="http://schemas.microsoft.com/office/drawing/2014/main" id="{A876D16E-0EF0-A8D8-443F-D880F0D7A7A1}"/>
                    </a:ext>
                  </a:extLst>
                </p:cNvPr>
                <p:cNvSpPr>
                  <a:spLocks noEditPoints="1"/>
                </p:cNvSpPr>
                <p:nvPr/>
              </p:nvSpPr>
              <p:spPr bwMode="auto">
                <a:xfrm>
                  <a:off x="5540884" y="3203448"/>
                  <a:ext cx="1150239" cy="575691"/>
                </a:xfrm>
                <a:custGeom>
                  <a:avLst/>
                  <a:gdLst>
                    <a:gd name="T0" fmla="*/ 1542 w 1612"/>
                    <a:gd name="T1" fmla="*/ 422 h 806"/>
                    <a:gd name="T2" fmla="*/ 1542 w 1612"/>
                    <a:gd name="T3" fmla="*/ 421 h 806"/>
                    <a:gd name="T4" fmla="*/ 1508 w 1612"/>
                    <a:gd name="T5" fmla="*/ 469 h 806"/>
                    <a:gd name="T6" fmla="*/ 1505 w 1612"/>
                    <a:gd name="T7" fmla="*/ 470 h 806"/>
                    <a:gd name="T8" fmla="*/ 1485 w 1612"/>
                    <a:gd name="T9" fmla="*/ 470 h 806"/>
                    <a:gd name="T10" fmla="*/ 1483 w 1612"/>
                    <a:gd name="T11" fmla="*/ 470 h 806"/>
                    <a:gd name="T12" fmla="*/ 1074 w 1612"/>
                    <a:gd name="T13" fmla="*/ 253 h 806"/>
                    <a:gd name="T14" fmla="*/ 1070 w 1612"/>
                    <a:gd name="T15" fmla="*/ 253 h 806"/>
                    <a:gd name="T16" fmla="*/ 949 w 1612"/>
                    <a:gd name="T17" fmla="*/ 445 h 806"/>
                    <a:gd name="T18" fmla="*/ 949 w 1612"/>
                    <a:gd name="T19" fmla="*/ 444 h 806"/>
                    <a:gd name="T20" fmla="*/ 932 w 1612"/>
                    <a:gd name="T21" fmla="*/ 315 h 806"/>
                    <a:gd name="T22" fmla="*/ 1242 w 1612"/>
                    <a:gd name="T23" fmla="*/ 0 h 806"/>
                    <a:gd name="T24" fmla="*/ 1553 w 1612"/>
                    <a:gd name="T25" fmla="*/ 315 h 806"/>
                    <a:gd name="T26" fmla="*/ 1542 w 1612"/>
                    <a:gd name="T27" fmla="*/ 422 h 806"/>
                    <a:gd name="T28" fmla="*/ 619 w 1612"/>
                    <a:gd name="T29" fmla="*/ 317 h 806"/>
                    <a:gd name="T30" fmla="*/ 310 w 1612"/>
                    <a:gd name="T31" fmla="*/ 0 h 806"/>
                    <a:gd name="T32" fmla="*/ 0 w 1612"/>
                    <a:gd name="T33" fmla="*/ 317 h 806"/>
                    <a:gd name="T34" fmla="*/ 12 w 1612"/>
                    <a:gd name="T35" fmla="*/ 427 h 806"/>
                    <a:gd name="T36" fmla="*/ 12 w 1612"/>
                    <a:gd name="T37" fmla="*/ 428 h 806"/>
                    <a:gd name="T38" fmla="*/ 43 w 1612"/>
                    <a:gd name="T39" fmla="*/ 467 h 806"/>
                    <a:gd name="T40" fmla="*/ 64 w 1612"/>
                    <a:gd name="T41" fmla="*/ 469 h 806"/>
                    <a:gd name="T42" fmla="*/ 140 w 1612"/>
                    <a:gd name="T43" fmla="*/ 254 h 806"/>
                    <a:gd name="T44" fmla="*/ 547 w 1612"/>
                    <a:gd name="T45" fmla="*/ 240 h 806"/>
                    <a:gd name="T46" fmla="*/ 550 w 1612"/>
                    <a:gd name="T47" fmla="*/ 473 h 806"/>
                    <a:gd name="T48" fmla="*/ 573 w 1612"/>
                    <a:gd name="T49" fmla="*/ 473 h 806"/>
                    <a:gd name="T50" fmla="*/ 608 w 1612"/>
                    <a:gd name="T51" fmla="*/ 424 h 806"/>
                    <a:gd name="T52" fmla="*/ 608 w 1612"/>
                    <a:gd name="T53" fmla="*/ 424 h 806"/>
                    <a:gd name="T54" fmla="*/ 619 w 1612"/>
                    <a:gd name="T55" fmla="*/ 317 h 806"/>
                    <a:gd name="T56" fmla="*/ 1033 w 1612"/>
                    <a:gd name="T57" fmla="*/ 780 h 806"/>
                    <a:gd name="T58" fmla="*/ 946 w 1612"/>
                    <a:gd name="T59" fmla="*/ 612 h 806"/>
                    <a:gd name="T60" fmla="*/ 872 w 1612"/>
                    <a:gd name="T61" fmla="*/ 756 h 806"/>
                    <a:gd name="T62" fmla="*/ 949 w 1612"/>
                    <a:gd name="T63" fmla="*/ 806 h 806"/>
                    <a:gd name="T64" fmla="*/ 1033 w 1612"/>
                    <a:gd name="T65" fmla="*/ 799 h 806"/>
                    <a:gd name="T66" fmla="*/ 1033 w 1612"/>
                    <a:gd name="T67" fmla="*/ 780 h 806"/>
                    <a:gd name="T68" fmla="*/ 1538 w 1612"/>
                    <a:gd name="T69" fmla="*/ 613 h 806"/>
                    <a:gd name="T70" fmla="*/ 1451 w 1612"/>
                    <a:gd name="T71" fmla="*/ 781 h 806"/>
                    <a:gd name="T72" fmla="*/ 1451 w 1612"/>
                    <a:gd name="T73" fmla="*/ 799 h 806"/>
                    <a:gd name="T74" fmla="*/ 1536 w 1612"/>
                    <a:gd name="T75" fmla="*/ 806 h 806"/>
                    <a:gd name="T76" fmla="*/ 1612 w 1612"/>
                    <a:gd name="T77" fmla="*/ 756 h 806"/>
                    <a:gd name="T78" fmla="*/ 1538 w 1612"/>
                    <a:gd name="T79" fmla="*/ 613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12" h="806">
                      <a:moveTo>
                        <a:pt x="1542" y="422"/>
                      </a:moveTo>
                      <a:cubicBezTo>
                        <a:pt x="1542" y="422"/>
                        <a:pt x="1542" y="421"/>
                        <a:pt x="1542" y="421"/>
                      </a:cubicBezTo>
                      <a:cubicBezTo>
                        <a:pt x="1541" y="422"/>
                        <a:pt x="1536" y="437"/>
                        <a:pt x="1508" y="469"/>
                      </a:cubicBezTo>
                      <a:cubicBezTo>
                        <a:pt x="1507" y="470"/>
                        <a:pt x="1506" y="470"/>
                        <a:pt x="1505" y="470"/>
                      </a:cubicBezTo>
                      <a:cubicBezTo>
                        <a:pt x="1485" y="470"/>
                        <a:pt x="1485" y="470"/>
                        <a:pt x="1485" y="470"/>
                      </a:cubicBezTo>
                      <a:cubicBezTo>
                        <a:pt x="1484" y="470"/>
                        <a:pt x="1484" y="470"/>
                        <a:pt x="1483" y="470"/>
                      </a:cubicBezTo>
                      <a:cubicBezTo>
                        <a:pt x="1074" y="253"/>
                        <a:pt x="1074" y="253"/>
                        <a:pt x="1074" y="253"/>
                      </a:cubicBezTo>
                      <a:cubicBezTo>
                        <a:pt x="1073" y="253"/>
                        <a:pt x="1071" y="253"/>
                        <a:pt x="1070" y="253"/>
                      </a:cubicBezTo>
                      <a:cubicBezTo>
                        <a:pt x="979" y="283"/>
                        <a:pt x="980" y="472"/>
                        <a:pt x="949" y="445"/>
                      </a:cubicBezTo>
                      <a:cubicBezTo>
                        <a:pt x="949" y="444"/>
                        <a:pt x="949" y="444"/>
                        <a:pt x="949" y="444"/>
                      </a:cubicBezTo>
                      <a:cubicBezTo>
                        <a:pt x="936" y="410"/>
                        <a:pt x="932" y="354"/>
                        <a:pt x="932" y="315"/>
                      </a:cubicBezTo>
                      <a:cubicBezTo>
                        <a:pt x="932" y="141"/>
                        <a:pt x="1067" y="0"/>
                        <a:pt x="1242" y="0"/>
                      </a:cubicBezTo>
                      <a:cubicBezTo>
                        <a:pt x="1418" y="0"/>
                        <a:pt x="1553" y="141"/>
                        <a:pt x="1553" y="315"/>
                      </a:cubicBezTo>
                      <a:cubicBezTo>
                        <a:pt x="1553" y="353"/>
                        <a:pt x="1554" y="389"/>
                        <a:pt x="1542" y="422"/>
                      </a:cubicBezTo>
                      <a:close/>
                      <a:moveTo>
                        <a:pt x="619" y="317"/>
                      </a:moveTo>
                      <a:cubicBezTo>
                        <a:pt x="619" y="142"/>
                        <a:pt x="485" y="0"/>
                        <a:pt x="310" y="0"/>
                      </a:cubicBezTo>
                      <a:cubicBezTo>
                        <a:pt x="134" y="0"/>
                        <a:pt x="0" y="142"/>
                        <a:pt x="0" y="317"/>
                      </a:cubicBezTo>
                      <a:cubicBezTo>
                        <a:pt x="0" y="356"/>
                        <a:pt x="0" y="393"/>
                        <a:pt x="12" y="427"/>
                      </a:cubicBezTo>
                      <a:cubicBezTo>
                        <a:pt x="12" y="428"/>
                        <a:pt x="12" y="428"/>
                        <a:pt x="12" y="428"/>
                      </a:cubicBezTo>
                      <a:cubicBezTo>
                        <a:pt x="43" y="456"/>
                        <a:pt x="43" y="467"/>
                        <a:pt x="43" y="467"/>
                      </a:cubicBezTo>
                      <a:cubicBezTo>
                        <a:pt x="64" y="469"/>
                        <a:pt x="64" y="469"/>
                        <a:pt x="64" y="469"/>
                      </a:cubicBezTo>
                      <a:cubicBezTo>
                        <a:pt x="64" y="469"/>
                        <a:pt x="47" y="283"/>
                        <a:pt x="140" y="254"/>
                      </a:cubicBezTo>
                      <a:cubicBezTo>
                        <a:pt x="140" y="254"/>
                        <a:pt x="512" y="418"/>
                        <a:pt x="547" y="240"/>
                      </a:cubicBezTo>
                      <a:cubicBezTo>
                        <a:pt x="550" y="462"/>
                        <a:pt x="550" y="473"/>
                        <a:pt x="550" y="473"/>
                      </a:cubicBezTo>
                      <a:cubicBezTo>
                        <a:pt x="573" y="473"/>
                        <a:pt x="573" y="473"/>
                        <a:pt x="573" y="473"/>
                      </a:cubicBezTo>
                      <a:cubicBezTo>
                        <a:pt x="602" y="440"/>
                        <a:pt x="607" y="424"/>
                        <a:pt x="608" y="424"/>
                      </a:cubicBezTo>
                      <a:cubicBezTo>
                        <a:pt x="608" y="424"/>
                        <a:pt x="608" y="424"/>
                        <a:pt x="608" y="424"/>
                      </a:cubicBezTo>
                      <a:cubicBezTo>
                        <a:pt x="620" y="391"/>
                        <a:pt x="619" y="355"/>
                        <a:pt x="619" y="317"/>
                      </a:cubicBezTo>
                      <a:close/>
                      <a:moveTo>
                        <a:pt x="1033" y="780"/>
                      </a:moveTo>
                      <a:cubicBezTo>
                        <a:pt x="1011" y="755"/>
                        <a:pt x="982" y="699"/>
                        <a:pt x="946" y="612"/>
                      </a:cubicBezTo>
                      <a:cubicBezTo>
                        <a:pt x="943" y="671"/>
                        <a:pt x="933" y="750"/>
                        <a:pt x="872" y="756"/>
                      </a:cubicBezTo>
                      <a:cubicBezTo>
                        <a:pt x="899" y="783"/>
                        <a:pt x="925" y="798"/>
                        <a:pt x="949" y="806"/>
                      </a:cubicBezTo>
                      <a:cubicBezTo>
                        <a:pt x="984" y="802"/>
                        <a:pt x="1015" y="800"/>
                        <a:pt x="1033" y="799"/>
                      </a:cubicBezTo>
                      <a:lnTo>
                        <a:pt x="1033" y="780"/>
                      </a:lnTo>
                      <a:close/>
                      <a:moveTo>
                        <a:pt x="1538" y="613"/>
                      </a:moveTo>
                      <a:cubicBezTo>
                        <a:pt x="1502" y="699"/>
                        <a:pt x="1473" y="755"/>
                        <a:pt x="1451" y="781"/>
                      </a:cubicBezTo>
                      <a:cubicBezTo>
                        <a:pt x="1451" y="799"/>
                        <a:pt x="1451" y="799"/>
                        <a:pt x="1451" y="799"/>
                      </a:cubicBezTo>
                      <a:cubicBezTo>
                        <a:pt x="1469" y="800"/>
                        <a:pt x="1501" y="802"/>
                        <a:pt x="1536" y="806"/>
                      </a:cubicBezTo>
                      <a:cubicBezTo>
                        <a:pt x="1560" y="798"/>
                        <a:pt x="1586" y="783"/>
                        <a:pt x="1612" y="756"/>
                      </a:cubicBezTo>
                      <a:cubicBezTo>
                        <a:pt x="1552" y="750"/>
                        <a:pt x="1542" y="672"/>
                        <a:pt x="1538" y="613"/>
                      </a:cubicBezTo>
                      <a:close/>
                    </a:path>
                  </a:pathLst>
                </a:custGeom>
                <a:solidFill>
                  <a:srgbClr val="47B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grpSp>
        <p:sp>
          <p:nvSpPr>
            <p:cNvPr id="63" name="TextBox 62">
              <a:extLst>
                <a:ext uri="{FF2B5EF4-FFF2-40B4-BE49-F238E27FC236}">
                  <a16:creationId xmlns:a16="http://schemas.microsoft.com/office/drawing/2014/main" id="{0C064A74-BE2D-3F0E-9473-4384A3A9C019}"/>
                </a:ext>
              </a:extLst>
            </p:cNvPr>
            <p:cNvSpPr txBox="1"/>
            <p:nvPr/>
          </p:nvSpPr>
          <p:spPr>
            <a:xfrm>
              <a:off x="8382061" y="1259772"/>
              <a:ext cx="2885409" cy="135421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1000+</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employees</a:t>
              </a:r>
            </a:p>
          </p:txBody>
        </p:sp>
        <p:grpSp>
          <p:nvGrpSpPr>
            <p:cNvPr id="64" name="Group 63">
              <a:extLst>
                <a:ext uri="{FF2B5EF4-FFF2-40B4-BE49-F238E27FC236}">
                  <a16:creationId xmlns:a16="http://schemas.microsoft.com/office/drawing/2014/main" id="{B3BAE72C-CFBF-6D77-83EA-24AAEC96BFFB}"/>
                </a:ext>
              </a:extLst>
            </p:cNvPr>
            <p:cNvGrpSpPr>
              <a:grpSpLocks noChangeAspect="1"/>
            </p:cNvGrpSpPr>
            <p:nvPr/>
          </p:nvGrpSpPr>
          <p:grpSpPr>
            <a:xfrm>
              <a:off x="6193720" y="1179175"/>
              <a:ext cx="1794469" cy="1796132"/>
              <a:chOff x="5273803" y="2606040"/>
              <a:chExt cx="1644396" cy="1645920"/>
            </a:xfrm>
          </p:grpSpPr>
          <p:sp>
            <p:nvSpPr>
              <p:cNvPr id="65" name="AutoShape 18">
                <a:extLst>
                  <a:ext uri="{FF2B5EF4-FFF2-40B4-BE49-F238E27FC236}">
                    <a16:creationId xmlns:a16="http://schemas.microsoft.com/office/drawing/2014/main" id="{44C4C738-1B92-E9E0-0BAE-EB35861BF07E}"/>
                  </a:ext>
                </a:extLst>
              </p:cNvPr>
              <p:cNvSpPr>
                <a:spLocks noChangeAspect="1" noChangeArrowheads="1" noTextEdit="1"/>
              </p:cNvSpPr>
              <p:nvPr/>
            </p:nvSpPr>
            <p:spPr bwMode="auto">
              <a:xfrm>
                <a:off x="5273803" y="2606040"/>
                <a:ext cx="1644396" cy="1645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est Financier Display"/>
                </a:endParaRPr>
              </a:p>
            </p:txBody>
          </p:sp>
          <p:grpSp>
            <p:nvGrpSpPr>
              <p:cNvPr id="66" name="Group 65">
                <a:extLst>
                  <a:ext uri="{FF2B5EF4-FFF2-40B4-BE49-F238E27FC236}">
                    <a16:creationId xmlns:a16="http://schemas.microsoft.com/office/drawing/2014/main" id="{5A35B7E4-DC68-5DBA-FF50-8ED0F3EECE07}"/>
                  </a:ext>
                </a:extLst>
              </p:cNvPr>
              <p:cNvGrpSpPr/>
              <p:nvPr/>
            </p:nvGrpSpPr>
            <p:grpSpPr>
              <a:xfrm>
                <a:off x="5336668" y="2770251"/>
                <a:ext cx="1515999" cy="1311783"/>
                <a:chOff x="5336668" y="2770251"/>
                <a:chExt cx="1515999" cy="1311783"/>
              </a:xfrm>
            </p:grpSpPr>
            <p:sp>
              <p:nvSpPr>
                <p:cNvPr id="67" name="Freeform 20">
                  <a:extLst>
                    <a:ext uri="{FF2B5EF4-FFF2-40B4-BE49-F238E27FC236}">
                      <a16:creationId xmlns:a16="http://schemas.microsoft.com/office/drawing/2014/main" id="{9C6FBCF3-2ADA-0C0C-53E5-B4E246B969F9}"/>
                    </a:ext>
                  </a:extLst>
                </p:cNvPr>
                <p:cNvSpPr>
                  <a:spLocks noEditPoints="1"/>
                </p:cNvSpPr>
                <p:nvPr/>
              </p:nvSpPr>
              <p:spPr bwMode="auto">
                <a:xfrm>
                  <a:off x="5336668" y="2770251"/>
                  <a:ext cx="1515999" cy="1311783"/>
                </a:xfrm>
                <a:custGeom>
                  <a:avLst/>
                  <a:gdLst>
                    <a:gd name="T0" fmla="*/ 227 w 2124"/>
                    <a:gd name="T1" fmla="*/ 496 h 1836"/>
                    <a:gd name="T2" fmla="*/ 528 w 2124"/>
                    <a:gd name="T3" fmla="*/ 467 h 1836"/>
                    <a:gd name="T4" fmla="*/ 996 w 2124"/>
                    <a:gd name="T5" fmla="*/ 467 h 1836"/>
                    <a:gd name="T6" fmla="*/ 695 w 2124"/>
                    <a:gd name="T7" fmla="*/ 496 h 1836"/>
                    <a:gd name="T8" fmla="*/ 994 w 2124"/>
                    <a:gd name="T9" fmla="*/ 498 h 1836"/>
                    <a:gd name="T10" fmla="*/ 1130 w 2124"/>
                    <a:gd name="T11" fmla="*/ 467 h 1836"/>
                    <a:gd name="T12" fmla="*/ 1431 w 2124"/>
                    <a:gd name="T13" fmla="*/ 496 h 1836"/>
                    <a:gd name="T14" fmla="*/ 1933 w 2124"/>
                    <a:gd name="T15" fmla="*/ 467 h 1836"/>
                    <a:gd name="T16" fmla="*/ 1631 w 2124"/>
                    <a:gd name="T17" fmla="*/ 496 h 1836"/>
                    <a:gd name="T18" fmla="*/ 1930 w 2124"/>
                    <a:gd name="T19" fmla="*/ 498 h 1836"/>
                    <a:gd name="T20" fmla="*/ 427 w 2124"/>
                    <a:gd name="T21" fmla="*/ 273 h 1836"/>
                    <a:gd name="T22" fmla="*/ 729 w 2124"/>
                    <a:gd name="T23" fmla="*/ 301 h 1836"/>
                    <a:gd name="T24" fmla="*/ 1230 w 2124"/>
                    <a:gd name="T25" fmla="*/ 273 h 1836"/>
                    <a:gd name="T26" fmla="*/ 929 w 2124"/>
                    <a:gd name="T27" fmla="*/ 301 h 1836"/>
                    <a:gd name="T28" fmla="*/ 1228 w 2124"/>
                    <a:gd name="T29" fmla="*/ 304 h 1836"/>
                    <a:gd name="T30" fmla="*/ 1364 w 2124"/>
                    <a:gd name="T31" fmla="*/ 273 h 1836"/>
                    <a:gd name="T32" fmla="*/ 1665 w 2124"/>
                    <a:gd name="T33" fmla="*/ 301 h 1836"/>
                    <a:gd name="T34" fmla="*/ 996 w 2124"/>
                    <a:gd name="T35" fmla="*/ 78 h 1836"/>
                    <a:gd name="T36" fmla="*/ 695 w 2124"/>
                    <a:gd name="T37" fmla="*/ 107 h 1836"/>
                    <a:gd name="T38" fmla="*/ 994 w 2124"/>
                    <a:gd name="T39" fmla="*/ 109 h 1836"/>
                    <a:gd name="T40" fmla="*/ 1130 w 2124"/>
                    <a:gd name="T41" fmla="*/ 78 h 1836"/>
                    <a:gd name="T42" fmla="*/ 1431 w 2124"/>
                    <a:gd name="T43" fmla="*/ 107 h 1836"/>
                    <a:gd name="T44" fmla="*/ 1893 w 2124"/>
                    <a:gd name="T45" fmla="*/ 584 h 1836"/>
                    <a:gd name="T46" fmla="*/ 1893 w 2124"/>
                    <a:gd name="T47" fmla="*/ 628 h 1836"/>
                    <a:gd name="T48" fmla="*/ 2060 w 2124"/>
                    <a:gd name="T49" fmla="*/ 662 h 1836"/>
                    <a:gd name="T50" fmla="*/ 69 w 2124"/>
                    <a:gd name="T51" fmla="*/ 693 h 1836"/>
                    <a:gd name="T52" fmla="*/ 377 w 2124"/>
                    <a:gd name="T53" fmla="*/ 638 h 1836"/>
                    <a:gd name="T54" fmla="*/ 1533 w 2124"/>
                    <a:gd name="T55" fmla="*/ 1602 h 1836"/>
                    <a:gd name="T56" fmla="*/ 1155 w 2124"/>
                    <a:gd name="T57" fmla="*/ 1543 h 1836"/>
                    <a:gd name="T58" fmla="*/ 2102 w 2124"/>
                    <a:gd name="T59" fmla="*/ 1836 h 1836"/>
                    <a:gd name="T60" fmla="*/ 1191 w 2124"/>
                    <a:gd name="T61" fmla="*/ 1811 h 1836"/>
                    <a:gd name="T62" fmla="*/ 787 w 2124"/>
                    <a:gd name="T63" fmla="*/ 1449 h 1836"/>
                    <a:gd name="T64" fmla="*/ 404 w 2124"/>
                    <a:gd name="T65" fmla="*/ 1449 h 1836"/>
                    <a:gd name="T66" fmla="*/ 0 w 2124"/>
                    <a:gd name="T67" fmla="*/ 1814 h 1836"/>
                    <a:gd name="T68" fmla="*/ 1191 w 2124"/>
                    <a:gd name="T69" fmla="*/ 1811 h 1836"/>
                    <a:gd name="T70" fmla="*/ 896 w 2124"/>
                    <a:gd name="T71" fmla="*/ 662 h 1836"/>
                    <a:gd name="T72" fmla="*/ 1197 w 2124"/>
                    <a:gd name="T73" fmla="*/ 690 h 1836"/>
                    <a:gd name="T74" fmla="*/ 1356 w 2124"/>
                    <a:gd name="T75" fmla="*/ 1362 h 1836"/>
                    <a:gd name="T76" fmla="*/ 1407 w 2124"/>
                    <a:gd name="T77" fmla="*/ 1450 h 1836"/>
                    <a:gd name="T78" fmla="*/ 1649 w 2124"/>
                    <a:gd name="T79" fmla="*/ 1450 h 1836"/>
                    <a:gd name="T80" fmla="*/ 1701 w 2124"/>
                    <a:gd name="T81" fmla="*/ 1362 h 1836"/>
                    <a:gd name="T82" fmla="*/ 1796 w 2124"/>
                    <a:gd name="T83" fmla="*/ 1101 h 1836"/>
                    <a:gd name="T84" fmla="*/ 1528 w 2124"/>
                    <a:gd name="T85" fmla="*/ 1401 h 1836"/>
                    <a:gd name="T86" fmla="*/ 1261 w 2124"/>
                    <a:gd name="T87" fmla="*/ 1101 h 1836"/>
                    <a:gd name="T88" fmla="*/ 322 w 2124"/>
                    <a:gd name="T89" fmla="*/ 1157 h 1836"/>
                    <a:gd name="T90" fmla="*/ 440 w 2124"/>
                    <a:gd name="T91" fmla="*/ 1423 h 1836"/>
                    <a:gd name="T92" fmla="*/ 717 w 2124"/>
                    <a:gd name="T93" fmla="*/ 1399 h 1836"/>
                    <a:gd name="T94" fmla="*/ 761 w 2124"/>
                    <a:gd name="T95" fmla="*/ 1367 h 1836"/>
                    <a:gd name="T96" fmla="*/ 916 w 2124"/>
                    <a:gd name="T97" fmla="*/ 1076 h 1836"/>
                    <a:gd name="T98" fmla="*/ 738 w 2124"/>
                    <a:gd name="T99" fmla="*/ 1329 h 1836"/>
                    <a:gd name="T100" fmla="*/ 350 w 2124"/>
                    <a:gd name="T101" fmla="*/ 1122 h 1836"/>
                    <a:gd name="T102" fmla="*/ 322 w 2124"/>
                    <a:gd name="T103" fmla="*/ 1157 h 1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24" h="1836">
                      <a:moveTo>
                        <a:pt x="512" y="503"/>
                      </a:moveTo>
                      <a:cubicBezTo>
                        <a:pt x="505" y="503"/>
                        <a:pt x="499" y="501"/>
                        <a:pt x="495" y="496"/>
                      </a:cubicBezTo>
                      <a:cubicBezTo>
                        <a:pt x="461" y="456"/>
                        <a:pt x="413" y="433"/>
                        <a:pt x="361" y="433"/>
                      </a:cubicBezTo>
                      <a:cubicBezTo>
                        <a:pt x="309" y="433"/>
                        <a:pt x="260" y="456"/>
                        <a:pt x="227" y="496"/>
                      </a:cubicBezTo>
                      <a:cubicBezTo>
                        <a:pt x="219" y="505"/>
                        <a:pt x="205" y="506"/>
                        <a:pt x="196" y="498"/>
                      </a:cubicBezTo>
                      <a:cubicBezTo>
                        <a:pt x="187" y="491"/>
                        <a:pt x="186" y="477"/>
                        <a:pt x="193" y="467"/>
                      </a:cubicBezTo>
                      <a:cubicBezTo>
                        <a:pt x="235" y="418"/>
                        <a:pt x="296" y="389"/>
                        <a:pt x="361" y="389"/>
                      </a:cubicBezTo>
                      <a:cubicBezTo>
                        <a:pt x="426" y="389"/>
                        <a:pt x="487" y="418"/>
                        <a:pt x="528" y="467"/>
                      </a:cubicBezTo>
                      <a:cubicBezTo>
                        <a:pt x="536" y="477"/>
                        <a:pt x="535" y="491"/>
                        <a:pt x="526" y="498"/>
                      </a:cubicBezTo>
                      <a:cubicBezTo>
                        <a:pt x="522" y="502"/>
                        <a:pt x="516" y="503"/>
                        <a:pt x="512" y="503"/>
                      </a:cubicBezTo>
                      <a:close/>
                      <a:moveTo>
                        <a:pt x="994" y="498"/>
                      </a:moveTo>
                      <a:cubicBezTo>
                        <a:pt x="1003" y="491"/>
                        <a:pt x="1004" y="477"/>
                        <a:pt x="996" y="467"/>
                      </a:cubicBezTo>
                      <a:cubicBezTo>
                        <a:pt x="955" y="418"/>
                        <a:pt x="894" y="389"/>
                        <a:pt x="829" y="389"/>
                      </a:cubicBezTo>
                      <a:cubicBezTo>
                        <a:pt x="764" y="389"/>
                        <a:pt x="703" y="418"/>
                        <a:pt x="661" y="467"/>
                      </a:cubicBezTo>
                      <a:cubicBezTo>
                        <a:pt x="654" y="477"/>
                        <a:pt x="655" y="491"/>
                        <a:pt x="664" y="498"/>
                      </a:cubicBezTo>
                      <a:cubicBezTo>
                        <a:pt x="673" y="506"/>
                        <a:pt x="687" y="505"/>
                        <a:pt x="695" y="496"/>
                      </a:cubicBezTo>
                      <a:cubicBezTo>
                        <a:pt x="728" y="456"/>
                        <a:pt x="777" y="433"/>
                        <a:pt x="829" y="433"/>
                      </a:cubicBezTo>
                      <a:cubicBezTo>
                        <a:pt x="881" y="433"/>
                        <a:pt x="929" y="456"/>
                        <a:pt x="963" y="496"/>
                      </a:cubicBezTo>
                      <a:cubicBezTo>
                        <a:pt x="967" y="501"/>
                        <a:pt x="973" y="503"/>
                        <a:pt x="980" y="503"/>
                      </a:cubicBezTo>
                      <a:cubicBezTo>
                        <a:pt x="985" y="503"/>
                        <a:pt x="990" y="502"/>
                        <a:pt x="994" y="498"/>
                      </a:cubicBezTo>
                      <a:close/>
                      <a:moveTo>
                        <a:pt x="1462" y="498"/>
                      </a:moveTo>
                      <a:cubicBezTo>
                        <a:pt x="1471" y="491"/>
                        <a:pt x="1472" y="477"/>
                        <a:pt x="1465" y="467"/>
                      </a:cubicBezTo>
                      <a:cubicBezTo>
                        <a:pt x="1423" y="418"/>
                        <a:pt x="1362" y="389"/>
                        <a:pt x="1297" y="389"/>
                      </a:cubicBezTo>
                      <a:cubicBezTo>
                        <a:pt x="1232" y="389"/>
                        <a:pt x="1171" y="418"/>
                        <a:pt x="1130" y="467"/>
                      </a:cubicBezTo>
                      <a:cubicBezTo>
                        <a:pt x="1122" y="477"/>
                        <a:pt x="1123" y="491"/>
                        <a:pt x="1132" y="498"/>
                      </a:cubicBezTo>
                      <a:cubicBezTo>
                        <a:pt x="1142" y="506"/>
                        <a:pt x="1155" y="505"/>
                        <a:pt x="1163" y="496"/>
                      </a:cubicBezTo>
                      <a:cubicBezTo>
                        <a:pt x="1197" y="456"/>
                        <a:pt x="1245" y="433"/>
                        <a:pt x="1297" y="433"/>
                      </a:cubicBezTo>
                      <a:cubicBezTo>
                        <a:pt x="1349" y="433"/>
                        <a:pt x="1398" y="456"/>
                        <a:pt x="1431" y="496"/>
                      </a:cubicBezTo>
                      <a:cubicBezTo>
                        <a:pt x="1435" y="501"/>
                        <a:pt x="1441" y="503"/>
                        <a:pt x="1448" y="503"/>
                      </a:cubicBezTo>
                      <a:cubicBezTo>
                        <a:pt x="1453" y="503"/>
                        <a:pt x="1458" y="502"/>
                        <a:pt x="1462" y="498"/>
                      </a:cubicBezTo>
                      <a:close/>
                      <a:moveTo>
                        <a:pt x="1930" y="498"/>
                      </a:moveTo>
                      <a:cubicBezTo>
                        <a:pt x="1939" y="491"/>
                        <a:pt x="1940" y="477"/>
                        <a:pt x="1933" y="467"/>
                      </a:cubicBezTo>
                      <a:cubicBezTo>
                        <a:pt x="1891" y="418"/>
                        <a:pt x="1830" y="389"/>
                        <a:pt x="1765" y="389"/>
                      </a:cubicBezTo>
                      <a:cubicBezTo>
                        <a:pt x="1700" y="389"/>
                        <a:pt x="1639" y="418"/>
                        <a:pt x="1598" y="467"/>
                      </a:cubicBezTo>
                      <a:cubicBezTo>
                        <a:pt x="1590" y="477"/>
                        <a:pt x="1591" y="491"/>
                        <a:pt x="1600" y="498"/>
                      </a:cubicBezTo>
                      <a:cubicBezTo>
                        <a:pt x="1610" y="506"/>
                        <a:pt x="1624" y="505"/>
                        <a:pt x="1631" y="496"/>
                      </a:cubicBezTo>
                      <a:cubicBezTo>
                        <a:pt x="1665" y="456"/>
                        <a:pt x="1713" y="433"/>
                        <a:pt x="1765" y="433"/>
                      </a:cubicBezTo>
                      <a:cubicBezTo>
                        <a:pt x="1817" y="433"/>
                        <a:pt x="1866" y="456"/>
                        <a:pt x="1899" y="496"/>
                      </a:cubicBezTo>
                      <a:cubicBezTo>
                        <a:pt x="1903" y="501"/>
                        <a:pt x="1910" y="503"/>
                        <a:pt x="1916" y="503"/>
                      </a:cubicBezTo>
                      <a:cubicBezTo>
                        <a:pt x="1921" y="503"/>
                        <a:pt x="1926" y="502"/>
                        <a:pt x="1930" y="498"/>
                      </a:cubicBezTo>
                      <a:close/>
                      <a:moveTo>
                        <a:pt x="760" y="304"/>
                      </a:moveTo>
                      <a:cubicBezTo>
                        <a:pt x="769" y="296"/>
                        <a:pt x="770" y="282"/>
                        <a:pt x="762" y="273"/>
                      </a:cubicBezTo>
                      <a:cubicBezTo>
                        <a:pt x="721" y="223"/>
                        <a:pt x="660" y="195"/>
                        <a:pt x="595" y="195"/>
                      </a:cubicBezTo>
                      <a:cubicBezTo>
                        <a:pt x="530" y="195"/>
                        <a:pt x="469" y="223"/>
                        <a:pt x="427" y="273"/>
                      </a:cubicBezTo>
                      <a:cubicBezTo>
                        <a:pt x="420" y="282"/>
                        <a:pt x="421" y="296"/>
                        <a:pt x="430" y="304"/>
                      </a:cubicBezTo>
                      <a:cubicBezTo>
                        <a:pt x="439" y="312"/>
                        <a:pt x="453" y="310"/>
                        <a:pt x="461" y="301"/>
                      </a:cubicBezTo>
                      <a:cubicBezTo>
                        <a:pt x="494" y="262"/>
                        <a:pt x="543" y="239"/>
                        <a:pt x="595" y="239"/>
                      </a:cubicBezTo>
                      <a:cubicBezTo>
                        <a:pt x="647" y="239"/>
                        <a:pt x="695" y="262"/>
                        <a:pt x="729" y="301"/>
                      </a:cubicBezTo>
                      <a:cubicBezTo>
                        <a:pt x="733" y="306"/>
                        <a:pt x="739" y="309"/>
                        <a:pt x="746" y="309"/>
                      </a:cubicBezTo>
                      <a:cubicBezTo>
                        <a:pt x="751" y="309"/>
                        <a:pt x="756" y="307"/>
                        <a:pt x="760" y="304"/>
                      </a:cubicBezTo>
                      <a:close/>
                      <a:moveTo>
                        <a:pt x="1228" y="304"/>
                      </a:moveTo>
                      <a:cubicBezTo>
                        <a:pt x="1237" y="296"/>
                        <a:pt x="1238" y="282"/>
                        <a:pt x="1230" y="273"/>
                      </a:cubicBezTo>
                      <a:cubicBezTo>
                        <a:pt x="1189" y="223"/>
                        <a:pt x="1128" y="195"/>
                        <a:pt x="1063" y="195"/>
                      </a:cubicBezTo>
                      <a:cubicBezTo>
                        <a:pt x="998" y="195"/>
                        <a:pt x="937" y="223"/>
                        <a:pt x="896" y="273"/>
                      </a:cubicBezTo>
                      <a:cubicBezTo>
                        <a:pt x="888" y="282"/>
                        <a:pt x="889" y="296"/>
                        <a:pt x="898" y="304"/>
                      </a:cubicBezTo>
                      <a:cubicBezTo>
                        <a:pt x="908" y="312"/>
                        <a:pt x="921" y="310"/>
                        <a:pt x="929" y="301"/>
                      </a:cubicBezTo>
                      <a:cubicBezTo>
                        <a:pt x="963" y="262"/>
                        <a:pt x="1011" y="239"/>
                        <a:pt x="1063" y="239"/>
                      </a:cubicBezTo>
                      <a:cubicBezTo>
                        <a:pt x="1115" y="239"/>
                        <a:pt x="1163" y="262"/>
                        <a:pt x="1197" y="301"/>
                      </a:cubicBezTo>
                      <a:cubicBezTo>
                        <a:pt x="1201" y="306"/>
                        <a:pt x="1207" y="309"/>
                        <a:pt x="1214" y="309"/>
                      </a:cubicBezTo>
                      <a:cubicBezTo>
                        <a:pt x="1219" y="309"/>
                        <a:pt x="1224" y="307"/>
                        <a:pt x="1228" y="304"/>
                      </a:cubicBezTo>
                      <a:close/>
                      <a:moveTo>
                        <a:pt x="1696" y="304"/>
                      </a:moveTo>
                      <a:cubicBezTo>
                        <a:pt x="1705" y="296"/>
                        <a:pt x="1706" y="282"/>
                        <a:pt x="1699" y="273"/>
                      </a:cubicBezTo>
                      <a:cubicBezTo>
                        <a:pt x="1657" y="223"/>
                        <a:pt x="1596" y="195"/>
                        <a:pt x="1531" y="195"/>
                      </a:cubicBezTo>
                      <a:cubicBezTo>
                        <a:pt x="1466" y="195"/>
                        <a:pt x="1405" y="223"/>
                        <a:pt x="1364" y="273"/>
                      </a:cubicBezTo>
                      <a:cubicBezTo>
                        <a:pt x="1356" y="282"/>
                        <a:pt x="1357" y="296"/>
                        <a:pt x="1366" y="304"/>
                      </a:cubicBezTo>
                      <a:cubicBezTo>
                        <a:pt x="1376" y="312"/>
                        <a:pt x="1389" y="310"/>
                        <a:pt x="1397" y="301"/>
                      </a:cubicBezTo>
                      <a:cubicBezTo>
                        <a:pt x="1431" y="262"/>
                        <a:pt x="1479" y="239"/>
                        <a:pt x="1531" y="239"/>
                      </a:cubicBezTo>
                      <a:cubicBezTo>
                        <a:pt x="1583" y="239"/>
                        <a:pt x="1632" y="262"/>
                        <a:pt x="1665" y="301"/>
                      </a:cubicBezTo>
                      <a:cubicBezTo>
                        <a:pt x="1669" y="306"/>
                        <a:pt x="1675" y="309"/>
                        <a:pt x="1682" y="309"/>
                      </a:cubicBezTo>
                      <a:cubicBezTo>
                        <a:pt x="1687" y="309"/>
                        <a:pt x="1692" y="307"/>
                        <a:pt x="1696" y="304"/>
                      </a:cubicBezTo>
                      <a:close/>
                      <a:moveTo>
                        <a:pt x="994" y="109"/>
                      </a:moveTo>
                      <a:cubicBezTo>
                        <a:pt x="1003" y="101"/>
                        <a:pt x="1004" y="88"/>
                        <a:pt x="996" y="78"/>
                      </a:cubicBezTo>
                      <a:cubicBezTo>
                        <a:pt x="955" y="29"/>
                        <a:pt x="894" y="0"/>
                        <a:pt x="829" y="0"/>
                      </a:cubicBezTo>
                      <a:cubicBezTo>
                        <a:pt x="764" y="0"/>
                        <a:pt x="703" y="29"/>
                        <a:pt x="661" y="78"/>
                      </a:cubicBezTo>
                      <a:cubicBezTo>
                        <a:pt x="654" y="88"/>
                        <a:pt x="655" y="101"/>
                        <a:pt x="664" y="109"/>
                      </a:cubicBezTo>
                      <a:cubicBezTo>
                        <a:pt x="673" y="117"/>
                        <a:pt x="687" y="116"/>
                        <a:pt x="695" y="107"/>
                      </a:cubicBezTo>
                      <a:cubicBezTo>
                        <a:pt x="728" y="67"/>
                        <a:pt x="777" y="44"/>
                        <a:pt x="829" y="44"/>
                      </a:cubicBezTo>
                      <a:cubicBezTo>
                        <a:pt x="881" y="44"/>
                        <a:pt x="929" y="67"/>
                        <a:pt x="963" y="107"/>
                      </a:cubicBezTo>
                      <a:cubicBezTo>
                        <a:pt x="967" y="112"/>
                        <a:pt x="973" y="114"/>
                        <a:pt x="980" y="114"/>
                      </a:cubicBezTo>
                      <a:cubicBezTo>
                        <a:pt x="985" y="114"/>
                        <a:pt x="990" y="113"/>
                        <a:pt x="994" y="109"/>
                      </a:cubicBezTo>
                      <a:close/>
                      <a:moveTo>
                        <a:pt x="1462" y="109"/>
                      </a:moveTo>
                      <a:cubicBezTo>
                        <a:pt x="1471" y="101"/>
                        <a:pt x="1472" y="88"/>
                        <a:pt x="1465" y="78"/>
                      </a:cubicBezTo>
                      <a:cubicBezTo>
                        <a:pt x="1423" y="29"/>
                        <a:pt x="1362" y="0"/>
                        <a:pt x="1297" y="0"/>
                      </a:cubicBezTo>
                      <a:cubicBezTo>
                        <a:pt x="1232" y="0"/>
                        <a:pt x="1171" y="29"/>
                        <a:pt x="1130" y="78"/>
                      </a:cubicBezTo>
                      <a:cubicBezTo>
                        <a:pt x="1122" y="88"/>
                        <a:pt x="1123" y="101"/>
                        <a:pt x="1132" y="109"/>
                      </a:cubicBezTo>
                      <a:cubicBezTo>
                        <a:pt x="1142" y="117"/>
                        <a:pt x="1155" y="116"/>
                        <a:pt x="1163" y="107"/>
                      </a:cubicBezTo>
                      <a:cubicBezTo>
                        <a:pt x="1197" y="67"/>
                        <a:pt x="1245" y="44"/>
                        <a:pt x="1297" y="44"/>
                      </a:cubicBezTo>
                      <a:cubicBezTo>
                        <a:pt x="1349" y="44"/>
                        <a:pt x="1398" y="67"/>
                        <a:pt x="1431" y="107"/>
                      </a:cubicBezTo>
                      <a:cubicBezTo>
                        <a:pt x="1435" y="112"/>
                        <a:pt x="1441" y="114"/>
                        <a:pt x="1448" y="114"/>
                      </a:cubicBezTo>
                      <a:cubicBezTo>
                        <a:pt x="1453" y="114"/>
                        <a:pt x="1458" y="113"/>
                        <a:pt x="1462" y="109"/>
                      </a:cubicBezTo>
                      <a:close/>
                      <a:moveTo>
                        <a:pt x="2060" y="662"/>
                      </a:moveTo>
                      <a:cubicBezTo>
                        <a:pt x="2018" y="612"/>
                        <a:pt x="1957" y="584"/>
                        <a:pt x="1893" y="584"/>
                      </a:cubicBezTo>
                      <a:cubicBezTo>
                        <a:pt x="1839" y="584"/>
                        <a:pt x="1788" y="603"/>
                        <a:pt x="1749" y="638"/>
                      </a:cubicBezTo>
                      <a:cubicBezTo>
                        <a:pt x="1760" y="647"/>
                        <a:pt x="1771" y="657"/>
                        <a:pt x="1781" y="667"/>
                      </a:cubicBezTo>
                      <a:cubicBezTo>
                        <a:pt x="1781" y="667"/>
                        <a:pt x="1781" y="668"/>
                        <a:pt x="1781" y="668"/>
                      </a:cubicBezTo>
                      <a:cubicBezTo>
                        <a:pt x="1813" y="642"/>
                        <a:pt x="1852" y="628"/>
                        <a:pt x="1893" y="628"/>
                      </a:cubicBezTo>
                      <a:cubicBezTo>
                        <a:pt x="1944" y="628"/>
                        <a:pt x="1993" y="651"/>
                        <a:pt x="2026" y="690"/>
                      </a:cubicBezTo>
                      <a:cubicBezTo>
                        <a:pt x="2031" y="695"/>
                        <a:pt x="2037" y="698"/>
                        <a:pt x="2043" y="698"/>
                      </a:cubicBezTo>
                      <a:cubicBezTo>
                        <a:pt x="2048" y="698"/>
                        <a:pt x="2053" y="696"/>
                        <a:pt x="2057" y="693"/>
                      </a:cubicBezTo>
                      <a:cubicBezTo>
                        <a:pt x="2067" y="685"/>
                        <a:pt x="2068" y="671"/>
                        <a:pt x="2060" y="662"/>
                      </a:cubicBezTo>
                      <a:close/>
                      <a:moveTo>
                        <a:pt x="377" y="638"/>
                      </a:moveTo>
                      <a:cubicBezTo>
                        <a:pt x="338" y="603"/>
                        <a:pt x="287" y="584"/>
                        <a:pt x="233" y="584"/>
                      </a:cubicBezTo>
                      <a:cubicBezTo>
                        <a:pt x="169" y="584"/>
                        <a:pt x="108" y="612"/>
                        <a:pt x="66" y="662"/>
                      </a:cubicBezTo>
                      <a:cubicBezTo>
                        <a:pt x="58" y="671"/>
                        <a:pt x="59" y="685"/>
                        <a:pt x="69" y="693"/>
                      </a:cubicBezTo>
                      <a:cubicBezTo>
                        <a:pt x="78" y="701"/>
                        <a:pt x="92" y="699"/>
                        <a:pt x="100" y="690"/>
                      </a:cubicBezTo>
                      <a:cubicBezTo>
                        <a:pt x="133" y="651"/>
                        <a:pt x="182" y="628"/>
                        <a:pt x="233" y="628"/>
                      </a:cubicBezTo>
                      <a:cubicBezTo>
                        <a:pt x="274" y="628"/>
                        <a:pt x="313" y="642"/>
                        <a:pt x="344" y="667"/>
                      </a:cubicBezTo>
                      <a:cubicBezTo>
                        <a:pt x="355" y="657"/>
                        <a:pt x="366" y="647"/>
                        <a:pt x="377" y="638"/>
                      </a:cubicBezTo>
                      <a:close/>
                      <a:moveTo>
                        <a:pt x="2052" y="1567"/>
                      </a:moveTo>
                      <a:cubicBezTo>
                        <a:pt x="2030" y="1534"/>
                        <a:pt x="2004" y="1506"/>
                        <a:pt x="1974" y="1492"/>
                      </a:cubicBezTo>
                      <a:cubicBezTo>
                        <a:pt x="1885" y="1451"/>
                        <a:pt x="1720" y="1449"/>
                        <a:pt x="1720" y="1449"/>
                      </a:cubicBezTo>
                      <a:cubicBezTo>
                        <a:pt x="1720" y="1449"/>
                        <a:pt x="1614" y="1537"/>
                        <a:pt x="1533" y="1602"/>
                      </a:cubicBezTo>
                      <a:cubicBezTo>
                        <a:pt x="1530" y="1604"/>
                        <a:pt x="1527" y="1604"/>
                        <a:pt x="1524" y="1602"/>
                      </a:cubicBezTo>
                      <a:cubicBezTo>
                        <a:pt x="1464" y="1555"/>
                        <a:pt x="1337" y="1449"/>
                        <a:pt x="1337" y="1449"/>
                      </a:cubicBezTo>
                      <a:cubicBezTo>
                        <a:pt x="1337" y="1449"/>
                        <a:pt x="1197" y="1451"/>
                        <a:pt x="1105" y="1483"/>
                      </a:cubicBezTo>
                      <a:cubicBezTo>
                        <a:pt x="1123" y="1499"/>
                        <a:pt x="1139" y="1519"/>
                        <a:pt x="1155" y="1543"/>
                      </a:cubicBezTo>
                      <a:cubicBezTo>
                        <a:pt x="1208" y="1621"/>
                        <a:pt x="1235" y="1714"/>
                        <a:pt x="1235" y="1811"/>
                      </a:cubicBezTo>
                      <a:cubicBezTo>
                        <a:pt x="1235" y="1814"/>
                        <a:pt x="1235" y="1814"/>
                        <a:pt x="1235" y="1814"/>
                      </a:cubicBezTo>
                      <a:cubicBezTo>
                        <a:pt x="1235" y="1821"/>
                        <a:pt x="1234" y="1829"/>
                        <a:pt x="1231" y="1836"/>
                      </a:cubicBezTo>
                      <a:cubicBezTo>
                        <a:pt x="2102" y="1836"/>
                        <a:pt x="2102" y="1836"/>
                        <a:pt x="2102" y="1836"/>
                      </a:cubicBezTo>
                      <a:cubicBezTo>
                        <a:pt x="2114" y="1836"/>
                        <a:pt x="2124" y="1826"/>
                        <a:pt x="2124" y="1814"/>
                      </a:cubicBezTo>
                      <a:cubicBezTo>
                        <a:pt x="2124" y="1811"/>
                        <a:pt x="2124" y="1811"/>
                        <a:pt x="2124" y="1811"/>
                      </a:cubicBezTo>
                      <a:cubicBezTo>
                        <a:pt x="2124" y="1724"/>
                        <a:pt x="2100" y="1639"/>
                        <a:pt x="2052" y="1567"/>
                      </a:cubicBezTo>
                      <a:close/>
                      <a:moveTo>
                        <a:pt x="1191" y="1811"/>
                      </a:moveTo>
                      <a:cubicBezTo>
                        <a:pt x="1191" y="1724"/>
                        <a:pt x="1167" y="1639"/>
                        <a:pt x="1119" y="1567"/>
                      </a:cubicBezTo>
                      <a:cubicBezTo>
                        <a:pt x="1097" y="1534"/>
                        <a:pt x="1071" y="1506"/>
                        <a:pt x="1042" y="1492"/>
                      </a:cubicBezTo>
                      <a:cubicBezTo>
                        <a:pt x="952" y="1451"/>
                        <a:pt x="787" y="1449"/>
                        <a:pt x="787" y="1449"/>
                      </a:cubicBezTo>
                      <a:cubicBezTo>
                        <a:pt x="787" y="1449"/>
                        <a:pt x="787" y="1449"/>
                        <a:pt x="787" y="1449"/>
                      </a:cubicBezTo>
                      <a:cubicBezTo>
                        <a:pt x="787" y="1449"/>
                        <a:pt x="722" y="1541"/>
                        <a:pt x="592" y="1541"/>
                      </a:cubicBezTo>
                      <a:cubicBezTo>
                        <a:pt x="599" y="1541"/>
                        <a:pt x="599" y="1541"/>
                        <a:pt x="599" y="1541"/>
                      </a:cubicBezTo>
                      <a:cubicBezTo>
                        <a:pt x="469" y="1541"/>
                        <a:pt x="404" y="1449"/>
                        <a:pt x="404" y="1449"/>
                      </a:cubicBezTo>
                      <a:cubicBezTo>
                        <a:pt x="404" y="1449"/>
                        <a:pt x="404" y="1449"/>
                        <a:pt x="404" y="1449"/>
                      </a:cubicBezTo>
                      <a:cubicBezTo>
                        <a:pt x="404" y="1449"/>
                        <a:pt x="239" y="1451"/>
                        <a:pt x="150" y="1492"/>
                      </a:cubicBezTo>
                      <a:cubicBezTo>
                        <a:pt x="120" y="1506"/>
                        <a:pt x="94" y="1534"/>
                        <a:pt x="72" y="1567"/>
                      </a:cubicBezTo>
                      <a:cubicBezTo>
                        <a:pt x="24" y="1639"/>
                        <a:pt x="0" y="1724"/>
                        <a:pt x="0" y="1811"/>
                      </a:cubicBezTo>
                      <a:cubicBezTo>
                        <a:pt x="0" y="1814"/>
                        <a:pt x="0" y="1814"/>
                        <a:pt x="0" y="1814"/>
                      </a:cubicBezTo>
                      <a:cubicBezTo>
                        <a:pt x="0" y="1826"/>
                        <a:pt x="10" y="1836"/>
                        <a:pt x="22" y="1836"/>
                      </a:cubicBezTo>
                      <a:cubicBezTo>
                        <a:pt x="1169" y="1836"/>
                        <a:pt x="1169" y="1836"/>
                        <a:pt x="1169" y="1836"/>
                      </a:cubicBezTo>
                      <a:cubicBezTo>
                        <a:pt x="1181" y="1836"/>
                        <a:pt x="1191" y="1826"/>
                        <a:pt x="1191" y="1814"/>
                      </a:cubicBezTo>
                      <a:lnTo>
                        <a:pt x="1191" y="1811"/>
                      </a:lnTo>
                      <a:close/>
                      <a:moveTo>
                        <a:pt x="1228" y="693"/>
                      </a:moveTo>
                      <a:cubicBezTo>
                        <a:pt x="1237" y="685"/>
                        <a:pt x="1238" y="671"/>
                        <a:pt x="1230" y="662"/>
                      </a:cubicBezTo>
                      <a:cubicBezTo>
                        <a:pt x="1189" y="612"/>
                        <a:pt x="1128" y="584"/>
                        <a:pt x="1063" y="584"/>
                      </a:cubicBezTo>
                      <a:cubicBezTo>
                        <a:pt x="998" y="584"/>
                        <a:pt x="937" y="612"/>
                        <a:pt x="896" y="662"/>
                      </a:cubicBezTo>
                      <a:cubicBezTo>
                        <a:pt x="888" y="671"/>
                        <a:pt x="889" y="685"/>
                        <a:pt x="898" y="693"/>
                      </a:cubicBezTo>
                      <a:cubicBezTo>
                        <a:pt x="908" y="701"/>
                        <a:pt x="921" y="699"/>
                        <a:pt x="929" y="690"/>
                      </a:cubicBezTo>
                      <a:cubicBezTo>
                        <a:pt x="963" y="651"/>
                        <a:pt x="1011" y="628"/>
                        <a:pt x="1063" y="628"/>
                      </a:cubicBezTo>
                      <a:cubicBezTo>
                        <a:pt x="1115" y="628"/>
                        <a:pt x="1163" y="651"/>
                        <a:pt x="1197" y="690"/>
                      </a:cubicBezTo>
                      <a:cubicBezTo>
                        <a:pt x="1201" y="695"/>
                        <a:pt x="1207" y="698"/>
                        <a:pt x="1214" y="698"/>
                      </a:cubicBezTo>
                      <a:cubicBezTo>
                        <a:pt x="1219" y="698"/>
                        <a:pt x="1224" y="696"/>
                        <a:pt x="1228" y="693"/>
                      </a:cubicBezTo>
                      <a:close/>
                      <a:moveTo>
                        <a:pt x="1255" y="1157"/>
                      </a:moveTo>
                      <a:cubicBezTo>
                        <a:pt x="1275" y="1207"/>
                        <a:pt x="1328" y="1336"/>
                        <a:pt x="1356" y="1362"/>
                      </a:cubicBezTo>
                      <a:cubicBezTo>
                        <a:pt x="1358" y="1363"/>
                        <a:pt x="1361" y="1365"/>
                        <a:pt x="1363" y="1367"/>
                      </a:cubicBezTo>
                      <a:cubicBezTo>
                        <a:pt x="1363" y="1414"/>
                        <a:pt x="1363" y="1414"/>
                        <a:pt x="1363" y="1414"/>
                      </a:cubicBezTo>
                      <a:cubicBezTo>
                        <a:pt x="1365" y="1415"/>
                        <a:pt x="1365" y="1415"/>
                        <a:pt x="1365" y="1415"/>
                      </a:cubicBezTo>
                      <a:cubicBezTo>
                        <a:pt x="1365" y="1416"/>
                        <a:pt x="1383" y="1430"/>
                        <a:pt x="1407" y="1450"/>
                      </a:cubicBezTo>
                      <a:cubicBezTo>
                        <a:pt x="1407" y="1399"/>
                        <a:pt x="1407" y="1399"/>
                        <a:pt x="1407" y="1399"/>
                      </a:cubicBezTo>
                      <a:cubicBezTo>
                        <a:pt x="1444" y="1422"/>
                        <a:pt x="1492" y="1445"/>
                        <a:pt x="1528" y="1445"/>
                      </a:cubicBezTo>
                      <a:cubicBezTo>
                        <a:pt x="1565" y="1445"/>
                        <a:pt x="1613" y="1422"/>
                        <a:pt x="1649" y="1399"/>
                      </a:cubicBezTo>
                      <a:cubicBezTo>
                        <a:pt x="1649" y="1450"/>
                        <a:pt x="1649" y="1450"/>
                        <a:pt x="1649" y="1450"/>
                      </a:cubicBezTo>
                      <a:cubicBezTo>
                        <a:pt x="1675" y="1430"/>
                        <a:pt x="1692" y="1415"/>
                        <a:pt x="1692" y="1415"/>
                      </a:cubicBezTo>
                      <a:cubicBezTo>
                        <a:pt x="1693" y="1414"/>
                        <a:pt x="1693" y="1414"/>
                        <a:pt x="1693" y="1414"/>
                      </a:cubicBezTo>
                      <a:cubicBezTo>
                        <a:pt x="1693" y="1368"/>
                        <a:pt x="1693" y="1368"/>
                        <a:pt x="1693" y="1368"/>
                      </a:cubicBezTo>
                      <a:cubicBezTo>
                        <a:pt x="1696" y="1365"/>
                        <a:pt x="1699" y="1363"/>
                        <a:pt x="1701" y="1362"/>
                      </a:cubicBezTo>
                      <a:cubicBezTo>
                        <a:pt x="1729" y="1336"/>
                        <a:pt x="1782" y="1207"/>
                        <a:pt x="1802" y="1157"/>
                      </a:cubicBezTo>
                      <a:cubicBezTo>
                        <a:pt x="1837" y="1135"/>
                        <a:pt x="1846" y="1097"/>
                        <a:pt x="1849" y="1081"/>
                      </a:cubicBezTo>
                      <a:cubicBezTo>
                        <a:pt x="1849" y="1079"/>
                        <a:pt x="1849" y="1078"/>
                        <a:pt x="1849" y="1076"/>
                      </a:cubicBezTo>
                      <a:cubicBezTo>
                        <a:pt x="1796" y="1101"/>
                        <a:pt x="1796" y="1101"/>
                        <a:pt x="1796" y="1101"/>
                      </a:cubicBezTo>
                      <a:cubicBezTo>
                        <a:pt x="1791" y="1109"/>
                        <a:pt x="1784" y="1117"/>
                        <a:pt x="1774" y="1122"/>
                      </a:cubicBezTo>
                      <a:cubicBezTo>
                        <a:pt x="1769" y="1124"/>
                        <a:pt x="1766" y="1129"/>
                        <a:pt x="1764" y="1134"/>
                      </a:cubicBezTo>
                      <a:cubicBezTo>
                        <a:pt x="1731" y="1217"/>
                        <a:pt x="1687" y="1315"/>
                        <a:pt x="1671" y="1329"/>
                      </a:cubicBezTo>
                      <a:cubicBezTo>
                        <a:pt x="1644" y="1353"/>
                        <a:pt x="1568" y="1401"/>
                        <a:pt x="1528" y="1401"/>
                      </a:cubicBezTo>
                      <a:cubicBezTo>
                        <a:pt x="1489" y="1401"/>
                        <a:pt x="1413" y="1353"/>
                        <a:pt x="1385" y="1329"/>
                      </a:cubicBezTo>
                      <a:cubicBezTo>
                        <a:pt x="1370" y="1315"/>
                        <a:pt x="1326" y="1217"/>
                        <a:pt x="1293" y="1134"/>
                      </a:cubicBezTo>
                      <a:cubicBezTo>
                        <a:pt x="1291" y="1129"/>
                        <a:pt x="1287" y="1124"/>
                        <a:pt x="1283" y="1122"/>
                      </a:cubicBezTo>
                      <a:cubicBezTo>
                        <a:pt x="1273" y="1117"/>
                        <a:pt x="1266" y="1109"/>
                        <a:pt x="1261" y="1101"/>
                      </a:cubicBezTo>
                      <a:cubicBezTo>
                        <a:pt x="1208" y="1076"/>
                        <a:pt x="1208" y="1076"/>
                        <a:pt x="1208" y="1076"/>
                      </a:cubicBezTo>
                      <a:cubicBezTo>
                        <a:pt x="1208" y="1078"/>
                        <a:pt x="1208" y="1080"/>
                        <a:pt x="1208" y="1083"/>
                      </a:cubicBezTo>
                      <a:cubicBezTo>
                        <a:pt x="1212" y="1102"/>
                        <a:pt x="1222" y="1136"/>
                        <a:pt x="1255" y="1157"/>
                      </a:cubicBezTo>
                      <a:close/>
                      <a:moveTo>
                        <a:pt x="322" y="1157"/>
                      </a:moveTo>
                      <a:cubicBezTo>
                        <a:pt x="342" y="1207"/>
                        <a:pt x="395" y="1336"/>
                        <a:pt x="423" y="1362"/>
                      </a:cubicBezTo>
                      <a:cubicBezTo>
                        <a:pt x="425" y="1363"/>
                        <a:pt x="428" y="1365"/>
                        <a:pt x="431" y="1368"/>
                      </a:cubicBezTo>
                      <a:cubicBezTo>
                        <a:pt x="431" y="1411"/>
                        <a:pt x="431" y="1411"/>
                        <a:pt x="431" y="1411"/>
                      </a:cubicBezTo>
                      <a:cubicBezTo>
                        <a:pt x="440" y="1423"/>
                        <a:pt x="440" y="1423"/>
                        <a:pt x="440" y="1423"/>
                      </a:cubicBezTo>
                      <a:cubicBezTo>
                        <a:pt x="441" y="1425"/>
                        <a:pt x="452" y="1440"/>
                        <a:pt x="475" y="1457"/>
                      </a:cubicBezTo>
                      <a:cubicBezTo>
                        <a:pt x="475" y="1399"/>
                        <a:pt x="475" y="1399"/>
                        <a:pt x="475" y="1399"/>
                      </a:cubicBezTo>
                      <a:cubicBezTo>
                        <a:pt x="511" y="1422"/>
                        <a:pt x="559" y="1445"/>
                        <a:pt x="595" y="1445"/>
                      </a:cubicBezTo>
                      <a:cubicBezTo>
                        <a:pt x="632" y="1445"/>
                        <a:pt x="680" y="1422"/>
                        <a:pt x="717" y="1399"/>
                      </a:cubicBezTo>
                      <a:cubicBezTo>
                        <a:pt x="717" y="1457"/>
                        <a:pt x="717" y="1457"/>
                        <a:pt x="717" y="1457"/>
                      </a:cubicBezTo>
                      <a:cubicBezTo>
                        <a:pt x="740" y="1440"/>
                        <a:pt x="751" y="1424"/>
                        <a:pt x="751" y="1423"/>
                      </a:cubicBezTo>
                      <a:cubicBezTo>
                        <a:pt x="761" y="1411"/>
                        <a:pt x="761" y="1411"/>
                        <a:pt x="761" y="1411"/>
                      </a:cubicBezTo>
                      <a:cubicBezTo>
                        <a:pt x="761" y="1367"/>
                        <a:pt x="761" y="1367"/>
                        <a:pt x="761" y="1367"/>
                      </a:cubicBezTo>
                      <a:cubicBezTo>
                        <a:pt x="763" y="1365"/>
                        <a:pt x="766" y="1363"/>
                        <a:pt x="768" y="1362"/>
                      </a:cubicBezTo>
                      <a:cubicBezTo>
                        <a:pt x="796" y="1336"/>
                        <a:pt x="849" y="1207"/>
                        <a:pt x="869" y="1157"/>
                      </a:cubicBezTo>
                      <a:cubicBezTo>
                        <a:pt x="904" y="1135"/>
                        <a:pt x="913" y="1097"/>
                        <a:pt x="916" y="1081"/>
                      </a:cubicBezTo>
                      <a:cubicBezTo>
                        <a:pt x="916" y="1079"/>
                        <a:pt x="916" y="1078"/>
                        <a:pt x="916" y="1076"/>
                      </a:cubicBezTo>
                      <a:cubicBezTo>
                        <a:pt x="863" y="1101"/>
                        <a:pt x="863" y="1101"/>
                        <a:pt x="863" y="1101"/>
                      </a:cubicBezTo>
                      <a:cubicBezTo>
                        <a:pt x="858" y="1109"/>
                        <a:pt x="851" y="1117"/>
                        <a:pt x="841" y="1122"/>
                      </a:cubicBezTo>
                      <a:cubicBezTo>
                        <a:pt x="836" y="1124"/>
                        <a:pt x="833" y="1129"/>
                        <a:pt x="831" y="1134"/>
                      </a:cubicBezTo>
                      <a:cubicBezTo>
                        <a:pt x="798" y="1217"/>
                        <a:pt x="754" y="1315"/>
                        <a:pt x="738" y="1329"/>
                      </a:cubicBezTo>
                      <a:cubicBezTo>
                        <a:pt x="711" y="1353"/>
                        <a:pt x="635" y="1401"/>
                        <a:pt x="595" y="1401"/>
                      </a:cubicBezTo>
                      <a:cubicBezTo>
                        <a:pt x="556" y="1401"/>
                        <a:pt x="480" y="1353"/>
                        <a:pt x="452" y="1329"/>
                      </a:cubicBezTo>
                      <a:cubicBezTo>
                        <a:pt x="437" y="1315"/>
                        <a:pt x="393" y="1217"/>
                        <a:pt x="360" y="1134"/>
                      </a:cubicBezTo>
                      <a:cubicBezTo>
                        <a:pt x="358" y="1129"/>
                        <a:pt x="354" y="1124"/>
                        <a:pt x="350" y="1122"/>
                      </a:cubicBezTo>
                      <a:cubicBezTo>
                        <a:pt x="339" y="1117"/>
                        <a:pt x="333" y="1109"/>
                        <a:pt x="328" y="1101"/>
                      </a:cubicBezTo>
                      <a:cubicBezTo>
                        <a:pt x="275" y="1076"/>
                        <a:pt x="275" y="1076"/>
                        <a:pt x="275" y="1076"/>
                      </a:cubicBezTo>
                      <a:cubicBezTo>
                        <a:pt x="275" y="1078"/>
                        <a:pt x="275" y="1080"/>
                        <a:pt x="275" y="1083"/>
                      </a:cubicBezTo>
                      <a:cubicBezTo>
                        <a:pt x="279" y="1102"/>
                        <a:pt x="289" y="1136"/>
                        <a:pt x="322" y="1157"/>
                      </a:cubicBezTo>
                      <a:close/>
                    </a:path>
                  </a:pathLst>
                </a:custGeom>
                <a:solidFill>
                  <a:srgbClr val="000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68" name="Freeform 21">
                  <a:extLst>
                    <a:ext uri="{FF2B5EF4-FFF2-40B4-BE49-F238E27FC236}">
                      <a16:creationId xmlns:a16="http://schemas.microsoft.com/office/drawing/2014/main" id="{83BED96A-74B4-7DDC-68F9-A4EA0F9940B4}"/>
                    </a:ext>
                  </a:extLst>
                </p:cNvPr>
                <p:cNvSpPr>
                  <a:spLocks noEditPoints="1"/>
                </p:cNvSpPr>
                <p:nvPr/>
              </p:nvSpPr>
              <p:spPr bwMode="auto">
                <a:xfrm>
                  <a:off x="5540884" y="3203448"/>
                  <a:ext cx="1150239" cy="575691"/>
                </a:xfrm>
                <a:custGeom>
                  <a:avLst/>
                  <a:gdLst>
                    <a:gd name="T0" fmla="*/ 1542 w 1612"/>
                    <a:gd name="T1" fmla="*/ 422 h 806"/>
                    <a:gd name="T2" fmla="*/ 1542 w 1612"/>
                    <a:gd name="T3" fmla="*/ 421 h 806"/>
                    <a:gd name="T4" fmla="*/ 1508 w 1612"/>
                    <a:gd name="T5" fmla="*/ 469 h 806"/>
                    <a:gd name="T6" fmla="*/ 1505 w 1612"/>
                    <a:gd name="T7" fmla="*/ 470 h 806"/>
                    <a:gd name="T8" fmla="*/ 1485 w 1612"/>
                    <a:gd name="T9" fmla="*/ 470 h 806"/>
                    <a:gd name="T10" fmla="*/ 1483 w 1612"/>
                    <a:gd name="T11" fmla="*/ 470 h 806"/>
                    <a:gd name="T12" fmla="*/ 1074 w 1612"/>
                    <a:gd name="T13" fmla="*/ 253 h 806"/>
                    <a:gd name="T14" fmla="*/ 1070 w 1612"/>
                    <a:gd name="T15" fmla="*/ 253 h 806"/>
                    <a:gd name="T16" fmla="*/ 949 w 1612"/>
                    <a:gd name="T17" fmla="*/ 445 h 806"/>
                    <a:gd name="T18" fmla="*/ 949 w 1612"/>
                    <a:gd name="T19" fmla="*/ 444 h 806"/>
                    <a:gd name="T20" fmla="*/ 932 w 1612"/>
                    <a:gd name="T21" fmla="*/ 315 h 806"/>
                    <a:gd name="T22" fmla="*/ 1242 w 1612"/>
                    <a:gd name="T23" fmla="*/ 0 h 806"/>
                    <a:gd name="T24" fmla="*/ 1553 w 1612"/>
                    <a:gd name="T25" fmla="*/ 315 h 806"/>
                    <a:gd name="T26" fmla="*/ 1542 w 1612"/>
                    <a:gd name="T27" fmla="*/ 422 h 806"/>
                    <a:gd name="T28" fmla="*/ 619 w 1612"/>
                    <a:gd name="T29" fmla="*/ 317 h 806"/>
                    <a:gd name="T30" fmla="*/ 310 w 1612"/>
                    <a:gd name="T31" fmla="*/ 0 h 806"/>
                    <a:gd name="T32" fmla="*/ 0 w 1612"/>
                    <a:gd name="T33" fmla="*/ 317 h 806"/>
                    <a:gd name="T34" fmla="*/ 12 w 1612"/>
                    <a:gd name="T35" fmla="*/ 427 h 806"/>
                    <a:gd name="T36" fmla="*/ 12 w 1612"/>
                    <a:gd name="T37" fmla="*/ 428 h 806"/>
                    <a:gd name="T38" fmla="*/ 43 w 1612"/>
                    <a:gd name="T39" fmla="*/ 467 h 806"/>
                    <a:gd name="T40" fmla="*/ 64 w 1612"/>
                    <a:gd name="T41" fmla="*/ 469 h 806"/>
                    <a:gd name="T42" fmla="*/ 140 w 1612"/>
                    <a:gd name="T43" fmla="*/ 254 h 806"/>
                    <a:gd name="T44" fmla="*/ 547 w 1612"/>
                    <a:gd name="T45" fmla="*/ 240 h 806"/>
                    <a:gd name="T46" fmla="*/ 550 w 1612"/>
                    <a:gd name="T47" fmla="*/ 473 h 806"/>
                    <a:gd name="T48" fmla="*/ 573 w 1612"/>
                    <a:gd name="T49" fmla="*/ 473 h 806"/>
                    <a:gd name="T50" fmla="*/ 608 w 1612"/>
                    <a:gd name="T51" fmla="*/ 424 h 806"/>
                    <a:gd name="T52" fmla="*/ 608 w 1612"/>
                    <a:gd name="T53" fmla="*/ 424 h 806"/>
                    <a:gd name="T54" fmla="*/ 619 w 1612"/>
                    <a:gd name="T55" fmla="*/ 317 h 806"/>
                    <a:gd name="T56" fmla="*/ 1033 w 1612"/>
                    <a:gd name="T57" fmla="*/ 780 h 806"/>
                    <a:gd name="T58" fmla="*/ 946 w 1612"/>
                    <a:gd name="T59" fmla="*/ 612 h 806"/>
                    <a:gd name="T60" fmla="*/ 872 w 1612"/>
                    <a:gd name="T61" fmla="*/ 756 h 806"/>
                    <a:gd name="T62" fmla="*/ 949 w 1612"/>
                    <a:gd name="T63" fmla="*/ 806 h 806"/>
                    <a:gd name="T64" fmla="*/ 1033 w 1612"/>
                    <a:gd name="T65" fmla="*/ 799 h 806"/>
                    <a:gd name="T66" fmla="*/ 1033 w 1612"/>
                    <a:gd name="T67" fmla="*/ 780 h 806"/>
                    <a:gd name="T68" fmla="*/ 1538 w 1612"/>
                    <a:gd name="T69" fmla="*/ 613 h 806"/>
                    <a:gd name="T70" fmla="*/ 1451 w 1612"/>
                    <a:gd name="T71" fmla="*/ 781 h 806"/>
                    <a:gd name="T72" fmla="*/ 1451 w 1612"/>
                    <a:gd name="T73" fmla="*/ 799 h 806"/>
                    <a:gd name="T74" fmla="*/ 1536 w 1612"/>
                    <a:gd name="T75" fmla="*/ 806 h 806"/>
                    <a:gd name="T76" fmla="*/ 1612 w 1612"/>
                    <a:gd name="T77" fmla="*/ 756 h 806"/>
                    <a:gd name="T78" fmla="*/ 1538 w 1612"/>
                    <a:gd name="T79" fmla="*/ 613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12" h="806">
                      <a:moveTo>
                        <a:pt x="1542" y="422"/>
                      </a:moveTo>
                      <a:cubicBezTo>
                        <a:pt x="1542" y="422"/>
                        <a:pt x="1542" y="421"/>
                        <a:pt x="1542" y="421"/>
                      </a:cubicBezTo>
                      <a:cubicBezTo>
                        <a:pt x="1541" y="422"/>
                        <a:pt x="1536" y="437"/>
                        <a:pt x="1508" y="469"/>
                      </a:cubicBezTo>
                      <a:cubicBezTo>
                        <a:pt x="1507" y="470"/>
                        <a:pt x="1506" y="470"/>
                        <a:pt x="1505" y="470"/>
                      </a:cubicBezTo>
                      <a:cubicBezTo>
                        <a:pt x="1485" y="470"/>
                        <a:pt x="1485" y="470"/>
                        <a:pt x="1485" y="470"/>
                      </a:cubicBezTo>
                      <a:cubicBezTo>
                        <a:pt x="1484" y="470"/>
                        <a:pt x="1484" y="470"/>
                        <a:pt x="1483" y="470"/>
                      </a:cubicBezTo>
                      <a:cubicBezTo>
                        <a:pt x="1074" y="253"/>
                        <a:pt x="1074" y="253"/>
                        <a:pt x="1074" y="253"/>
                      </a:cubicBezTo>
                      <a:cubicBezTo>
                        <a:pt x="1073" y="253"/>
                        <a:pt x="1071" y="253"/>
                        <a:pt x="1070" y="253"/>
                      </a:cubicBezTo>
                      <a:cubicBezTo>
                        <a:pt x="979" y="283"/>
                        <a:pt x="980" y="472"/>
                        <a:pt x="949" y="445"/>
                      </a:cubicBezTo>
                      <a:cubicBezTo>
                        <a:pt x="949" y="444"/>
                        <a:pt x="949" y="444"/>
                        <a:pt x="949" y="444"/>
                      </a:cubicBezTo>
                      <a:cubicBezTo>
                        <a:pt x="936" y="410"/>
                        <a:pt x="932" y="354"/>
                        <a:pt x="932" y="315"/>
                      </a:cubicBezTo>
                      <a:cubicBezTo>
                        <a:pt x="932" y="141"/>
                        <a:pt x="1067" y="0"/>
                        <a:pt x="1242" y="0"/>
                      </a:cubicBezTo>
                      <a:cubicBezTo>
                        <a:pt x="1418" y="0"/>
                        <a:pt x="1553" y="141"/>
                        <a:pt x="1553" y="315"/>
                      </a:cubicBezTo>
                      <a:cubicBezTo>
                        <a:pt x="1553" y="353"/>
                        <a:pt x="1554" y="389"/>
                        <a:pt x="1542" y="422"/>
                      </a:cubicBezTo>
                      <a:close/>
                      <a:moveTo>
                        <a:pt x="619" y="317"/>
                      </a:moveTo>
                      <a:cubicBezTo>
                        <a:pt x="619" y="142"/>
                        <a:pt x="485" y="0"/>
                        <a:pt x="310" y="0"/>
                      </a:cubicBezTo>
                      <a:cubicBezTo>
                        <a:pt x="134" y="0"/>
                        <a:pt x="0" y="142"/>
                        <a:pt x="0" y="317"/>
                      </a:cubicBezTo>
                      <a:cubicBezTo>
                        <a:pt x="0" y="356"/>
                        <a:pt x="0" y="393"/>
                        <a:pt x="12" y="427"/>
                      </a:cubicBezTo>
                      <a:cubicBezTo>
                        <a:pt x="12" y="428"/>
                        <a:pt x="12" y="428"/>
                        <a:pt x="12" y="428"/>
                      </a:cubicBezTo>
                      <a:cubicBezTo>
                        <a:pt x="43" y="456"/>
                        <a:pt x="43" y="467"/>
                        <a:pt x="43" y="467"/>
                      </a:cubicBezTo>
                      <a:cubicBezTo>
                        <a:pt x="64" y="469"/>
                        <a:pt x="64" y="469"/>
                        <a:pt x="64" y="469"/>
                      </a:cubicBezTo>
                      <a:cubicBezTo>
                        <a:pt x="64" y="469"/>
                        <a:pt x="47" y="283"/>
                        <a:pt x="140" y="254"/>
                      </a:cubicBezTo>
                      <a:cubicBezTo>
                        <a:pt x="140" y="254"/>
                        <a:pt x="512" y="418"/>
                        <a:pt x="547" y="240"/>
                      </a:cubicBezTo>
                      <a:cubicBezTo>
                        <a:pt x="550" y="462"/>
                        <a:pt x="550" y="473"/>
                        <a:pt x="550" y="473"/>
                      </a:cubicBezTo>
                      <a:cubicBezTo>
                        <a:pt x="573" y="473"/>
                        <a:pt x="573" y="473"/>
                        <a:pt x="573" y="473"/>
                      </a:cubicBezTo>
                      <a:cubicBezTo>
                        <a:pt x="602" y="440"/>
                        <a:pt x="607" y="424"/>
                        <a:pt x="608" y="424"/>
                      </a:cubicBezTo>
                      <a:cubicBezTo>
                        <a:pt x="608" y="424"/>
                        <a:pt x="608" y="424"/>
                        <a:pt x="608" y="424"/>
                      </a:cubicBezTo>
                      <a:cubicBezTo>
                        <a:pt x="620" y="391"/>
                        <a:pt x="619" y="355"/>
                        <a:pt x="619" y="317"/>
                      </a:cubicBezTo>
                      <a:close/>
                      <a:moveTo>
                        <a:pt x="1033" y="780"/>
                      </a:moveTo>
                      <a:cubicBezTo>
                        <a:pt x="1011" y="755"/>
                        <a:pt x="982" y="699"/>
                        <a:pt x="946" y="612"/>
                      </a:cubicBezTo>
                      <a:cubicBezTo>
                        <a:pt x="943" y="671"/>
                        <a:pt x="933" y="750"/>
                        <a:pt x="872" y="756"/>
                      </a:cubicBezTo>
                      <a:cubicBezTo>
                        <a:pt x="899" y="783"/>
                        <a:pt x="925" y="798"/>
                        <a:pt x="949" y="806"/>
                      </a:cubicBezTo>
                      <a:cubicBezTo>
                        <a:pt x="984" y="802"/>
                        <a:pt x="1015" y="800"/>
                        <a:pt x="1033" y="799"/>
                      </a:cubicBezTo>
                      <a:lnTo>
                        <a:pt x="1033" y="780"/>
                      </a:lnTo>
                      <a:close/>
                      <a:moveTo>
                        <a:pt x="1538" y="613"/>
                      </a:moveTo>
                      <a:cubicBezTo>
                        <a:pt x="1502" y="699"/>
                        <a:pt x="1473" y="755"/>
                        <a:pt x="1451" y="781"/>
                      </a:cubicBezTo>
                      <a:cubicBezTo>
                        <a:pt x="1451" y="799"/>
                        <a:pt x="1451" y="799"/>
                        <a:pt x="1451" y="799"/>
                      </a:cubicBezTo>
                      <a:cubicBezTo>
                        <a:pt x="1469" y="800"/>
                        <a:pt x="1501" y="802"/>
                        <a:pt x="1536" y="806"/>
                      </a:cubicBezTo>
                      <a:cubicBezTo>
                        <a:pt x="1560" y="798"/>
                        <a:pt x="1586" y="783"/>
                        <a:pt x="1612" y="756"/>
                      </a:cubicBezTo>
                      <a:cubicBezTo>
                        <a:pt x="1552" y="750"/>
                        <a:pt x="1542" y="672"/>
                        <a:pt x="1538" y="613"/>
                      </a:cubicBezTo>
                      <a:close/>
                    </a:path>
                  </a:pathLst>
                </a:custGeom>
                <a:solidFill>
                  <a:srgbClr val="47B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grpSp>
      </p:grpSp>
      <p:grpSp>
        <p:nvGrpSpPr>
          <p:cNvPr id="73" name="Group 72">
            <a:extLst>
              <a:ext uri="{FF2B5EF4-FFF2-40B4-BE49-F238E27FC236}">
                <a16:creationId xmlns:a16="http://schemas.microsoft.com/office/drawing/2014/main" id="{5B681930-5E14-F103-AB88-3A4921C07148}"/>
              </a:ext>
            </a:extLst>
          </p:cNvPr>
          <p:cNvGrpSpPr/>
          <p:nvPr/>
        </p:nvGrpSpPr>
        <p:grpSpPr>
          <a:xfrm>
            <a:off x="0" y="2803308"/>
            <a:ext cx="8116825" cy="2828752"/>
            <a:chOff x="0" y="2803308"/>
            <a:chExt cx="8116825" cy="2828752"/>
          </a:xfrm>
        </p:grpSpPr>
        <p:sp>
          <p:nvSpPr>
            <p:cNvPr id="74" name="Rectangle 73">
              <a:extLst>
                <a:ext uri="{FF2B5EF4-FFF2-40B4-BE49-F238E27FC236}">
                  <a16:creationId xmlns:a16="http://schemas.microsoft.com/office/drawing/2014/main" id="{1C82504C-7154-1D0A-92CD-FB43CB358D92}"/>
                </a:ext>
              </a:extLst>
            </p:cNvPr>
            <p:cNvSpPr/>
            <p:nvPr/>
          </p:nvSpPr>
          <p:spPr>
            <a:xfrm>
              <a:off x="0" y="2821489"/>
              <a:ext cx="8116825" cy="2093149"/>
            </a:xfrm>
            <a:prstGeom prst="rect">
              <a:avLst/>
            </a:prstGeom>
            <a:solidFill>
              <a:srgbClr val="FFB7EC"/>
            </a:solidFill>
            <a:ln w="9525" cap="rnd" cmpd="sng" algn="ctr">
              <a:solidFill>
                <a:schemeClr val="bg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75" name="Freeform: Shape 74">
              <a:extLst>
                <a:ext uri="{FF2B5EF4-FFF2-40B4-BE49-F238E27FC236}">
                  <a16:creationId xmlns:a16="http://schemas.microsoft.com/office/drawing/2014/main" id="{8EC054C8-6A79-D405-A2EA-818658EAF0FE}"/>
                </a:ext>
              </a:extLst>
            </p:cNvPr>
            <p:cNvSpPr/>
            <p:nvPr/>
          </p:nvSpPr>
          <p:spPr>
            <a:xfrm>
              <a:off x="2245682" y="3375554"/>
              <a:ext cx="5038344" cy="1947672"/>
            </a:xfrm>
            <a:custGeom>
              <a:avLst/>
              <a:gdLst>
                <a:gd name="connsiteX0" fmla="*/ 0 w 5038344"/>
                <a:gd name="connsiteY0" fmla="*/ 1947672 h 1947672"/>
                <a:gd name="connsiteX1" fmla="*/ 2642616 w 5038344"/>
                <a:gd name="connsiteY1" fmla="*/ 310896 h 1947672"/>
                <a:gd name="connsiteX2" fmla="*/ 3447288 w 5038344"/>
                <a:gd name="connsiteY2" fmla="*/ 1179576 h 1947672"/>
                <a:gd name="connsiteX3" fmla="*/ 5038344 w 5038344"/>
                <a:gd name="connsiteY3" fmla="*/ 0 h 1947672"/>
              </a:gdLst>
              <a:ahLst/>
              <a:cxnLst>
                <a:cxn ang="0">
                  <a:pos x="connsiteX0" y="connsiteY0"/>
                </a:cxn>
                <a:cxn ang="0">
                  <a:pos x="connsiteX1" y="connsiteY1"/>
                </a:cxn>
                <a:cxn ang="0">
                  <a:pos x="connsiteX2" y="connsiteY2"/>
                </a:cxn>
                <a:cxn ang="0">
                  <a:pos x="connsiteX3" y="connsiteY3"/>
                </a:cxn>
              </a:cxnLst>
              <a:rect l="l" t="t" r="r" b="b"/>
              <a:pathLst>
                <a:path w="5038344" h="1947672">
                  <a:moveTo>
                    <a:pt x="0" y="1947672"/>
                  </a:moveTo>
                  <a:lnTo>
                    <a:pt x="2642616" y="310896"/>
                  </a:lnTo>
                  <a:lnTo>
                    <a:pt x="3447288" y="1179576"/>
                  </a:lnTo>
                  <a:lnTo>
                    <a:pt x="5038344" y="0"/>
                  </a:lnTo>
                </a:path>
              </a:pathLst>
            </a:custGeom>
            <a:noFill/>
            <a:ln w="254000" cap="sq" cmpd="sng" algn="ctr">
              <a:solidFill>
                <a:srgbClr val="47BFFF">
                  <a:lumMod val="20000"/>
                  <a:lumOff val="80000"/>
                </a:srgbClr>
              </a:solidFill>
              <a:prstDash val="solid"/>
              <a:miter lim="800000"/>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76" name="Freeform: Shape 75">
              <a:extLst>
                <a:ext uri="{FF2B5EF4-FFF2-40B4-BE49-F238E27FC236}">
                  <a16:creationId xmlns:a16="http://schemas.microsoft.com/office/drawing/2014/main" id="{9C82F175-FE52-3070-3D49-77D0DD4989DA}"/>
                </a:ext>
              </a:extLst>
            </p:cNvPr>
            <p:cNvSpPr/>
            <p:nvPr/>
          </p:nvSpPr>
          <p:spPr>
            <a:xfrm>
              <a:off x="2216428" y="3684388"/>
              <a:ext cx="5038344" cy="1947672"/>
            </a:xfrm>
            <a:custGeom>
              <a:avLst/>
              <a:gdLst>
                <a:gd name="connsiteX0" fmla="*/ 0 w 5038344"/>
                <a:gd name="connsiteY0" fmla="*/ 1947672 h 1947672"/>
                <a:gd name="connsiteX1" fmla="*/ 2642616 w 5038344"/>
                <a:gd name="connsiteY1" fmla="*/ 310896 h 1947672"/>
                <a:gd name="connsiteX2" fmla="*/ 3447288 w 5038344"/>
                <a:gd name="connsiteY2" fmla="*/ 1179576 h 1947672"/>
                <a:gd name="connsiteX3" fmla="*/ 5038344 w 5038344"/>
                <a:gd name="connsiteY3" fmla="*/ 0 h 1947672"/>
              </a:gdLst>
              <a:ahLst/>
              <a:cxnLst>
                <a:cxn ang="0">
                  <a:pos x="connsiteX0" y="connsiteY0"/>
                </a:cxn>
                <a:cxn ang="0">
                  <a:pos x="connsiteX1" y="connsiteY1"/>
                </a:cxn>
                <a:cxn ang="0">
                  <a:pos x="connsiteX2" y="connsiteY2"/>
                </a:cxn>
                <a:cxn ang="0">
                  <a:pos x="connsiteX3" y="connsiteY3"/>
                </a:cxn>
              </a:cxnLst>
              <a:rect l="l" t="t" r="r" b="b"/>
              <a:pathLst>
                <a:path w="5038344" h="1947672">
                  <a:moveTo>
                    <a:pt x="0" y="1947672"/>
                  </a:moveTo>
                  <a:lnTo>
                    <a:pt x="2642616" y="310896"/>
                  </a:lnTo>
                  <a:lnTo>
                    <a:pt x="3447288" y="1179576"/>
                  </a:lnTo>
                  <a:lnTo>
                    <a:pt x="5038344" y="0"/>
                  </a:lnTo>
                </a:path>
              </a:pathLst>
            </a:custGeom>
            <a:noFill/>
            <a:ln w="254000" cap="sq" cmpd="sng" algn="ctr">
              <a:solidFill>
                <a:srgbClr val="000066"/>
              </a:solidFill>
              <a:prstDash val="solid"/>
              <a:miter lim="800000"/>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77" name="Isosceles Triangle 76">
              <a:extLst>
                <a:ext uri="{FF2B5EF4-FFF2-40B4-BE49-F238E27FC236}">
                  <a16:creationId xmlns:a16="http://schemas.microsoft.com/office/drawing/2014/main" id="{32B4BECB-54A0-A260-986C-2C4445E08F33}"/>
                </a:ext>
              </a:extLst>
            </p:cNvPr>
            <p:cNvSpPr/>
            <p:nvPr/>
          </p:nvSpPr>
          <p:spPr>
            <a:xfrm rot="2795797">
              <a:off x="6968508" y="2944418"/>
              <a:ext cx="1060704" cy="778483"/>
            </a:xfrm>
            <a:prstGeom prst="triangle">
              <a:avLst/>
            </a:prstGeom>
            <a:solidFill>
              <a:srgbClr val="000066"/>
            </a:solidFill>
            <a:ln w="9525" cap="rnd"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78" name="TextBox 77">
              <a:extLst>
                <a:ext uri="{FF2B5EF4-FFF2-40B4-BE49-F238E27FC236}">
                  <a16:creationId xmlns:a16="http://schemas.microsoft.com/office/drawing/2014/main" id="{FA3C66CA-A326-FADE-95E8-416EAFB760C5}"/>
                </a:ext>
              </a:extLst>
            </p:cNvPr>
            <p:cNvSpPr txBox="1"/>
            <p:nvPr/>
          </p:nvSpPr>
          <p:spPr>
            <a:xfrm>
              <a:off x="492039" y="2845202"/>
              <a:ext cx="2599943" cy="1908215"/>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7200" b="1" kern="0" dirty="0">
                  <a:solidFill>
                    <a:srgbClr val="000000"/>
                  </a:solidFill>
                  <a:latin typeface="Calibri" panose="020F0502020204030204" pitchFamily="34" charset="0"/>
                  <a:ea typeface="Calibri" panose="020F0502020204030204" pitchFamily="34" charset="0"/>
                  <a:cs typeface="Calibri" panose="020F0502020204030204" pitchFamily="34" charset="0"/>
                </a:rPr>
                <a:t>$</a:t>
              </a:r>
              <a:r>
                <a:rPr kumimoji="0" lang="en-US" sz="72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100+</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Million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Revenue (</a:t>
              </a:r>
              <a:r>
                <a:rPr kumimoji="0" lang="en-US" sz="1600" b="0" i="0" u="none" strike="noStrike" kern="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Citibike</a:t>
              </a:r>
              <a:r>
                <a:rPr kumimoji="0" lang="en-US" sz="16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a:t>
              </a:r>
            </a:p>
          </p:txBody>
        </p:sp>
      </p:grpSp>
      <p:grpSp>
        <p:nvGrpSpPr>
          <p:cNvPr id="79" name="Group 78">
            <a:extLst>
              <a:ext uri="{FF2B5EF4-FFF2-40B4-BE49-F238E27FC236}">
                <a16:creationId xmlns:a16="http://schemas.microsoft.com/office/drawing/2014/main" id="{F81E66AC-2345-8680-BA0E-CBF986E2110E}"/>
              </a:ext>
            </a:extLst>
          </p:cNvPr>
          <p:cNvGrpSpPr/>
          <p:nvPr/>
        </p:nvGrpSpPr>
        <p:grpSpPr>
          <a:xfrm>
            <a:off x="0" y="4860501"/>
            <a:ext cx="4075177" cy="2160785"/>
            <a:chOff x="0" y="4860501"/>
            <a:chExt cx="4075177" cy="2160785"/>
          </a:xfrm>
        </p:grpSpPr>
        <p:sp>
          <p:nvSpPr>
            <p:cNvPr id="80" name="Rectangle 79">
              <a:extLst>
                <a:ext uri="{FF2B5EF4-FFF2-40B4-BE49-F238E27FC236}">
                  <a16:creationId xmlns:a16="http://schemas.microsoft.com/office/drawing/2014/main" id="{661646EF-56C3-D978-3650-3E78B50B29B2}"/>
                </a:ext>
              </a:extLst>
            </p:cNvPr>
            <p:cNvSpPr/>
            <p:nvPr/>
          </p:nvSpPr>
          <p:spPr>
            <a:xfrm>
              <a:off x="0" y="4905201"/>
              <a:ext cx="4075177" cy="1946397"/>
            </a:xfrm>
            <a:prstGeom prst="rect">
              <a:avLst/>
            </a:prstGeom>
            <a:solidFill>
              <a:srgbClr val="FF00BF"/>
            </a:solidFill>
            <a:ln w="9525" cap="rnd" cmpd="sng" algn="ctr">
              <a:solidFill>
                <a:schemeClr val="bg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nvGrpSpPr>
            <p:cNvPr id="81" name="Group 80">
              <a:extLst>
                <a:ext uri="{FF2B5EF4-FFF2-40B4-BE49-F238E27FC236}">
                  <a16:creationId xmlns:a16="http://schemas.microsoft.com/office/drawing/2014/main" id="{5EB5F7EB-38FD-4ED1-DF1C-E0856FC16366}"/>
                </a:ext>
              </a:extLst>
            </p:cNvPr>
            <p:cNvGrpSpPr>
              <a:grpSpLocks noChangeAspect="1"/>
            </p:cNvGrpSpPr>
            <p:nvPr/>
          </p:nvGrpSpPr>
          <p:grpSpPr>
            <a:xfrm>
              <a:off x="1824668" y="4860501"/>
              <a:ext cx="2160785" cy="2160785"/>
              <a:chOff x="5273675" y="2606675"/>
              <a:chExt cx="1644650" cy="1644650"/>
            </a:xfrm>
          </p:grpSpPr>
          <p:sp>
            <p:nvSpPr>
              <p:cNvPr id="83" name="AutoShape 3">
                <a:extLst>
                  <a:ext uri="{FF2B5EF4-FFF2-40B4-BE49-F238E27FC236}">
                    <a16:creationId xmlns:a16="http://schemas.microsoft.com/office/drawing/2014/main" id="{938AFF01-F15A-89EA-EC9D-B380FB529F5C}"/>
                  </a:ext>
                </a:extLst>
              </p:cNvPr>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est Financier Display"/>
                </a:endParaRPr>
              </a:p>
            </p:txBody>
          </p:sp>
          <p:grpSp>
            <p:nvGrpSpPr>
              <p:cNvPr id="84" name="Group 83">
                <a:extLst>
                  <a:ext uri="{FF2B5EF4-FFF2-40B4-BE49-F238E27FC236}">
                    <a16:creationId xmlns:a16="http://schemas.microsoft.com/office/drawing/2014/main" id="{71E0A44F-B4A5-2E8C-C3FE-C64EBDD20307}"/>
                  </a:ext>
                </a:extLst>
              </p:cNvPr>
              <p:cNvGrpSpPr/>
              <p:nvPr/>
            </p:nvGrpSpPr>
            <p:grpSpPr>
              <a:xfrm>
                <a:off x="5445125" y="2725738"/>
                <a:ext cx="1303338" cy="1355725"/>
                <a:chOff x="5445125" y="2725738"/>
                <a:chExt cx="1303338" cy="1355725"/>
              </a:xfrm>
            </p:grpSpPr>
            <p:sp>
              <p:nvSpPr>
                <p:cNvPr id="85" name="Freeform 13">
                  <a:extLst>
                    <a:ext uri="{FF2B5EF4-FFF2-40B4-BE49-F238E27FC236}">
                      <a16:creationId xmlns:a16="http://schemas.microsoft.com/office/drawing/2014/main" id="{35B8BFCC-9052-1A8D-63BD-A3F808561531}"/>
                    </a:ext>
                  </a:extLst>
                </p:cNvPr>
                <p:cNvSpPr>
                  <a:spLocks/>
                </p:cNvSpPr>
                <p:nvPr/>
              </p:nvSpPr>
              <p:spPr bwMode="auto">
                <a:xfrm>
                  <a:off x="5445125" y="3613150"/>
                  <a:ext cx="1303338" cy="468313"/>
                </a:xfrm>
                <a:custGeom>
                  <a:avLst/>
                  <a:gdLst>
                    <a:gd name="connsiteX0" fmla="*/ 15703 w 1303338"/>
                    <a:gd name="connsiteY0" fmla="*/ 434975 h 468313"/>
                    <a:gd name="connsiteX1" fmla="*/ 77087 w 1303338"/>
                    <a:gd name="connsiteY1" fmla="*/ 434975 h 468313"/>
                    <a:gd name="connsiteX2" fmla="*/ 92790 w 1303338"/>
                    <a:gd name="connsiteY2" fmla="*/ 434975 h 468313"/>
                    <a:gd name="connsiteX3" fmla="*/ 108493 w 1303338"/>
                    <a:gd name="connsiteY3" fmla="*/ 434975 h 468313"/>
                    <a:gd name="connsiteX4" fmla="*/ 182011 w 1303338"/>
                    <a:gd name="connsiteY4" fmla="*/ 434975 h 468313"/>
                    <a:gd name="connsiteX5" fmla="*/ 213416 w 1303338"/>
                    <a:gd name="connsiteY5" fmla="*/ 434975 h 468313"/>
                    <a:gd name="connsiteX6" fmla="*/ 214844 w 1303338"/>
                    <a:gd name="connsiteY6" fmla="*/ 434975 h 468313"/>
                    <a:gd name="connsiteX7" fmla="*/ 229119 w 1303338"/>
                    <a:gd name="connsiteY7" fmla="*/ 434975 h 468313"/>
                    <a:gd name="connsiteX8" fmla="*/ 230547 w 1303338"/>
                    <a:gd name="connsiteY8" fmla="*/ 434975 h 468313"/>
                    <a:gd name="connsiteX9" fmla="*/ 246964 w 1303338"/>
                    <a:gd name="connsiteY9" fmla="*/ 434975 h 468313"/>
                    <a:gd name="connsiteX10" fmla="*/ 352601 w 1303338"/>
                    <a:gd name="connsiteY10" fmla="*/ 434975 h 468313"/>
                    <a:gd name="connsiteX11" fmla="*/ 368304 w 1303338"/>
                    <a:gd name="connsiteY11" fmla="*/ 434975 h 468313"/>
                    <a:gd name="connsiteX12" fmla="*/ 398996 w 1303338"/>
                    <a:gd name="connsiteY12" fmla="*/ 434975 h 468313"/>
                    <a:gd name="connsiteX13" fmla="*/ 1066368 w 1303338"/>
                    <a:gd name="connsiteY13" fmla="*/ 434975 h 468313"/>
                    <a:gd name="connsiteX14" fmla="*/ 1097060 w 1303338"/>
                    <a:gd name="connsiteY14" fmla="*/ 434975 h 468313"/>
                    <a:gd name="connsiteX15" fmla="*/ 1112762 w 1303338"/>
                    <a:gd name="connsiteY15" fmla="*/ 434975 h 468313"/>
                    <a:gd name="connsiteX16" fmla="*/ 1236244 w 1303338"/>
                    <a:gd name="connsiteY16" fmla="*/ 434975 h 468313"/>
                    <a:gd name="connsiteX17" fmla="*/ 1251947 w 1303338"/>
                    <a:gd name="connsiteY17" fmla="*/ 434975 h 468313"/>
                    <a:gd name="connsiteX18" fmla="*/ 1283353 w 1303338"/>
                    <a:gd name="connsiteY18" fmla="*/ 434975 h 468313"/>
                    <a:gd name="connsiteX19" fmla="*/ 1287635 w 1303338"/>
                    <a:gd name="connsiteY19" fmla="*/ 434975 h 468313"/>
                    <a:gd name="connsiteX20" fmla="*/ 1303338 w 1303338"/>
                    <a:gd name="connsiteY20" fmla="*/ 452015 h 468313"/>
                    <a:gd name="connsiteX21" fmla="*/ 1287635 w 1303338"/>
                    <a:gd name="connsiteY21" fmla="*/ 468313 h 468313"/>
                    <a:gd name="connsiteX22" fmla="*/ 1271219 w 1303338"/>
                    <a:gd name="connsiteY22" fmla="*/ 468313 h 468313"/>
                    <a:gd name="connsiteX23" fmla="*/ 1078502 w 1303338"/>
                    <a:gd name="connsiteY23" fmla="*/ 468313 h 468313"/>
                    <a:gd name="connsiteX24" fmla="*/ 387576 w 1303338"/>
                    <a:gd name="connsiteY24" fmla="*/ 468313 h 468313"/>
                    <a:gd name="connsiteX25" fmla="*/ 229119 w 1303338"/>
                    <a:gd name="connsiteY25" fmla="*/ 468313 h 468313"/>
                    <a:gd name="connsiteX26" fmla="*/ 194145 w 1303338"/>
                    <a:gd name="connsiteY26" fmla="*/ 468313 h 468313"/>
                    <a:gd name="connsiteX27" fmla="*/ 92790 w 1303338"/>
                    <a:gd name="connsiteY27" fmla="*/ 468313 h 468313"/>
                    <a:gd name="connsiteX28" fmla="*/ 15703 w 1303338"/>
                    <a:gd name="connsiteY28" fmla="*/ 468313 h 468313"/>
                    <a:gd name="connsiteX29" fmla="*/ 0 w 1303338"/>
                    <a:gd name="connsiteY29" fmla="*/ 452015 h 468313"/>
                    <a:gd name="connsiteX30" fmla="*/ 15703 w 1303338"/>
                    <a:gd name="connsiteY30" fmla="*/ 434975 h 468313"/>
                    <a:gd name="connsiteX31" fmla="*/ 1004888 w 1303338"/>
                    <a:gd name="connsiteY31" fmla="*/ 92075 h 468313"/>
                    <a:gd name="connsiteX32" fmla="*/ 1004888 w 1303338"/>
                    <a:gd name="connsiteY32" fmla="*/ 152400 h 468313"/>
                    <a:gd name="connsiteX33" fmla="*/ 1004888 w 1303338"/>
                    <a:gd name="connsiteY33" fmla="*/ 168200 h 468313"/>
                    <a:gd name="connsiteX34" fmla="*/ 1004888 w 1303338"/>
                    <a:gd name="connsiteY34" fmla="*/ 183281 h 468313"/>
                    <a:gd name="connsiteX35" fmla="*/ 1004888 w 1303338"/>
                    <a:gd name="connsiteY35" fmla="*/ 212725 h 468313"/>
                    <a:gd name="connsiteX36" fmla="*/ 1087591 w 1303338"/>
                    <a:gd name="connsiteY36" fmla="*/ 212725 h 468313"/>
                    <a:gd name="connsiteX37" fmla="*/ 1119674 w 1303338"/>
                    <a:gd name="connsiteY37" fmla="*/ 212725 h 468313"/>
                    <a:gd name="connsiteX38" fmla="*/ 1122525 w 1303338"/>
                    <a:gd name="connsiteY38" fmla="*/ 183281 h 468313"/>
                    <a:gd name="connsiteX39" fmla="*/ 1123951 w 1303338"/>
                    <a:gd name="connsiteY39" fmla="*/ 168200 h 468313"/>
                    <a:gd name="connsiteX40" fmla="*/ 1123238 w 1303338"/>
                    <a:gd name="connsiteY40" fmla="*/ 168200 h 468313"/>
                    <a:gd name="connsiteX41" fmla="*/ 1103276 w 1303338"/>
                    <a:gd name="connsiteY41" fmla="*/ 152400 h 468313"/>
                    <a:gd name="connsiteX42" fmla="*/ 1094720 w 1303338"/>
                    <a:gd name="connsiteY42" fmla="*/ 145937 h 468313"/>
                    <a:gd name="connsiteX43" fmla="*/ 1004888 w 1303338"/>
                    <a:gd name="connsiteY43" fmla="*/ 92075 h 468313"/>
                    <a:gd name="connsiteX44" fmla="*/ 460375 w 1303338"/>
                    <a:gd name="connsiteY44" fmla="*/ 92075 h 468313"/>
                    <a:gd name="connsiteX45" fmla="*/ 372091 w 1303338"/>
                    <a:gd name="connsiteY45" fmla="*/ 145937 h 468313"/>
                    <a:gd name="connsiteX46" fmla="*/ 342900 w 1303338"/>
                    <a:gd name="connsiteY46" fmla="*/ 168200 h 468313"/>
                    <a:gd name="connsiteX47" fmla="*/ 347172 w 1303338"/>
                    <a:gd name="connsiteY47" fmla="*/ 212725 h 468313"/>
                    <a:gd name="connsiteX48" fmla="*/ 378499 w 1303338"/>
                    <a:gd name="connsiteY48" fmla="*/ 212725 h 468313"/>
                    <a:gd name="connsiteX49" fmla="*/ 460375 w 1303338"/>
                    <a:gd name="connsiteY49" fmla="*/ 212725 h 468313"/>
                    <a:gd name="connsiteX50" fmla="*/ 460375 w 1303338"/>
                    <a:gd name="connsiteY50" fmla="*/ 92075 h 468313"/>
                    <a:gd name="connsiteX51" fmla="*/ 876300 w 1303338"/>
                    <a:gd name="connsiteY51" fmla="*/ 49213 h 468313"/>
                    <a:gd name="connsiteX52" fmla="*/ 876300 w 1303338"/>
                    <a:gd name="connsiteY52" fmla="*/ 153008 h 468313"/>
                    <a:gd name="connsiteX53" fmla="*/ 876300 w 1303338"/>
                    <a:gd name="connsiteY53" fmla="*/ 168649 h 468313"/>
                    <a:gd name="connsiteX54" fmla="*/ 876300 w 1303338"/>
                    <a:gd name="connsiteY54" fmla="*/ 183578 h 468313"/>
                    <a:gd name="connsiteX55" fmla="*/ 876300 w 1303338"/>
                    <a:gd name="connsiteY55" fmla="*/ 212726 h 468313"/>
                    <a:gd name="connsiteX56" fmla="*/ 973138 w 1303338"/>
                    <a:gd name="connsiteY56" fmla="*/ 212726 h 468313"/>
                    <a:gd name="connsiteX57" fmla="*/ 973138 w 1303338"/>
                    <a:gd name="connsiteY57" fmla="*/ 183578 h 468313"/>
                    <a:gd name="connsiteX58" fmla="*/ 973138 w 1303338"/>
                    <a:gd name="connsiteY58" fmla="*/ 168649 h 468313"/>
                    <a:gd name="connsiteX59" fmla="*/ 973138 w 1303338"/>
                    <a:gd name="connsiteY59" fmla="*/ 153008 h 468313"/>
                    <a:gd name="connsiteX60" fmla="*/ 973138 w 1303338"/>
                    <a:gd name="connsiteY60" fmla="*/ 79783 h 468313"/>
                    <a:gd name="connsiteX61" fmla="*/ 876300 w 1303338"/>
                    <a:gd name="connsiteY61" fmla="*/ 49213 h 468313"/>
                    <a:gd name="connsiteX62" fmla="*/ 588963 w 1303338"/>
                    <a:gd name="connsiteY62" fmla="*/ 49213 h 468313"/>
                    <a:gd name="connsiteX63" fmla="*/ 492125 w 1303338"/>
                    <a:gd name="connsiteY63" fmla="*/ 79783 h 468313"/>
                    <a:gd name="connsiteX64" fmla="*/ 492125 w 1303338"/>
                    <a:gd name="connsiteY64" fmla="*/ 212726 h 468313"/>
                    <a:gd name="connsiteX65" fmla="*/ 588963 w 1303338"/>
                    <a:gd name="connsiteY65" fmla="*/ 212726 h 468313"/>
                    <a:gd name="connsiteX66" fmla="*/ 588963 w 1303338"/>
                    <a:gd name="connsiteY66" fmla="*/ 49213 h 468313"/>
                    <a:gd name="connsiteX67" fmla="*/ 749300 w 1303338"/>
                    <a:gd name="connsiteY67" fmla="*/ 31750 h 468313"/>
                    <a:gd name="connsiteX68" fmla="*/ 749300 w 1303338"/>
                    <a:gd name="connsiteY68" fmla="*/ 212725 h 468313"/>
                    <a:gd name="connsiteX69" fmla="*/ 844550 w 1303338"/>
                    <a:gd name="connsiteY69" fmla="*/ 212725 h 468313"/>
                    <a:gd name="connsiteX70" fmla="*/ 844550 w 1303338"/>
                    <a:gd name="connsiteY70" fmla="*/ 183513 h 468313"/>
                    <a:gd name="connsiteX71" fmla="*/ 844550 w 1303338"/>
                    <a:gd name="connsiteY71" fmla="*/ 168550 h 468313"/>
                    <a:gd name="connsiteX72" fmla="*/ 844550 w 1303338"/>
                    <a:gd name="connsiteY72" fmla="*/ 152875 h 468313"/>
                    <a:gd name="connsiteX73" fmla="*/ 844550 w 1303338"/>
                    <a:gd name="connsiteY73" fmla="*/ 41725 h 468313"/>
                    <a:gd name="connsiteX74" fmla="*/ 821267 w 1303338"/>
                    <a:gd name="connsiteY74" fmla="*/ 38163 h 468313"/>
                    <a:gd name="connsiteX75" fmla="*/ 806450 w 1303338"/>
                    <a:gd name="connsiteY75" fmla="*/ 36025 h 468313"/>
                    <a:gd name="connsiteX76" fmla="*/ 790928 w 1303338"/>
                    <a:gd name="connsiteY76" fmla="*/ 34600 h 468313"/>
                    <a:gd name="connsiteX77" fmla="*/ 749300 w 1303338"/>
                    <a:gd name="connsiteY77" fmla="*/ 31750 h 468313"/>
                    <a:gd name="connsiteX78" fmla="*/ 717551 w 1303338"/>
                    <a:gd name="connsiteY78" fmla="*/ 31750 h 468313"/>
                    <a:gd name="connsiteX79" fmla="*/ 620713 w 1303338"/>
                    <a:gd name="connsiteY79" fmla="*/ 41725 h 468313"/>
                    <a:gd name="connsiteX80" fmla="*/ 620713 w 1303338"/>
                    <a:gd name="connsiteY80" fmla="*/ 212725 h 468313"/>
                    <a:gd name="connsiteX81" fmla="*/ 717551 w 1303338"/>
                    <a:gd name="connsiteY81" fmla="*/ 212725 h 468313"/>
                    <a:gd name="connsiteX82" fmla="*/ 717551 w 1303338"/>
                    <a:gd name="connsiteY82" fmla="*/ 31750 h 468313"/>
                    <a:gd name="connsiteX83" fmla="*/ 733426 w 1303338"/>
                    <a:gd name="connsiteY83" fmla="*/ 0 h 468313"/>
                    <a:gd name="connsiteX84" fmla="*/ 791228 w 1303338"/>
                    <a:gd name="connsiteY84" fmla="*/ 2855 h 468313"/>
                    <a:gd name="connsiteX85" fmla="*/ 806927 w 1303338"/>
                    <a:gd name="connsiteY85" fmla="*/ 4282 h 468313"/>
                    <a:gd name="connsiteX86" fmla="*/ 821913 w 1303338"/>
                    <a:gd name="connsiteY86" fmla="*/ 5710 h 468313"/>
                    <a:gd name="connsiteX87" fmla="*/ 861161 w 1303338"/>
                    <a:gd name="connsiteY87" fmla="*/ 12846 h 468313"/>
                    <a:gd name="connsiteX88" fmla="*/ 915395 w 1303338"/>
                    <a:gd name="connsiteY88" fmla="*/ 25692 h 468313"/>
                    <a:gd name="connsiteX89" fmla="*/ 993892 w 1303338"/>
                    <a:gd name="connsiteY89" fmla="*/ 54239 h 468313"/>
                    <a:gd name="connsiteX90" fmla="*/ 998174 w 1303338"/>
                    <a:gd name="connsiteY90" fmla="*/ 55667 h 468313"/>
                    <a:gd name="connsiteX91" fmla="*/ 1098792 w 1303338"/>
                    <a:gd name="connsiteY91" fmla="*/ 110619 h 468313"/>
                    <a:gd name="connsiteX92" fmla="*/ 1128050 w 1303338"/>
                    <a:gd name="connsiteY92" fmla="*/ 131316 h 468313"/>
                    <a:gd name="connsiteX93" fmla="*/ 1131618 w 1303338"/>
                    <a:gd name="connsiteY93" fmla="*/ 94919 h 468313"/>
                    <a:gd name="connsiteX94" fmla="*/ 1132332 w 1303338"/>
                    <a:gd name="connsiteY94" fmla="*/ 89209 h 468313"/>
                    <a:gd name="connsiteX95" fmla="*/ 1148031 w 1303338"/>
                    <a:gd name="connsiteY95" fmla="*/ 74936 h 468313"/>
                    <a:gd name="connsiteX96" fmla="*/ 1185139 w 1303338"/>
                    <a:gd name="connsiteY96" fmla="*/ 74936 h 468313"/>
                    <a:gd name="connsiteX97" fmla="*/ 1200838 w 1303338"/>
                    <a:gd name="connsiteY97" fmla="*/ 74936 h 468313"/>
                    <a:gd name="connsiteX98" fmla="*/ 1202979 w 1303338"/>
                    <a:gd name="connsiteY98" fmla="*/ 74936 h 468313"/>
                    <a:gd name="connsiteX99" fmla="*/ 1215824 w 1303338"/>
                    <a:gd name="connsiteY99" fmla="*/ 83500 h 468313"/>
                    <a:gd name="connsiteX100" fmla="*/ 1217965 w 1303338"/>
                    <a:gd name="connsiteY100" fmla="*/ 89209 h 468313"/>
                    <a:gd name="connsiteX101" fmla="*/ 1249363 w 1303338"/>
                    <a:gd name="connsiteY101" fmla="*/ 403225 h 468313"/>
                    <a:gd name="connsiteX102" fmla="*/ 1232950 w 1303338"/>
                    <a:gd name="connsiteY102" fmla="*/ 403225 h 468313"/>
                    <a:gd name="connsiteX103" fmla="*/ 1217251 w 1303338"/>
                    <a:gd name="connsiteY103" fmla="*/ 403225 h 468313"/>
                    <a:gd name="connsiteX104" fmla="*/ 1132332 w 1303338"/>
                    <a:gd name="connsiteY104" fmla="*/ 403225 h 468313"/>
                    <a:gd name="connsiteX105" fmla="*/ 1116632 w 1303338"/>
                    <a:gd name="connsiteY105" fmla="*/ 403225 h 468313"/>
                    <a:gd name="connsiteX106" fmla="*/ 1100933 w 1303338"/>
                    <a:gd name="connsiteY106" fmla="*/ 403225 h 468313"/>
                    <a:gd name="connsiteX107" fmla="*/ 1113778 w 1303338"/>
                    <a:gd name="connsiteY107" fmla="*/ 275478 h 468313"/>
                    <a:gd name="connsiteX108" fmla="*/ 1116632 w 1303338"/>
                    <a:gd name="connsiteY108" fmla="*/ 244076 h 468313"/>
                    <a:gd name="connsiteX109" fmla="*/ 1085234 w 1303338"/>
                    <a:gd name="connsiteY109" fmla="*/ 244076 h 468313"/>
                    <a:gd name="connsiteX110" fmla="*/ 382331 w 1303338"/>
                    <a:gd name="connsiteY110" fmla="*/ 244076 h 468313"/>
                    <a:gd name="connsiteX111" fmla="*/ 350219 w 1303338"/>
                    <a:gd name="connsiteY111" fmla="*/ 244076 h 468313"/>
                    <a:gd name="connsiteX112" fmla="*/ 353787 w 1303338"/>
                    <a:gd name="connsiteY112" fmla="*/ 275478 h 468313"/>
                    <a:gd name="connsiteX113" fmla="*/ 366632 w 1303338"/>
                    <a:gd name="connsiteY113" fmla="*/ 403225 h 468313"/>
                    <a:gd name="connsiteX114" fmla="*/ 350219 w 1303338"/>
                    <a:gd name="connsiteY114" fmla="*/ 403225 h 468313"/>
                    <a:gd name="connsiteX115" fmla="*/ 334520 w 1303338"/>
                    <a:gd name="connsiteY115" fmla="*/ 403225 h 468313"/>
                    <a:gd name="connsiteX116" fmla="*/ 251741 w 1303338"/>
                    <a:gd name="connsiteY116" fmla="*/ 403225 h 468313"/>
                    <a:gd name="connsiteX117" fmla="*/ 248887 w 1303338"/>
                    <a:gd name="connsiteY117" fmla="*/ 403225 h 468313"/>
                    <a:gd name="connsiteX118" fmla="*/ 236042 w 1303338"/>
                    <a:gd name="connsiteY118" fmla="*/ 403225 h 468313"/>
                    <a:gd name="connsiteX119" fmla="*/ 233188 w 1303338"/>
                    <a:gd name="connsiteY119" fmla="*/ 403225 h 468313"/>
                    <a:gd name="connsiteX120" fmla="*/ 219629 w 1303338"/>
                    <a:gd name="connsiteY120" fmla="*/ 403225 h 468313"/>
                    <a:gd name="connsiteX121" fmla="*/ 217488 w 1303338"/>
                    <a:gd name="connsiteY121" fmla="*/ 403225 h 468313"/>
                    <a:gd name="connsiteX122" fmla="*/ 248887 w 1303338"/>
                    <a:gd name="connsiteY122" fmla="*/ 89209 h 468313"/>
                    <a:gd name="connsiteX123" fmla="*/ 264586 w 1303338"/>
                    <a:gd name="connsiteY123" fmla="*/ 74936 h 468313"/>
                    <a:gd name="connsiteX124" fmla="*/ 319534 w 1303338"/>
                    <a:gd name="connsiteY124" fmla="*/ 74936 h 468313"/>
                    <a:gd name="connsiteX125" fmla="*/ 333806 w 1303338"/>
                    <a:gd name="connsiteY125" fmla="*/ 84213 h 468313"/>
                    <a:gd name="connsiteX126" fmla="*/ 335233 w 1303338"/>
                    <a:gd name="connsiteY126" fmla="*/ 89209 h 468313"/>
                    <a:gd name="connsiteX127" fmla="*/ 335947 w 1303338"/>
                    <a:gd name="connsiteY127" fmla="*/ 94919 h 468313"/>
                    <a:gd name="connsiteX128" fmla="*/ 335947 w 1303338"/>
                    <a:gd name="connsiteY128" fmla="*/ 99914 h 468313"/>
                    <a:gd name="connsiteX129" fmla="*/ 338088 w 1303338"/>
                    <a:gd name="connsiteY129" fmla="*/ 116329 h 468313"/>
                    <a:gd name="connsiteX130" fmla="*/ 339515 w 1303338"/>
                    <a:gd name="connsiteY130" fmla="*/ 131316 h 468313"/>
                    <a:gd name="connsiteX131" fmla="*/ 368773 w 1303338"/>
                    <a:gd name="connsiteY131" fmla="*/ 110619 h 468313"/>
                    <a:gd name="connsiteX132" fmla="*/ 398744 w 1303338"/>
                    <a:gd name="connsiteY132" fmla="*/ 91350 h 468313"/>
                    <a:gd name="connsiteX133" fmla="*/ 467964 w 1303338"/>
                    <a:gd name="connsiteY133" fmla="*/ 55667 h 468313"/>
                    <a:gd name="connsiteX134" fmla="*/ 472959 w 1303338"/>
                    <a:gd name="connsiteY134" fmla="*/ 54239 h 468313"/>
                    <a:gd name="connsiteX135" fmla="*/ 579287 w 1303338"/>
                    <a:gd name="connsiteY135" fmla="*/ 18556 h 468313"/>
                    <a:gd name="connsiteX136" fmla="*/ 733426 w 1303338"/>
                    <a:gd name="connsiteY136" fmla="*/ 0 h 46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1303338" h="468313">
                      <a:moveTo>
                        <a:pt x="15703" y="434975"/>
                      </a:moveTo>
                      <a:cubicBezTo>
                        <a:pt x="15703" y="434975"/>
                        <a:pt x="15703" y="434975"/>
                        <a:pt x="77087" y="434975"/>
                      </a:cubicBezTo>
                      <a:cubicBezTo>
                        <a:pt x="77087" y="434975"/>
                        <a:pt x="77087" y="434975"/>
                        <a:pt x="92790" y="434975"/>
                      </a:cubicBezTo>
                      <a:cubicBezTo>
                        <a:pt x="92790" y="434975"/>
                        <a:pt x="92790" y="434975"/>
                        <a:pt x="108493" y="434975"/>
                      </a:cubicBezTo>
                      <a:cubicBezTo>
                        <a:pt x="108493" y="434975"/>
                        <a:pt x="108493" y="434975"/>
                        <a:pt x="182011" y="434975"/>
                      </a:cubicBezTo>
                      <a:cubicBezTo>
                        <a:pt x="182011" y="434975"/>
                        <a:pt x="182011" y="434975"/>
                        <a:pt x="213416" y="434975"/>
                      </a:cubicBezTo>
                      <a:cubicBezTo>
                        <a:pt x="213416" y="434975"/>
                        <a:pt x="213416" y="434975"/>
                        <a:pt x="214844" y="434975"/>
                      </a:cubicBezTo>
                      <a:cubicBezTo>
                        <a:pt x="214844" y="434975"/>
                        <a:pt x="214844" y="434975"/>
                        <a:pt x="229119" y="434975"/>
                      </a:cubicBezTo>
                      <a:cubicBezTo>
                        <a:pt x="229119" y="434975"/>
                        <a:pt x="229119" y="434975"/>
                        <a:pt x="230547" y="434975"/>
                      </a:cubicBezTo>
                      <a:cubicBezTo>
                        <a:pt x="230547" y="434975"/>
                        <a:pt x="230547" y="434975"/>
                        <a:pt x="246964" y="434975"/>
                      </a:cubicBezTo>
                      <a:cubicBezTo>
                        <a:pt x="246964" y="434975"/>
                        <a:pt x="246964" y="434975"/>
                        <a:pt x="352601" y="434975"/>
                      </a:cubicBezTo>
                      <a:cubicBezTo>
                        <a:pt x="352601" y="434975"/>
                        <a:pt x="352601" y="434975"/>
                        <a:pt x="368304" y="434975"/>
                      </a:cubicBezTo>
                      <a:cubicBezTo>
                        <a:pt x="368304" y="434975"/>
                        <a:pt x="368304" y="434975"/>
                        <a:pt x="398996" y="434975"/>
                      </a:cubicBezTo>
                      <a:cubicBezTo>
                        <a:pt x="398996" y="434975"/>
                        <a:pt x="398996" y="434975"/>
                        <a:pt x="1066368" y="434975"/>
                      </a:cubicBezTo>
                      <a:cubicBezTo>
                        <a:pt x="1066368" y="434975"/>
                        <a:pt x="1066368" y="434975"/>
                        <a:pt x="1097060" y="434975"/>
                      </a:cubicBezTo>
                      <a:cubicBezTo>
                        <a:pt x="1097060" y="434975"/>
                        <a:pt x="1097060" y="434975"/>
                        <a:pt x="1112762" y="434975"/>
                      </a:cubicBezTo>
                      <a:cubicBezTo>
                        <a:pt x="1112762" y="434975"/>
                        <a:pt x="1112762" y="434975"/>
                        <a:pt x="1236244" y="434975"/>
                      </a:cubicBezTo>
                      <a:cubicBezTo>
                        <a:pt x="1236244" y="434975"/>
                        <a:pt x="1236244" y="434975"/>
                        <a:pt x="1251947" y="434975"/>
                      </a:cubicBezTo>
                      <a:cubicBezTo>
                        <a:pt x="1251947" y="434975"/>
                        <a:pt x="1251947" y="434975"/>
                        <a:pt x="1283353" y="434975"/>
                      </a:cubicBezTo>
                      <a:cubicBezTo>
                        <a:pt x="1283353" y="434975"/>
                        <a:pt x="1283353" y="434975"/>
                        <a:pt x="1287635" y="434975"/>
                      </a:cubicBezTo>
                      <a:cubicBezTo>
                        <a:pt x="1296201" y="434975"/>
                        <a:pt x="1303338" y="442384"/>
                        <a:pt x="1303338" y="452015"/>
                      </a:cubicBezTo>
                      <a:cubicBezTo>
                        <a:pt x="1303338" y="460905"/>
                        <a:pt x="1296201" y="468313"/>
                        <a:pt x="1287635" y="468313"/>
                      </a:cubicBezTo>
                      <a:cubicBezTo>
                        <a:pt x="1287635" y="468313"/>
                        <a:pt x="1287635" y="468313"/>
                        <a:pt x="1271219" y="468313"/>
                      </a:cubicBezTo>
                      <a:cubicBezTo>
                        <a:pt x="1271219" y="468313"/>
                        <a:pt x="1271219" y="468313"/>
                        <a:pt x="1078502" y="468313"/>
                      </a:cubicBezTo>
                      <a:cubicBezTo>
                        <a:pt x="1078502" y="468313"/>
                        <a:pt x="1078502" y="468313"/>
                        <a:pt x="387576" y="468313"/>
                      </a:cubicBezTo>
                      <a:cubicBezTo>
                        <a:pt x="387576" y="468313"/>
                        <a:pt x="387576" y="468313"/>
                        <a:pt x="229119" y="468313"/>
                      </a:cubicBezTo>
                      <a:cubicBezTo>
                        <a:pt x="229119" y="468313"/>
                        <a:pt x="229119" y="468313"/>
                        <a:pt x="194145" y="468313"/>
                      </a:cubicBezTo>
                      <a:cubicBezTo>
                        <a:pt x="194145" y="468313"/>
                        <a:pt x="194145" y="468313"/>
                        <a:pt x="92790" y="468313"/>
                      </a:cubicBezTo>
                      <a:cubicBezTo>
                        <a:pt x="92790" y="468313"/>
                        <a:pt x="92790" y="468313"/>
                        <a:pt x="15703" y="468313"/>
                      </a:cubicBezTo>
                      <a:cubicBezTo>
                        <a:pt x="7138" y="468313"/>
                        <a:pt x="0" y="460905"/>
                        <a:pt x="0" y="452015"/>
                      </a:cubicBezTo>
                      <a:cubicBezTo>
                        <a:pt x="0" y="442384"/>
                        <a:pt x="7138" y="434975"/>
                        <a:pt x="15703" y="434975"/>
                      </a:cubicBezTo>
                      <a:close/>
                      <a:moveTo>
                        <a:pt x="1004888" y="92075"/>
                      </a:moveTo>
                      <a:cubicBezTo>
                        <a:pt x="1004888" y="92075"/>
                        <a:pt x="1004888" y="92075"/>
                        <a:pt x="1004888" y="152400"/>
                      </a:cubicBezTo>
                      <a:cubicBezTo>
                        <a:pt x="1004888" y="152400"/>
                        <a:pt x="1004888" y="152400"/>
                        <a:pt x="1004888" y="168200"/>
                      </a:cubicBezTo>
                      <a:cubicBezTo>
                        <a:pt x="1004888" y="168200"/>
                        <a:pt x="1004888" y="168200"/>
                        <a:pt x="1004888" y="183281"/>
                      </a:cubicBezTo>
                      <a:cubicBezTo>
                        <a:pt x="1004888" y="183281"/>
                        <a:pt x="1004888" y="183281"/>
                        <a:pt x="1004888" y="212725"/>
                      </a:cubicBezTo>
                      <a:cubicBezTo>
                        <a:pt x="1004888" y="212725"/>
                        <a:pt x="1004888" y="212725"/>
                        <a:pt x="1087591" y="212725"/>
                      </a:cubicBezTo>
                      <a:cubicBezTo>
                        <a:pt x="1087591" y="212725"/>
                        <a:pt x="1087591" y="212725"/>
                        <a:pt x="1119674" y="212725"/>
                      </a:cubicBezTo>
                      <a:cubicBezTo>
                        <a:pt x="1119674" y="212725"/>
                        <a:pt x="1119674" y="212725"/>
                        <a:pt x="1122525" y="183281"/>
                      </a:cubicBezTo>
                      <a:cubicBezTo>
                        <a:pt x="1122525" y="183281"/>
                        <a:pt x="1122525" y="183281"/>
                        <a:pt x="1123951" y="168200"/>
                      </a:cubicBezTo>
                      <a:cubicBezTo>
                        <a:pt x="1123951" y="168200"/>
                        <a:pt x="1123951" y="168200"/>
                        <a:pt x="1123238" y="168200"/>
                      </a:cubicBezTo>
                      <a:cubicBezTo>
                        <a:pt x="1116822" y="162454"/>
                        <a:pt x="1109692" y="157427"/>
                        <a:pt x="1103276" y="152400"/>
                      </a:cubicBezTo>
                      <a:cubicBezTo>
                        <a:pt x="1100424" y="150246"/>
                        <a:pt x="1097572" y="148091"/>
                        <a:pt x="1094720" y="145937"/>
                      </a:cubicBezTo>
                      <a:cubicBezTo>
                        <a:pt x="1066202" y="125110"/>
                        <a:pt x="1036258" y="107875"/>
                        <a:pt x="1004888" y="92075"/>
                      </a:cubicBezTo>
                      <a:close/>
                      <a:moveTo>
                        <a:pt x="460375" y="92075"/>
                      </a:moveTo>
                      <a:cubicBezTo>
                        <a:pt x="429761" y="107875"/>
                        <a:pt x="400570" y="125110"/>
                        <a:pt x="372091" y="145937"/>
                      </a:cubicBezTo>
                      <a:cubicBezTo>
                        <a:pt x="362123" y="153118"/>
                        <a:pt x="352156" y="160300"/>
                        <a:pt x="342900" y="168200"/>
                      </a:cubicBezTo>
                      <a:cubicBezTo>
                        <a:pt x="342900" y="168200"/>
                        <a:pt x="342900" y="168200"/>
                        <a:pt x="347172" y="212725"/>
                      </a:cubicBezTo>
                      <a:cubicBezTo>
                        <a:pt x="347172" y="212725"/>
                        <a:pt x="347172" y="212725"/>
                        <a:pt x="378499" y="212725"/>
                      </a:cubicBezTo>
                      <a:cubicBezTo>
                        <a:pt x="378499" y="212725"/>
                        <a:pt x="378499" y="212725"/>
                        <a:pt x="460375" y="212725"/>
                      </a:cubicBezTo>
                      <a:cubicBezTo>
                        <a:pt x="460375" y="212725"/>
                        <a:pt x="460375" y="212725"/>
                        <a:pt x="460375" y="92075"/>
                      </a:cubicBezTo>
                      <a:close/>
                      <a:moveTo>
                        <a:pt x="876300" y="49213"/>
                      </a:moveTo>
                      <a:cubicBezTo>
                        <a:pt x="876300" y="49213"/>
                        <a:pt x="876300" y="49213"/>
                        <a:pt x="876300" y="153008"/>
                      </a:cubicBezTo>
                      <a:cubicBezTo>
                        <a:pt x="876300" y="153008"/>
                        <a:pt x="876300" y="153008"/>
                        <a:pt x="876300" y="168649"/>
                      </a:cubicBezTo>
                      <a:cubicBezTo>
                        <a:pt x="876300" y="168649"/>
                        <a:pt x="876300" y="168649"/>
                        <a:pt x="876300" y="183578"/>
                      </a:cubicBezTo>
                      <a:cubicBezTo>
                        <a:pt x="876300" y="183578"/>
                        <a:pt x="876300" y="183578"/>
                        <a:pt x="876300" y="212726"/>
                      </a:cubicBezTo>
                      <a:cubicBezTo>
                        <a:pt x="876300" y="212726"/>
                        <a:pt x="876300" y="212726"/>
                        <a:pt x="973138" y="212726"/>
                      </a:cubicBezTo>
                      <a:cubicBezTo>
                        <a:pt x="973138" y="212726"/>
                        <a:pt x="973138" y="212726"/>
                        <a:pt x="973138" y="183578"/>
                      </a:cubicBezTo>
                      <a:cubicBezTo>
                        <a:pt x="973138" y="183578"/>
                        <a:pt x="973138" y="183578"/>
                        <a:pt x="973138" y="168649"/>
                      </a:cubicBezTo>
                      <a:cubicBezTo>
                        <a:pt x="973138" y="168649"/>
                        <a:pt x="973138" y="168649"/>
                        <a:pt x="973138" y="153008"/>
                      </a:cubicBezTo>
                      <a:cubicBezTo>
                        <a:pt x="973138" y="153008"/>
                        <a:pt x="973138" y="153008"/>
                        <a:pt x="973138" y="79783"/>
                      </a:cubicBezTo>
                      <a:cubicBezTo>
                        <a:pt x="941808" y="66986"/>
                        <a:pt x="909766" y="56322"/>
                        <a:pt x="876300" y="49213"/>
                      </a:cubicBezTo>
                      <a:close/>
                      <a:moveTo>
                        <a:pt x="588963" y="49213"/>
                      </a:moveTo>
                      <a:cubicBezTo>
                        <a:pt x="556209" y="56322"/>
                        <a:pt x="523455" y="66986"/>
                        <a:pt x="492125" y="79783"/>
                      </a:cubicBezTo>
                      <a:cubicBezTo>
                        <a:pt x="492125" y="79783"/>
                        <a:pt x="492125" y="79783"/>
                        <a:pt x="492125" y="212726"/>
                      </a:cubicBezTo>
                      <a:cubicBezTo>
                        <a:pt x="492125" y="212726"/>
                        <a:pt x="492125" y="212726"/>
                        <a:pt x="588963" y="212726"/>
                      </a:cubicBezTo>
                      <a:cubicBezTo>
                        <a:pt x="588963" y="212726"/>
                        <a:pt x="588963" y="212726"/>
                        <a:pt x="588963" y="49213"/>
                      </a:cubicBezTo>
                      <a:close/>
                      <a:moveTo>
                        <a:pt x="749300" y="31750"/>
                      </a:moveTo>
                      <a:cubicBezTo>
                        <a:pt x="749300" y="31750"/>
                        <a:pt x="749300" y="31750"/>
                        <a:pt x="749300" y="212725"/>
                      </a:cubicBezTo>
                      <a:cubicBezTo>
                        <a:pt x="749300" y="212725"/>
                        <a:pt x="749300" y="212725"/>
                        <a:pt x="844550" y="212725"/>
                      </a:cubicBezTo>
                      <a:cubicBezTo>
                        <a:pt x="844550" y="212725"/>
                        <a:pt x="844550" y="212725"/>
                        <a:pt x="844550" y="183513"/>
                      </a:cubicBezTo>
                      <a:cubicBezTo>
                        <a:pt x="844550" y="183513"/>
                        <a:pt x="844550" y="183513"/>
                        <a:pt x="844550" y="168550"/>
                      </a:cubicBezTo>
                      <a:cubicBezTo>
                        <a:pt x="844550" y="168550"/>
                        <a:pt x="844550" y="168550"/>
                        <a:pt x="844550" y="152875"/>
                      </a:cubicBezTo>
                      <a:cubicBezTo>
                        <a:pt x="844550" y="152875"/>
                        <a:pt x="844550" y="152875"/>
                        <a:pt x="844550" y="41725"/>
                      </a:cubicBezTo>
                      <a:cubicBezTo>
                        <a:pt x="836789" y="40300"/>
                        <a:pt x="829028" y="38875"/>
                        <a:pt x="821267" y="38163"/>
                      </a:cubicBezTo>
                      <a:cubicBezTo>
                        <a:pt x="816328" y="37450"/>
                        <a:pt x="811389" y="36738"/>
                        <a:pt x="806450" y="36025"/>
                      </a:cubicBezTo>
                      <a:cubicBezTo>
                        <a:pt x="801511" y="35313"/>
                        <a:pt x="795867" y="34600"/>
                        <a:pt x="790928" y="34600"/>
                      </a:cubicBezTo>
                      <a:cubicBezTo>
                        <a:pt x="777522" y="33175"/>
                        <a:pt x="763411" y="32463"/>
                        <a:pt x="749300" y="31750"/>
                      </a:cubicBezTo>
                      <a:close/>
                      <a:moveTo>
                        <a:pt x="717551" y="31750"/>
                      </a:moveTo>
                      <a:cubicBezTo>
                        <a:pt x="684797" y="32463"/>
                        <a:pt x="652755" y="36025"/>
                        <a:pt x="620713" y="41725"/>
                      </a:cubicBezTo>
                      <a:cubicBezTo>
                        <a:pt x="620713" y="41725"/>
                        <a:pt x="620713" y="41725"/>
                        <a:pt x="620713" y="212725"/>
                      </a:cubicBezTo>
                      <a:cubicBezTo>
                        <a:pt x="620713" y="212725"/>
                        <a:pt x="620713" y="212725"/>
                        <a:pt x="717551" y="212725"/>
                      </a:cubicBezTo>
                      <a:cubicBezTo>
                        <a:pt x="717551" y="212725"/>
                        <a:pt x="717551" y="212725"/>
                        <a:pt x="717551" y="31750"/>
                      </a:cubicBezTo>
                      <a:close/>
                      <a:moveTo>
                        <a:pt x="733426" y="0"/>
                      </a:moveTo>
                      <a:cubicBezTo>
                        <a:pt x="752693" y="0"/>
                        <a:pt x="771960" y="714"/>
                        <a:pt x="791228" y="2855"/>
                      </a:cubicBezTo>
                      <a:cubicBezTo>
                        <a:pt x="796223" y="2855"/>
                        <a:pt x="801932" y="3568"/>
                        <a:pt x="806927" y="4282"/>
                      </a:cubicBezTo>
                      <a:cubicBezTo>
                        <a:pt x="811922" y="4996"/>
                        <a:pt x="816918" y="5710"/>
                        <a:pt x="821913" y="5710"/>
                      </a:cubicBezTo>
                      <a:cubicBezTo>
                        <a:pt x="834758" y="7851"/>
                        <a:pt x="848316" y="9992"/>
                        <a:pt x="861161" y="12846"/>
                      </a:cubicBezTo>
                      <a:cubicBezTo>
                        <a:pt x="879715" y="16415"/>
                        <a:pt x="897555" y="20697"/>
                        <a:pt x="915395" y="25692"/>
                      </a:cubicBezTo>
                      <a:cubicBezTo>
                        <a:pt x="941799" y="33543"/>
                        <a:pt x="968202" y="42820"/>
                        <a:pt x="993892" y="54239"/>
                      </a:cubicBezTo>
                      <a:cubicBezTo>
                        <a:pt x="995319" y="54239"/>
                        <a:pt x="996747" y="54953"/>
                        <a:pt x="998174" y="55667"/>
                      </a:cubicBezTo>
                      <a:cubicBezTo>
                        <a:pt x="1033140" y="70654"/>
                        <a:pt x="1066680" y="89209"/>
                        <a:pt x="1098792" y="110619"/>
                      </a:cubicBezTo>
                      <a:cubicBezTo>
                        <a:pt x="1108783" y="117042"/>
                        <a:pt x="1118060" y="124179"/>
                        <a:pt x="1128050" y="131316"/>
                      </a:cubicBezTo>
                      <a:cubicBezTo>
                        <a:pt x="1128050" y="131316"/>
                        <a:pt x="1128050" y="131316"/>
                        <a:pt x="1131618" y="94919"/>
                      </a:cubicBezTo>
                      <a:cubicBezTo>
                        <a:pt x="1131618" y="94919"/>
                        <a:pt x="1131618" y="94919"/>
                        <a:pt x="1132332" y="89209"/>
                      </a:cubicBezTo>
                      <a:cubicBezTo>
                        <a:pt x="1133045" y="81359"/>
                        <a:pt x="1139468" y="74936"/>
                        <a:pt x="1148031" y="74936"/>
                      </a:cubicBezTo>
                      <a:cubicBezTo>
                        <a:pt x="1148031" y="74936"/>
                        <a:pt x="1148031" y="74936"/>
                        <a:pt x="1185139" y="74936"/>
                      </a:cubicBezTo>
                      <a:cubicBezTo>
                        <a:pt x="1185139" y="74936"/>
                        <a:pt x="1185139" y="74936"/>
                        <a:pt x="1200838" y="74936"/>
                      </a:cubicBezTo>
                      <a:cubicBezTo>
                        <a:pt x="1200838" y="74936"/>
                        <a:pt x="1200838" y="74936"/>
                        <a:pt x="1202979" y="74936"/>
                      </a:cubicBezTo>
                      <a:cubicBezTo>
                        <a:pt x="1208688" y="74936"/>
                        <a:pt x="1213683" y="78504"/>
                        <a:pt x="1215824" y="83500"/>
                      </a:cubicBezTo>
                      <a:cubicBezTo>
                        <a:pt x="1217251" y="84927"/>
                        <a:pt x="1217965" y="87068"/>
                        <a:pt x="1217965" y="89209"/>
                      </a:cubicBezTo>
                      <a:cubicBezTo>
                        <a:pt x="1217965" y="89209"/>
                        <a:pt x="1217965" y="89209"/>
                        <a:pt x="1249363" y="403225"/>
                      </a:cubicBezTo>
                      <a:cubicBezTo>
                        <a:pt x="1249363" y="403225"/>
                        <a:pt x="1249363" y="403225"/>
                        <a:pt x="1232950" y="403225"/>
                      </a:cubicBezTo>
                      <a:cubicBezTo>
                        <a:pt x="1232950" y="403225"/>
                        <a:pt x="1232950" y="403225"/>
                        <a:pt x="1217251" y="403225"/>
                      </a:cubicBezTo>
                      <a:cubicBezTo>
                        <a:pt x="1217251" y="403225"/>
                        <a:pt x="1217251" y="403225"/>
                        <a:pt x="1132332" y="403225"/>
                      </a:cubicBezTo>
                      <a:cubicBezTo>
                        <a:pt x="1132332" y="403225"/>
                        <a:pt x="1132332" y="403225"/>
                        <a:pt x="1116632" y="403225"/>
                      </a:cubicBezTo>
                      <a:cubicBezTo>
                        <a:pt x="1116632" y="403225"/>
                        <a:pt x="1116632" y="403225"/>
                        <a:pt x="1100933" y="403225"/>
                      </a:cubicBezTo>
                      <a:cubicBezTo>
                        <a:pt x="1100933" y="403225"/>
                        <a:pt x="1100933" y="403225"/>
                        <a:pt x="1113778" y="275478"/>
                      </a:cubicBezTo>
                      <a:cubicBezTo>
                        <a:pt x="1113778" y="275478"/>
                        <a:pt x="1113778" y="275478"/>
                        <a:pt x="1116632" y="244076"/>
                      </a:cubicBezTo>
                      <a:cubicBezTo>
                        <a:pt x="1116632" y="244076"/>
                        <a:pt x="1116632" y="244076"/>
                        <a:pt x="1085234" y="244076"/>
                      </a:cubicBezTo>
                      <a:cubicBezTo>
                        <a:pt x="1085234" y="244076"/>
                        <a:pt x="1085234" y="244076"/>
                        <a:pt x="382331" y="244076"/>
                      </a:cubicBezTo>
                      <a:cubicBezTo>
                        <a:pt x="382331" y="244076"/>
                        <a:pt x="382331" y="244076"/>
                        <a:pt x="350219" y="244076"/>
                      </a:cubicBezTo>
                      <a:cubicBezTo>
                        <a:pt x="350219" y="244076"/>
                        <a:pt x="350219" y="244076"/>
                        <a:pt x="353787" y="275478"/>
                      </a:cubicBezTo>
                      <a:cubicBezTo>
                        <a:pt x="353787" y="275478"/>
                        <a:pt x="353787" y="275478"/>
                        <a:pt x="366632" y="403225"/>
                      </a:cubicBezTo>
                      <a:cubicBezTo>
                        <a:pt x="366632" y="403225"/>
                        <a:pt x="366632" y="403225"/>
                        <a:pt x="350219" y="403225"/>
                      </a:cubicBezTo>
                      <a:cubicBezTo>
                        <a:pt x="350219" y="403225"/>
                        <a:pt x="350219" y="403225"/>
                        <a:pt x="334520" y="403225"/>
                      </a:cubicBezTo>
                      <a:cubicBezTo>
                        <a:pt x="334520" y="403225"/>
                        <a:pt x="334520" y="403225"/>
                        <a:pt x="251741" y="403225"/>
                      </a:cubicBezTo>
                      <a:cubicBezTo>
                        <a:pt x="251741" y="403225"/>
                        <a:pt x="251741" y="403225"/>
                        <a:pt x="248887" y="403225"/>
                      </a:cubicBezTo>
                      <a:cubicBezTo>
                        <a:pt x="248887" y="403225"/>
                        <a:pt x="248887" y="403225"/>
                        <a:pt x="236042" y="403225"/>
                      </a:cubicBezTo>
                      <a:cubicBezTo>
                        <a:pt x="236042" y="403225"/>
                        <a:pt x="236042" y="403225"/>
                        <a:pt x="233188" y="403225"/>
                      </a:cubicBezTo>
                      <a:cubicBezTo>
                        <a:pt x="233188" y="403225"/>
                        <a:pt x="233188" y="403225"/>
                        <a:pt x="219629" y="403225"/>
                      </a:cubicBezTo>
                      <a:cubicBezTo>
                        <a:pt x="219629" y="403225"/>
                        <a:pt x="219629" y="403225"/>
                        <a:pt x="217488" y="403225"/>
                      </a:cubicBezTo>
                      <a:cubicBezTo>
                        <a:pt x="217488" y="403225"/>
                        <a:pt x="217488" y="403225"/>
                        <a:pt x="248887" y="89209"/>
                      </a:cubicBezTo>
                      <a:cubicBezTo>
                        <a:pt x="249601" y="81359"/>
                        <a:pt x="256023" y="74936"/>
                        <a:pt x="264586" y="74936"/>
                      </a:cubicBezTo>
                      <a:cubicBezTo>
                        <a:pt x="264586" y="74936"/>
                        <a:pt x="264586" y="74936"/>
                        <a:pt x="319534" y="74936"/>
                      </a:cubicBezTo>
                      <a:cubicBezTo>
                        <a:pt x="325956" y="74936"/>
                        <a:pt x="330952" y="78504"/>
                        <a:pt x="333806" y="84213"/>
                      </a:cubicBezTo>
                      <a:cubicBezTo>
                        <a:pt x="334520" y="85641"/>
                        <a:pt x="335233" y="87068"/>
                        <a:pt x="335233" y="89209"/>
                      </a:cubicBezTo>
                      <a:cubicBezTo>
                        <a:pt x="335233" y="89209"/>
                        <a:pt x="335233" y="89209"/>
                        <a:pt x="335947" y="94919"/>
                      </a:cubicBezTo>
                      <a:cubicBezTo>
                        <a:pt x="335947" y="94919"/>
                        <a:pt x="335947" y="94919"/>
                        <a:pt x="335947" y="99914"/>
                      </a:cubicBezTo>
                      <a:cubicBezTo>
                        <a:pt x="335947" y="99914"/>
                        <a:pt x="335947" y="99914"/>
                        <a:pt x="338088" y="116329"/>
                      </a:cubicBezTo>
                      <a:cubicBezTo>
                        <a:pt x="338088" y="116329"/>
                        <a:pt x="338088" y="116329"/>
                        <a:pt x="339515" y="131316"/>
                      </a:cubicBezTo>
                      <a:cubicBezTo>
                        <a:pt x="348792" y="124179"/>
                        <a:pt x="358782" y="117042"/>
                        <a:pt x="368773" y="110619"/>
                      </a:cubicBezTo>
                      <a:cubicBezTo>
                        <a:pt x="378763" y="103483"/>
                        <a:pt x="388754" y="97773"/>
                        <a:pt x="398744" y="91350"/>
                      </a:cubicBezTo>
                      <a:cubicBezTo>
                        <a:pt x="420866" y="77790"/>
                        <a:pt x="444415" y="66372"/>
                        <a:pt x="467964" y="55667"/>
                      </a:cubicBezTo>
                      <a:cubicBezTo>
                        <a:pt x="469391" y="54953"/>
                        <a:pt x="470819" y="54239"/>
                        <a:pt x="472959" y="54239"/>
                      </a:cubicBezTo>
                      <a:cubicBezTo>
                        <a:pt x="507212" y="39252"/>
                        <a:pt x="542893" y="27120"/>
                        <a:pt x="579287" y="18556"/>
                      </a:cubicBezTo>
                      <a:cubicBezTo>
                        <a:pt x="629239" y="6423"/>
                        <a:pt x="681332" y="0"/>
                        <a:pt x="733426" y="0"/>
                      </a:cubicBezTo>
                      <a:close/>
                    </a:path>
                  </a:pathLst>
                </a:custGeom>
                <a:solidFill>
                  <a:srgbClr val="FFFFFF">
                    <a:lumMod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6" name="Freeform 14">
                  <a:extLst>
                    <a:ext uri="{FF2B5EF4-FFF2-40B4-BE49-F238E27FC236}">
                      <a16:creationId xmlns:a16="http://schemas.microsoft.com/office/drawing/2014/main" id="{E0CB2C0F-CE01-15C2-783A-4CD31C8EAA26}"/>
                    </a:ext>
                  </a:extLst>
                </p:cNvPr>
                <p:cNvSpPr>
                  <a:spLocks/>
                </p:cNvSpPr>
                <p:nvPr/>
              </p:nvSpPr>
              <p:spPr bwMode="auto">
                <a:xfrm>
                  <a:off x="5521325" y="2725738"/>
                  <a:ext cx="1139825" cy="1290638"/>
                </a:xfrm>
                <a:custGeom>
                  <a:avLst/>
                  <a:gdLst>
                    <a:gd name="connsiteX0" fmla="*/ 958086 w 1139825"/>
                    <a:gd name="connsiteY0" fmla="*/ 833437 h 1290638"/>
                    <a:gd name="connsiteX1" fmla="*/ 950913 w 1139825"/>
                    <a:gd name="connsiteY1" fmla="*/ 840524 h 1290638"/>
                    <a:gd name="connsiteX2" fmla="*/ 950913 w 1139825"/>
                    <a:gd name="connsiteY2" fmla="*/ 905725 h 1290638"/>
                    <a:gd name="connsiteX3" fmla="*/ 958086 w 1139825"/>
                    <a:gd name="connsiteY3" fmla="*/ 912812 h 1290638"/>
                    <a:gd name="connsiteX4" fmla="*/ 1062804 w 1139825"/>
                    <a:gd name="connsiteY4" fmla="*/ 912812 h 1290638"/>
                    <a:gd name="connsiteX5" fmla="*/ 1069976 w 1139825"/>
                    <a:gd name="connsiteY5" fmla="*/ 905725 h 1290638"/>
                    <a:gd name="connsiteX6" fmla="*/ 1069976 w 1139825"/>
                    <a:gd name="connsiteY6" fmla="*/ 840524 h 1290638"/>
                    <a:gd name="connsiteX7" fmla="*/ 1062804 w 1139825"/>
                    <a:gd name="connsiteY7" fmla="*/ 833437 h 1290638"/>
                    <a:gd name="connsiteX8" fmla="*/ 958086 w 1139825"/>
                    <a:gd name="connsiteY8" fmla="*/ 833437 h 1290638"/>
                    <a:gd name="connsiteX9" fmla="*/ 453345 w 1139825"/>
                    <a:gd name="connsiteY9" fmla="*/ 769937 h 1290638"/>
                    <a:gd name="connsiteX10" fmla="*/ 446088 w 1139825"/>
                    <a:gd name="connsiteY10" fmla="*/ 777024 h 1290638"/>
                    <a:gd name="connsiteX11" fmla="*/ 446088 w 1139825"/>
                    <a:gd name="connsiteY11" fmla="*/ 842225 h 1290638"/>
                    <a:gd name="connsiteX12" fmla="*/ 453345 w 1139825"/>
                    <a:gd name="connsiteY12" fmla="*/ 849312 h 1290638"/>
                    <a:gd name="connsiteX13" fmla="*/ 489631 w 1139825"/>
                    <a:gd name="connsiteY13" fmla="*/ 849312 h 1290638"/>
                    <a:gd name="connsiteX14" fmla="*/ 496888 w 1139825"/>
                    <a:gd name="connsiteY14" fmla="*/ 842225 h 1290638"/>
                    <a:gd name="connsiteX15" fmla="*/ 496888 w 1139825"/>
                    <a:gd name="connsiteY15" fmla="*/ 777024 h 1290638"/>
                    <a:gd name="connsiteX16" fmla="*/ 489631 w 1139825"/>
                    <a:gd name="connsiteY16" fmla="*/ 769937 h 1290638"/>
                    <a:gd name="connsiteX17" fmla="*/ 453345 w 1139825"/>
                    <a:gd name="connsiteY17" fmla="*/ 769937 h 1290638"/>
                    <a:gd name="connsiteX18" fmla="*/ 362631 w 1139825"/>
                    <a:gd name="connsiteY18" fmla="*/ 769937 h 1290638"/>
                    <a:gd name="connsiteX19" fmla="*/ 355600 w 1139825"/>
                    <a:gd name="connsiteY19" fmla="*/ 777024 h 1290638"/>
                    <a:gd name="connsiteX20" fmla="*/ 355600 w 1139825"/>
                    <a:gd name="connsiteY20" fmla="*/ 842225 h 1290638"/>
                    <a:gd name="connsiteX21" fmla="*/ 362631 w 1139825"/>
                    <a:gd name="connsiteY21" fmla="*/ 849312 h 1290638"/>
                    <a:gd name="connsiteX22" fmla="*/ 397783 w 1139825"/>
                    <a:gd name="connsiteY22" fmla="*/ 849312 h 1290638"/>
                    <a:gd name="connsiteX23" fmla="*/ 404813 w 1139825"/>
                    <a:gd name="connsiteY23" fmla="*/ 842225 h 1290638"/>
                    <a:gd name="connsiteX24" fmla="*/ 404813 w 1139825"/>
                    <a:gd name="connsiteY24" fmla="*/ 777024 h 1290638"/>
                    <a:gd name="connsiteX25" fmla="*/ 397783 w 1139825"/>
                    <a:gd name="connsiteY25" fmla="*/ 769937 h 1290638"/>
                    <a:gd name="connsiteX26" fmla="*/ 362631 w 1139825"/>
                    <a:gd name="connsiteY26" fmla="*/ 769937 h 1290638"/>
                    <a:gd name="connsiteX27" fmla="*/ 272246 w 1139825"/>
                    <a:gd name="connsiteY27" fmla="*/ 769937 h 1290638"/>
                    <a:gd name="connsiteX28" fmla="*/ 265113 w 1139825"/>
                    <a:gd name="connsiteY28" fmla="*/ 777024 h 1290638"/>
                    <a:gd name="connsiteX29" fmla="*/ 265113 w 1139825"/>
                    <a:gd name="connsiteY29" fmla="*/ 842225 h 1290638"/>
                    <a:gd name="connsiteX30" fmla="*/ 272246 w 1139825"/>
                    <a:gd name="connsiteY30" fmla="*/ 849312 h 1290638"/>
                    <a:gd name="connsiteX31" fmla="*/ 307194 w 1139825"/>
                    <a:gd name="connsiteY31" fmla="*/ 849312 h 1290638"/>
                    <a:gd name="connsiteX32" fmla="*/ 314326 w 1139825"/>
                    <a:gd name="connsiteY32" fmla="*/ 842225 h 1290638"/>
                    <a:gd name="connsiteX33" fmla="*/ 314326 w 1139825"/>
                    <a:gd name="connsiteY33" fmla="*/ 777024 h 1290638"/>
                    <a:gd name="connsiteX34" fmla="*/ 307194 w 1139825"/>
                    <a:gd name="connsiteY34" fmla="*/ 769937 h 1290638"/>
                    <a:gd name="connsiteX35" fmla="*/ 272246 w 1139825"/>
                    <a:gd name="connsiteY35" fmla="*/ 769937 h 1290638"/>
                    <a:gd name="connsiteX36" fmla="*/ 181882 w 1139825"/>
                    <a:gd name="connsiteY36" fmla="*/ 769937 h 1290638"/>
                    <a:gd name="connsiteX37" fmla="*/ 174625 w 1139825"/>
                    <a:gd name="connsiteY37" fmla="*/ 777024 h 1290638"/>
                    <a:gd name="connsiteX38" fmla="*/ 174625 w 1139825"/>
                    <a:gd name="connsiteY38" fmla="*/ 842225 h 1290638"/>
                    <a:gd name="connsiteX39" fmla="*/ 181882 w 1139825"/>
                    <a:gd name="connsiteY39" fmla="*/ 849312 h 1290638"/>
                    <a:gd name="connsiteX40" fmla="*/ 218168 w 1139825"/>
                    <a:gd name="connsiteY40" fmla="*/ 849312 h 1290638"/>
                    <a:gd name="connsiteX41" fmla="*/ 225425 w 1139825"/>
                    <a:gd name="connsiteY41" fmla="*/ 842225 h 1290638"/>
                    <a:gd name="connsiteX42" fmla="*/ 225425 w 1139825"/>
                    <a:gd name="connsiteY42" fmla="*/ 777024 h 1290638"/>
                    <a:gd name="connsiteX43" fmla="*/ 218168 w 1139825"/>
                    <a:gd name="connsiteY43" fmla="*/ 769937 h 1290638"/>
                    <a:gd name="connsiteX44" fmla="*/ 181882 w 1139825"/>
                    <a:gd name="connsiteY44" fmla="*/ 769937 h 1290638"/>
                    <a:gd name="connsiteX45" fmla="*/ 91395 w 1139825"/>
                    <a:gd name="connsiteY45" fmla="*/ 769937 h 1290638"/>
                    <a:gd name="connsiteX46" fmla="*/ 84138 w 1139825"/>
                    <a:gd name="connsiteY46" fmla="*/ 777024 h 1290638"/>
                    <a:gd name="connsiteX47" fmla="*/ 84138 w 1139825"/>
                    <a:gd name="connsiteY47" fmla="*/ 842225 h 1290638"/>
                    <a:gd name="connsiteX48" fmla="*/ 91395 w 1139825"/>
                    <a:gd name="connsiteY48" fmla="*/ 849312 h 1290638"/>
                    <a:gd name="connsiteX49" fmla="*/ 127681 w 1139825"/>
                    <a:gd name="connsiteY49" fmla="*/ 849312 h 1290638"/>
                    <a:gd name="connsiteX50" fmla="*/ 134938 w 1139825"/>
                    <a:gd name="connsiteY50" fmla="*/ 842225 h 1290638"/>
                    <a:gd name="connsiteX51" fmla="*/ 134938 w 1139825"/>
                    <a:gd name="connsiteY51" fmla="*/ 777024 h 1290638"/>
                    <a:gd name="connsiteX52" fmla="*/ 127681 w 1139825"/>
                    <a:gd name="connsiteY52" fmla="*/ 769937 h 1290638"/>
                    <a:gd name="connsiteX53" fmla="*/ 91395 w 1139825"/>
                    <a:gd name="connsiteY53" fmla="*/ 769937 h 1290638"/>
                    <a:gd name="connsiteX54" fmla="*/ 958086 w 1139825"/>
                    <a:gd name="connsiteY54" fmla="*/ 714375 h 1290638"/>
                    <a:gd name="connsiteX55" fmla="*/ 950913 w 1139825"/>
                    <a:gd name="connsiteY55" fmla="*/ 721604 h 1290638"/>
                    <a:gd name="connsiteX56" fmla="*/ 950913 w 1139825"/>
                    <a:gd name="connsiteY56" fmla="*/ 788109 h 1290638"/>
                    <a:gd name="connsiteX57" fmla="*/ 958086 w 1139825"/>
                    <a:gd name="connsiteY57" fmla="*/ 795338 h 1290638"/>
                    <a:gd name="connsiteX58" fmla="*/ 1062804 w 1139825"/>
                    <a:gd name="connsiteY58" fmla="*/ 795338 h 1290638"/>
                    <a:gd name="connsiteX59" fmla="*/ 1069976 w 1139825"/>
                    <a:gd name="connsiteY59" fmla="*/ 788109 h 1290638"/>
                    <a:gd name="connsiteX60" fmla="*/ 1069976 w 1139825"/>
                    <a:gd name="connsiteY60" fmla="*/ 721604 h 1290638"/>
                    <a:gd name="connsiteX61" fmla="*/ 1062804 w 1139825"/>
                    <a:gd name="connsiteY61" fmla="*/ 714375 h 1290638"/>
                    <a:gd name="connsiteX62" fmla="*/ 958086 w 1139825"/>
                    <a:gd name="connsiteY62" fmla="*/ 714375 h 1290638"/>
                    <a:gd name="connsiteX63" fmla="*/ 792890 w 1139825"/>
                    <a:gd name="connsiteY63" fmla="*/ 714375 h 1290638"/>
                    <a:gd name="connsiteX64" fmla="*/ 785813 w 1139825"/>
                    <a:gd name="connsiteY64" fmla="*/ 721604 h 1290638"/>
                    <a:gd name="connsiteX65" fmla="*/ 785813 w 1139825"/>
                    <a:gd name="connsiteY65" fmla="*/ 788109 h 1290638"/>
                    <a:gd name="connsiteX66" fmla="*/ 792890 w 1139825"/>
                    <a:gd name="connsiteY66" fmla="*/ 795338 h 1290638"/>
                    <a:gd name="connsiteX67" fmla="*/ 896211 w 1139825"/>
                    <a:gd name="connsiteY67" fmla="*/ 795338 h 1290638"/>
                    <a:gd name="connsiteX68" fmla="*/ 903288 w 1139825"/>
                    <a:gd name="connsiteY68" fmla="*/ 788109 h 1290638"/>
                    <a:gd name="connsiteX69" fmla="*/ 903288 w 1139825"/>
                    <a:gd name="connsiteY69" fmla="*/ 721604 h 1290638"/>
                    <a:gd name="connsiteX70" fmla="*/ 896211 w 1139825"/>
                    <a:gd name="connsiteY70" fmla="*/ 714375 h 1290638"/>
                    <a:gd name="connsiteX71" fmla="*/ 792890 w 1139825"/>
                    <a:gd name="connsiteY71" fmla="*/ 714375 h 1290638"/>
                    <a:gd name="connsiteX72" fmla="*/ 453345 w 1139825"/>
                    <a:gd name="connsiteY72" fmla="*/ 628650 h 1290638"/>
                    <a:gd name="connsiteX73" fmla="*/ 446088 w 1139825"/>
                    <a:gd name="connsiteY73" fmla="*/ 635801 h 1290638"/>
                    <a:gd name="connsiteX74" fmla="*/ 446088 w 1139825"/>
                    <a:gd name="connsiteY74" fmla="*/ 700874 h 1290638"/>
                    <a:gd name="connsiteX75" fmla="*/ 453345 w 1139825"/>
                    <a:gd name="connsiteY75" fmla="*/ 708025 h 1290638"/>
                    <a:gd name="connsiteX76" fmla="*/ 489631 w 1139825"/>
                    <a:gd name="connsiteY76" fmla="*/ 708025 h 1290638"/>
                    <a:gd name="connsiteX77" fmla="*/ 496888 w 1139825"/>
                    <a:gd name="connsiteY77" fmla="*/ 700874 h 1290638"/>
                    <a:gd name="connsiteX78" fmla="*/ 496888 w 1139825"/>
                    <a:gd name="connsiteY78" fmla="*/ 635801 h 1290638"/>
                    <a:gd name="connsiteX79" fmla="*/ 489631 w 1139825"/>
                    <a:gd name="connsiteY79" fmla="*/ 628650 h 1290638"/>
                    <a:gd name="connsiteX80" fmla="*/ 453345 w 1139825"/>
                    <a:gd name="connsiteY80" fmla="*/ 628650 h 1290638"/>
                    <a:gd name="connsiteX81" fmla="*/ 362631 w 1139825"/>
                    <a:gd name="connsiteY81" fmla="*/ 628650 h 1290638"/>
                    <a:gd name="connsiteX82" fmla="*/ 355600 w 1139825"/>
                    <a:gd name="connsiteY82" fmla="*/ 635801 h 1290638"/>
                    <a:gd name="connsiteX83" fmla="*/ 355600 w 1139825"/>
                    <a:gd name="connsiteY83" fmla="*/ 700874 h 1290638"/>
                    <a:gd name="connsiteX84" fmla="*/ 362631 w 1139825"/>
                    <a:gd name="connsiteY84" fmla="*/ 708025 h 1290638"/>
                    <a:gd name="connsiteX85" fmla="*/ 397783 w 1139825"/>
                    <a:gd name="connsiteY85" fmla="*/ 708025 h 1290638"/>
                    <a:gd name="connsiteX86" fmla="*/ 404813 w 1139825"/>
                    <a:gd name="connsiteY86" fmla="*/ 700874 h 1290638"/>
                    <a:gd name="connsiteX87" fmla="*/ 404813 w 1139825"/>
                    <a:gd name="connsiteY87" fmla="*/ 635801 h 1290638"/>
                    <a:gd name="connsiteX88" fmla="*/ 397783 w 1139825"/>
                    <a:gd name="connsiteY88" fmla="*/ 628650 h 1290638"/>
                    <a:gd name="connsiteX89" fmla="*/ 362631 w 1139825"/>
                    <a:gd name="connsiteY89" fmla="*/ 628650 h 1290638"/>
                    <a:gd name="connsiteX90" fmla="*/ 272246 w 1139825"/>
                    <a:gd name="connsiteY90" fmla="*/ 628650 h 1290638"/>
                    <a:gd name="connsiteX91" fmla="*/ 265113 w 1139825"/>
                    <a:gd name="connsiteY91" fmla="*/ 635801 h 1290638"/>
                    <a:gd name="connsiteX92" fmla="*/ 265113 w 1139825"/>
                    <a:gd name="connsiteY92" fmla="*/ 700874 h 1290638"/>
                    <a:gd name="connsiteX93" fmla="*/ 272246 w 1139825"/>
                    <a:gd name="connsiteY93" fmla="*/ 708025 h 1290638"/>
                    <a:gd name="connsiteX94" fmla="*/ 307194 w 1139825"/>
                    <a:gd name="connsiteY94" fmla="*/ 708025 h 1290638"/>
                    <a:gd name="connsiteX95" fmla="*/ 314326 w 1139825"/>
                    <a:gd name="connsiteY95" fmla="*/ 700874 h 1290638"/>
                    <a:gd name="connsiteX96" fmla="*/ 314326 w 1139825"/>
                    <a:gd name="connsiteY96" fmla="*/ 635801 h 1290638"/>
                    <a:gd name="connsiteX97" fmla="*/ 307194 w 1139825"/>
                    <a:gd name="connsiteY97" fmla="*/ 628650 h 1290638"/>
                    <a:gd name="connsiteX98" fmla="*/ 272246 w 1139825"/>
                    <a:gd name="connsiteY98" fmla="*/ 628650 h 1290638"/>
                    <a:gd name="connsiteX99" fmla="*/ 181882 w 1139825"/>
                    <a:gd name="connsiteY99" fmla="*/ 628650 h 1290638"/>
                    <a:gd name="connsiteX100" fmla="*/ 174625 w 1139825"/>
                    <a:gd name="connsiteY100" fmla="*/ 635801 h 1290638"/>
                    <a:gd name="connsiteX101" fmla="*/ 174625 w 1139825"/>
                    <a:gd name="connsiteY101" fmla="*/ 700874 h 1290638"/>
                    <a:gd name="connsiteX102" fmla="*/ 181882 w 1139825"/>
                    <a:gd name="connsiteY102" fmla="*/ 708025 h 1290638"/>
                    <a:gd name="connsiteX103" fmla="*/ 218168 w 1139825"/>
                    <a:gd name="connsiteY103" fmla="*/ 708025 h 1290638"/>
                    <a:gd name="connsiteX104" fmla="*/ 225425 w 1139825"/>
                    <a:gd name="connsiteY104" fmla="*/ 700874 h 1290638"/>
                    <a:gd name="connsiteX105" fmla="*/ 225425 w 1139825"/>
                    <a:gd name="connsiteY105" fmla="*/ 635801 h 1290638"/>
                    <a:gd name="connsiteX106" fmla="*/ 218168 w 1139825"/>
                    <a:gd name="connsiteY106" fmla="*/ 628650 h 1290638"/>
                    <a:gd name="connsiteX107" fmla="*/ 181882 w 1139825"/>
                    <a:gd name="connsiteY107" fmla="*/ 628650 h 1290638"/>
                    <a:gd name="connsiteX108" fmla="*/ 958086 w 1139825"/>
                    <a:gd name="connsiteY108" fmla="*/ 596900 h 1290638"/>
                    <a:gd name="connsiteX109" fmla="*/ 950913 w 1139825"/>
                    <a:gd name="connsiteY109" fmla="*/ 603987 h 1290638"/>
                    <a:gd name="connsiteX110" fmla="*/ 950913 w 1139825"/>
                    <a:gd name="connsiteY110" fmla="*/ 669188 h 1290638"/>
                    <a:gd name="connsiteX111" fmla="*/ 958086 w 1139825"/>
                    <a:gd name="connsiteY111" fmla="*/ 676275 h 1290638"/>
                    <a:gd name="connsiteX112" fmla="*/ 1062804 w 1139825"/>
                    <a:gd name="connsiteY112" fmla="*/ 676275 h 1290638"/>
                    <a:gd name="connsiteX113" fmla="*/ 1069976 w 1139825"/>
                    <a:gd name="connsiteY113" fmla="*/ 669188 h 1290638"/>
                    <a:gd name="connsiteX114" fmla="*/ 1069976 w 1139825"/>
                    <a:gd name="connsiteY114" fmla="*/ 603987 h 1290638"/>
                    <a:gd name="connsiteX115" fmla="*/ 1062804 w 1139825"/>
                    <a:gd name="connsiteY115" fmla="*/ 596900 h 1290638"/>
                    <a:gd name="connsiteX116" fmla="*/ 958086 w 1139825"/>
                    <a:gd name="connsiteY116" fmla="*/ 596900 h 1290638"/>
                    <a:gd name="connsiteX117" fmla="*/ 792890 w 1139825"/>
                    <a:gd name="connsiteY117" fmla="*/ 596900 h 1290638"/>
                    <a:gd name="connsiteX118" fmla="*/ 785813 w 1139825"/>
                    <a:gd name="connsiteY118" fmla="*/ 603987 h 1290638"/>
                    <a:gd name="connsiteX119" fmla="*/ 785813 w 1139825"/>
                    <a:gd name="connsiteY119" fmla="*/ 669188 h 1290638"/>
                    <a:gd name="connsiteX120" fmla="*/ 792890 w 1139825"/>
                    <a:gd name="connsiteY120" fmla="*/ 676275 h 1290638"/>
                    <a:gd name="connsiteX121" fmla="*/ 896211 w 1139825"/>
                    <a:gd name="connsiteY121" fmla="*/ 676275 h 1290638"/>
                    <a:gd name="connsiteX122" fmla="*/ 903288 w 1139825"/>
                    <a:gd name="connsiteY122" fmla="*/ 669188 h 1290638"/>
                    <a:gd name="connsiteX123" fmla="*/ 903288 w 1139825"/>
                    <a:gd name="connsiteY123" fmla="*/ 603987 h 1290638"/>
                    <a:gd name="connsiteX124" fmla="*/ 896211 w 1139825"/>
                    <a:gd name="connsiteY124" fmla="*/ 596900 h 1290638"/>
                    <a:gd name="connsiteX125" fmla="*/ 792890 w 1139825"/>
                    <a:gd name="connsiteY125" fmla="*/ 596900 h 1290638"/>
                    <a:gd name="connsiteX126" fmla="*/ 453345 w 1139825"/>
                    <a:gd name="connsiteY126" fmla="*/ 487362 h 1290638"/>
                    <a:gd name="connsiteX127" fmla="*/ 446088 w 1139825"/>
                    <a:gd name="connsiteY127" fmla="*/ 494513 h 1290638"/>
                    <a:gd name="connsiteX128" fmla="*/ 446088 w 1139825"/>
                    <a:gd name="connsiteY128" fmla="*/ 559586 h 1290638"/>
                    <a:gd name="connsiteX129" fmla="*/ 453345 w 1139825"/>
                    <a:gd name="connsiteY129" fmla="*/ 566737 h 1290638"/>
                    <a:gd name="connsiteX130" fmla="*/ 489631 w 1139825"/>
                    <a:gd name="connsiteY130" fmla="*/ 566737 h 1290638"/>
                    <a:gd name="connsiteX131" fmla="*/ 496888 w 1139825"/>
                    <a:gd name="connsiteY131" fmla="*/ 559586 h 1290638"/>
                    <a:gd name="connsiteX132" fmla="*/ 496888 w 1139825"/>
                    <a:gd name="connsiteY132" fmla="*/ 494513 h 1290638"/>
                    <a:gd name="connsiteX133" fmla="*/ 489631 w 1139825"/>
                    <a:gd name="connsiteY133" fmla="*/ 487362 h 1290638"/>
                    <a:gd name="connsiteX134" fmla="*/ 453345 w 1139825"/>
                    <a:gd name="connsiteY134" fmla="*/ 487362 h 1290638"/>
                    <a:gd name="connsiteX135" fmla="*/ 362631 w 1139825"/>
                    <a:gd name="connsiteY135" fmla="*/ 487362 h 1290638"/>
                    <a:gd name="connsiteX136" fmla="*/ 355600 w 1139825"/>
                    <a:gd name="connsiteY136" fmla="*/ 494513 h 1290638"/>
                    <a:gd name="connsiteX137" fmla="*/ 355600 w 1139825"/>
                    <a:gd name="connsiteY137" fmla="*/ 559586 h 1290638"/>
                    <a:gd name="connsiteX138" fmla="*/ 362631 w 1139825"/>
                    <a:gd name="connsiteY138" fmla="*/ 566737 h 1290638"/>
                    <a:gd name="connsiteX139" fmla="*/ 397783 w 1139825"/>
                    <a:gd name="connsiteY139" fmla="*/ 566737 h 1290638"/>
                    <a:gd name="connsiteX140" fmla="*/ 404813 w 1139825"/>
                    <a:gd name="connsiteY140" fmla="*/ 559586 h 1290638"/>
                    <a:gd name="connsiteX141" fmla="*/ 404813 w 1139825"/>
                    <a:gd name="connsiteY141" fmla="*/ 494513 h 1290638"/>
                    <a:gd name="connsiteX142" fmla="*/ 397783 w 1139825"/>
                    <a:gd name="connsiteY142" fmla="*/ 487362 h 1290638"/>
                    <a:gd name="connsiteX143" fmla="*/ 362631 w 1139825"/>
                    <a:gd name="connsiteY143" fmla="*/ 487362 h 1290638"/>
                    <a:gd name="connsiteX144" fmla="*/ 272246 w 1139825"/>
                    <a:gd name="connsiteY144" fmla="*/ 487362 h 1290638"/>
                    <a:gd name="connsiteX145" fmla="*/ 265113 w 1139825"/>
                    <a:gd name="connsiteY145" fmla="*/ 494513 h 1290638"/>
                    <a:gd name="connsiteX146" fmla="*/ 265113 w 1139825"/>
                    <a:gd name="connsiteY146" fmla="*/ 559586 h 1290638"/>
                    <a:gd name="connsiteX147" fmla="*/ 272246 w 1139825"/>
                    <a:gd name="connsiteY147" fmla="*/ 566737 h 1290638"/>
                    <a:gd name="connsiteX148" fmla="*/ 307194 w 1139825"/>
                    <a:gd name="connsiteY148" fmla="*/ 566737 h 1290638"/>
                    <a:gd name="connsiteX149" fmla="*/ 314326 w 1139825"/>
                    <a:gd name="connsiteY149" fmla="*/ 559586 h 1290638"/>
                    <a:gd name="connsiteX150" fmla="*/ 314326 w 1139825"/>
                    <a:gd name="connsiteY150" fmla="*/ 494513 h 1290638"/>
                    <a:gd name="connsiteX151" fmla="*/ 307194 w 1139825"/>
                    <a:gd name="connsiteY151" fmla="*/ 487362 h 1290638"/>
                    <a:gd name="connsiteX152" fmla="*/ 272246 w 1139825"/>
                    <a:gd name="connsiteY152" fmla="*/ 487362 h 1290638"/>
                    <a:gd name="connsiteX153" fmla="*/ 958086 w 1139825"/>
                    <a:gd name="connsiteY153" fmla="*/ 477837 h 1290638"/>
                    <a:gd name="connsiteX154" fmla="*/ 950913 w 1139825"/>
                    <a:gd name="connsiteY154" fmla="*/ 484924 h 1290638"/>
                    <a:gd name="connsiteX155" fmla="*/ 950913 w 1139825"/>
                    <a:gd name="connsiteY155" fmla="*/ 550125 h 1290638"/>
                    <a:gd name="connsiteX156" fmla="*/ 958086 w 1139825"/>
                    <a:gd name="connsiteY156" fmla="*/ 557212 h 1290638"/>
                    <a:gd name="connsiteX157" fmla="*/ 1062804 w 1139825"/>
                    <a:gd name="connsiteY157" fmla="*/ 557212 h 1290638"/>
                    <a:gd name="connsiteX158" fmla="*/ 1069976 w 1139825"/>
                    <a:gd name="connsiteY158" fmla="*/ 550125 h 1290638"/>
                    <a:gd name="connsiteX159" fmla="*/ 1069976 w 1139825"/>
                    <a:gd name="connsiteY159" fmla="*/ 484924 h 1290638"/>
                    <a:gd name="connsiteX160" fmla="*/ 1062804 w 1139825"/>
                    <a:gd name="connsiteY160" fmla="*/ 477837 h 1290638"/>
                    <a:gd name="connsiteX161" fmla="*/ 958086 w 1139825"/>
                    <a:gd name="connsiteY161" fmla="*/ 477837 h 1290638"/>
                    <a:gd name="connsiteX162" fmla="*/ 792890 w 1139825"/>
                    <a:gd name="connsiteY162" fmla="*/ 477837 h 1290638"/>
                    <a:gd name="connsiteX163" fmla="*/ 785813 w 1139825"/>
                    <a:gd name="connsiteY163" fmla="*/ 484924 h 1290638"/>
                    <a:gd name="connsiteX164" fmla="*/ 785813 w 1139825"/>
                    <a:gd name="connsiteY164" fmla="*/ 550125 h 1290638"/>
                    <a:gd name="connsiteX165" fmla="*/ 792890 w 1139825"/>
                    <a:gd name="connsiteY165" fmla="*/ 557212 h 1290638"/>
                    <a:gd name="connsiteX166" fmla="*/ 896211 w 1139825"/>
                    <a:gd name="connsiteY166" fmla="*/ 557212 h 1290638"/>
                    <a:gd name="connsiteX167" fmla="*/ 903288 w 1139825"/>
                    <a:gd name="connsiteY167" fmla="*/ 550125 h 1290638"/>
                    <a:gd name="connsiteX168" fmla="*/ 903288 w 1139825"/>
                    <a:gd name="connsiteY168" fmla="*/ 484924 h 1290638"/>
                    <a:gd name="connsiteX169" fmla="*/ 896211 w 1139825"/>
                    <a:gd name="connsiteY169" fmla="*/ 477837 h 1290638"/>
                    <a:gd name="connsiteX170" fmla="*/ 792890 w 1139825"/>
                    <a:gd name="connsiteY170" fmla="*/ 477837 h 1290638"/>
                    <a:gd name="connsiteX171" fmla="*/ 958086 w 1139825"/>
                    <a:gd name="connsiteY171" fmla="*/ 358775 h 1290638"/>
                    <a:gd name="connsiteX172" fmla="*/ 950913 w 1139825"/>
                    <a:gd name="connsiteY172" fmla="*/ 366004 h 1290638"/>
                    <a:gd name="connsiteX173" fmla="*/ 950913 w 1139825"/>
                    <a:gd name="connsiteY173" fmla="*/ 432509 h 1290638"/>
                    <a:gd name="connsiteX174" fmla="*/ 958086 w 1139825"/>
                    <a:gd name="connsiteY174" fmla="*/ 439738 h 1290638"/>
                    <a:gd name="connsiteX175" fmla="*/ 1062804 w 1139825"/>
                    <a:gd name="connsiteY175" fmla="*/ 439738 h 1290638"/>
                    <a:gd name="connsiteX176" fmla="*/ 1069976 w 1139825"/>
                    <a:gd name="connsiteY176" fmla="*/ 432509 h 1290638"/>
                    <a:gd name="connsiteX177" fmla="*/ 1069976 w 1139825"/>
                    <a:gd name="connsiteY177" fmla="*/ 366004 h 1290638"/>
                    <a:gd name="connsiteX178" fmla="*/ 1062804 w 1139825"/>
                    <a:gd name="connsiteY178" fmla="*/ 358775 h 1290638"/>
                    <a:gd name="connsiteX179" fmla="*/ 958086 w 1139825"/>
                    <a:gd name="connsiteY179" fmla="*/ 358775 h 1290638"/>
                    <a:gd name="connsiteX180" fmla="*/ 792890 w 1139825"/>
                    <a:gd name="connsiteY180" fmla="*/ 358775 h 1290638"/>
                    <a:gd name="connsiteX181" fmla="*/ 785813 w 1139825"/>
                    <a:gd name="connsiteY181" fmla="*/ 366004 h 1290638"/>
                    <a:gd name="connsiteX182" fmla="*/ 785813 w 1139825"/>
                    <a:gd name="connsiteY182" fmla="*/ 432509 h 1290638"/>
                    <a:gd name="connsiteX183" fmla="*/ 792890 w 1139825"/>
                    <a:gd name="connsiteY183" fmla="*/ 439738 h 1290638"/>
                    <a:gd name="connsiteX184" fmla="*/ 896211 w 1139825"/>
                    <a:gd name="connsiteY184" fmla="*/ 439738 h 1290638"/>
                    <a:gd name="connsiteX185" fmla="*/ 903288 w 1139825"/>
                    <a:gd name="connsiteY185" fmla="*/ 432509 h 1290638"/>
                    <a:gd name="connsiteX186" fmla="*/ 903288 w 1139825"/>
                    <a:gd name="connsiteY186" fmla="*/ 366004 h 1290638"/>
                    <a:gd name="connsiteX187" fmla="*/ 896211 w 1139825"/>
                    <a:gd name="connsiteY187" fmla="*/ 358775 h 1290638"/>
                    <a:gd name="connsiteX188" fmla="*/ 792890 w 1139825"/>
                    <a:gd name="connsiteY188" fmla="*/ 358775 h 1290638"/>
                    <a:gd name="connsiteX189" fmla="*/ 453345 w 1139825"/>
                    <a:gd name="connsiteY189" fmla="*/ 346075 h 1290638"/>
                    <a:gd name="connsiteX190" fmla="*/ 446088 w 1139825"/>
                    <a:gd name="connsiteY190" fmla="*/ 353304 h 1290638"/>
                    <a:gd name="connsiteX191" fmla="*/ 446088 w 1139825"/>
                    <a:gd name="connsiteY191" fmla="*/ 419809 h 1290638"/>
                    <a:gd name="connsiteX192" fmla="*/ 453345 w 1139825"/>
                    <a:gd name="connsiteY192" fmla="*/ 427038 h 1290638"/>
                    <a:gd name="connsiteX193" fmla="*/ 489631 w 1139825"/>
                    <a:gd name="connsiteY193" fmla="*/ 427038 h 1290638"/>
                    <a:gd name="connsiteX194" fmla="*/ 496888 w 1139825"/>
                    <a:gd name="connsiteY194" fmla="*/ 419809 h 1290638"/>
                    <a:gd name="connsiteX195" fmla="*/ 496888 w 1139825"/>
                    <a:gd name="connsiteY195" fmla="*/ 353304 h 1290638"/>
                    <a:gd name="connsiteX196" fmla="*/ 489631 w 1139825"/>
                    <a:gd name="connsiteY196" fmla="*/ 346075 h 1290638"/>
                    <a:gd name="connsiteX197" fmla="*/ 453345 w 1139825"/>
                    <a:gd name="connsiteY197" fmla="*/ 346075 h 1290638"/>
                    <a:gd name="connsiteX198" fmla="*/ 362631 w 1139825"/>
                    <a:gd name="connsiteY198" fmla="*/ 346075 h 1290638"/>
                    <a:gd name="connsiteX199" fmla="*/ 355600 w 1139825"/>
                    <a:gd name="connsiteY199" fmla="*/ 353304 h 1290638"/>
                    <a:gd name="connsiteX200" fmla="*/ 355600 w 1139825"/>
                    <a:gd name="connsiteY200" fmla="*/ 419809 h 1290638"/>
                    <a:gd name="connsiteX201" fmla="*/ 362631 w 1139825"/>
                    <a:gd name="connsiteY201" fmla="*/ 427038 h 1290638"/>
                    <a:gd name="connsiteX202" fmla="*/ 397783 w 1139825"/>
                    <a:gd name="connsiteY202" fmla="*/ 427038 h 1290638"/>
                    <a:gd name="connsiteX203" fmla="*/ 404813 w 1139825"/>
                    <a:gd name="connsiteY203" fmla="*/ 419809 h 1290638"/>
                    <a:gd name="connsiteX204" fmla="*/ 404813 w 1139825"/>
                    <a:gd name="connsiteY204" fmla="*/ 353304 h 1290638"/>
                    <a:gd name="connsiteX205" fmla="*/ 397783 w 1139825"/>
                    <a:gd name="connsiteY205" fmla="*/ 346075 h 1290638"/>
                    <a:gd name="connsiteX206" fmla="*/ 362631 w 1139825"/>
                    <a:gd name="connsiteY206" fmla="*/ 346075 h 1290638"/>
                    <a:gd name="connsiteX207" fmla="*/ 285558 w 1139825"/>
                    <a:gd name="connsiteY207" fmla="*/ 266700 h 1290638"/>
                    <a:gd name="connsiteX208" fmla="*/ 573258 w 1139825"/>
                    <a:gd name="connsiteY208" fmla="*/ 266700 h 1290638"/>
                    <a:gd name="connsiteX209" fmla="*/ 588963 w 1139825"/>
                    <a:gd name="connsiteY209" fmla="*/ 282398 h 1290638"/>
                    <a:gd name="connsiteX210" fmla="*/ 588963 w 1139825"/>
                    <a:gd name="connsiteY210" fmla="*/ 858229 h 1290638"/>
                    <a:gd name="connsiteX211" fmla="*/ 566832 w 1139825"/>
                    <a:gd name="connsiteY211" fmla="*/ 861084 h 1290638"/>
                    <a:gd name="connsiteX212" fmla="*/ 491160 w 1139825"/>
                    <a:gd name="connsiteY212" fmla="*/ 874641 h 1290638"/>
                    <a:gd name="connsiteX213" fmla="*/ 305547 w 1139825"/>
                    <a:gd name="connsiteY213" fmla="*/ 950277 h 1290638"/>
                    <a:gd name="connsiteX214" fmla="*/ 285558 w 1139825"/>
                    <a:gd name="connsiteY214" fmla="*/ 962407 h 1290638"/>
                    <a:gd name="connsiteX215" fmla="*/ 284130 w 1139825"/>
                    <a:gd name="connsiteY215" fmla="*/ 958839 h 1290638"/>
                    <a:gd name="connsiteX216" fmla="*/ 240583 w 1139825"/>
                    <a:gd name="connsiteY216" fmla="*/ 930298 h 1290638"/>
                    <a:gd name="connsiteX217" fmla="*/ 185613 w 1139825"/>
                    <a:gd name="connsiteY217" fmla="*/ 930298 h 1290638"/>
                    <a:gd name="connsiteX218" fmla="*/ 138496 w 1139825"/>
                    <a:gd name="connsiteY218" fmla="*/ 973110 h 1290638"/>
                    <a:gd name="connsiteX219" fmla="*/ 107084 w 1139825"/>
                    <a:gd name="connsiteY219" fmla="*/ 1290638 h 1290638"/>
                    <a:gd name="connsiteX220" fmla="*/ 31412 w 1139825"/>
                    <a:gd name="connsiteY220" fmla="*/ 1290638 h 1290638"/>
                    <a:gd name="connsiteX221" fmla="*/ 15706 w 1139825"/>
                    <a:gd name="connsiteY221" fmla="*/ 1290638 h 1290638"/>
                    <a:gd name="connsiteX222" fmla="*/ 0 w 1139825"/>
                    <a:gd name="connsiteY222" fmla="*/ 1290638 h 1290638"/>
                    <a:gd name="connsiteX223" fmla="*/ 0 w 1139825"/>
                    <a:gd name="connsiteY223" fmla="*/ 788302 h 1290638"/>
                    <a:gd name="connsiteX224" fmla="*/ 2142 w 1139825"/>
                    <a:gd name="connsiteY224" fmla="*/ 780453 h 1290638"/>
                    <a:gd name="connsiteX225" fmla="*/ 269852 w 1139825"/>
                    <a:gd name="connsiteY225" fmla="*/ 343763 h 1290638"/>
                    <a:gd name="connsiteX226" fmla="*/ 269852 w 1139825"/>
                    <a:gd name="connsiteY226" fmla="*/ 282398 h 1290638"/>
                    <a:gd name="connsiteX227" fmla="*/ 285558 w 1139825"/>
                    <a:gd name="connsiteY227" fmla="*/ 266700 h 1290638"/>
                    <a:gd name="connsiteX228" fmla="*/ 958086 w 1139825"/>
                    <a:gd name="connsiteY228" fmla="*/ 241300 h 1290638"/>
                    <a:gd name="connsiteX229" fmla="*/ 950913 w 1139825"/>
                    <a:gd name="connsiteY229" fmla="*/ 248387 h 1290638"/>
                    <a:gd name="connsiteX230" fmla="*/ 950913 w 1139825"/>
                    <a:gd name="connsiteY230" fmla="*/ 313588 h 1290638"/>
                    <a:gd name="connsiteX231" fmla="*/ 958086 w 1139825"/>
                    <a:gd name="connsiteY231" fmla="*/ 320675 h 1290638"/>
                    <a:gd name="connsiteX232" fmla="*/ 1062804 w 1139825"/>
                    <a:gd name="connsiteY232" fmla="*/ 320675 h 1290638"/>
                    <a:gd name="connsiteX233" fmla="*/ 1069976 w 1139825"/>
                    <a:gd name="connsiteY233" fmla="*/ 313588 h 1290638"/>
                    <a:gd name="connsiteX234" fmla="*/ 1069976 w 1139825"/>
                    <a:gd name="connsiteY234" fmla="*/ 248387 h 1290638"/>
                    <a:gd name="connsiteX235" fmla="*/ 1062804 w 1139825"/>
                    <a:gd name="connsiteY235" fmla="*/ 241300 h 1290638"/>
                    <a:gd name="connsiteX236" fmla="*/ 958086 w 1139825"/>
                    <a:gd name="connsiteY236" fmla="*/ 241300 h 1290638"/>
                    <a:gd name="connsiteX237" fmla="*/ 792890 w 1139825"/>
                    <a:gd name="connsiteY237" fmla="*/ 241300 h 1290638"/>
                    <a:gd name="connsiteX238" fmla="*/ 785813 w 1139825"/>
                    <a:gd name="connsiteY238" fmla="*/ 248387 h 1290638"/>
                    <a:gd name="connsiteX239" fmla="*/ 785813 w 1139825"/>
                    <a:gd name="connsiteY239" fmla="*/ 313588 h 1290638"/>
                    <a:gd name="connsiteX240" fmla="*/ 792890 w 1139825"/>
                    <a:gd name="connsiteY240" fmla="*/ 320675 h 1290638"/>
                    <a:gd name="connsiteX241" fmla="*/ 896211 w 1139825"/>
                    <a:gd name="connsiteY241" fmla="*/ 320675 h 1290638"/>
                    <a:gd name="connsiteX242" fmla="*/ 903288 w 1139825"/>
                    <a:gd name="connsiteY242" fmla="*/ 313588 h 1290638"/>
                    <a:gd name="connsiteX243" fmla="*/ 903288 w 1139825"/>
                    <a:gd name="connsiteY243" fmla="*/ 248387 h 1290638"/>
                    <a:gd name="connsiteX244" fmla="*/ 896211 w 1139825"/>
                    <a:gd name="connsiteY244" fmla="*/ 241300 h 1290638"/>
                    <a:gd name="connsiteX245" fmla="*/ 792890 w 1139825"/>
                    <a:gd name="connsiteY245" fmla="*/ 241300 h 1290638"/>
                    <a:gd name="connsiteX246" fmla="*/ 927458 w 1139825"/>
                    <a:gd name="connsiteY246" fmla="*/ 0 h 1290638"/>
                    <a:gd name="connsiteX247" fmla="*/ 943189 w 1139825"/>
                    <a:gd name="connsiteY247" fmla="*/ 15692 h 1290638"/>
                    <a:gd name="connsiteX248" fmla="*/ 943189 w 1139825"/>
                    <a:gd name="connsiteY248" fmla="*/ 108416 h 1290638"/>
                    <a:gd name="connsiteX249" fmla="*/ 1081192 w 1139825"/>
                    <a:gd name="connsiteY249" fmla="*/ 108416 h 1290638"/>
                    <a:gd name="connsiteX250" fmla="*/ 1096923 w 1139825"/>
                    <a:gd name="connsiteY250" fmla="*/ 124107 h 1290638"/>
                    <a:gd name="connsiteX251" fmla="*/ 1096923 w 1139825"/>
                    <a:gd name="connsiteY251" fmla="*/ 169043 h 1290638"/>
                    <a:gd name="connsiteX252" fmla="*/ 1124809 w 1139825"/>
                    <a:gd name="connsiteY252" fmla="*/ 169043 h 1290638"/>
                    <a:gd name="connsiteX253" fmla="*/ 1139825 w 1139825"/>
                    <a:gd name="connsiteY253" fmla="*/ 184734 h 1290638"/>
                    <a:gd name="connsiteX254" fmla="*/ 1139825 w 1139825"/>
                    <a:gd name="connsiteY254" fmla="*/ 933656 h 1290638"/>
                    <a:gd name="connsiteX255" fmla="*/ 1126954 w 1139825"/>
                    <a:gd name="connsiteY255" fmla="*/ 931516 h 1290638"/>
                    <a:gd name="connsiteX256" fmla="*/ 1124809 w 1139825"/>
                    <a:gd name="connsiteY256" fmla="*/ 931516 h 1290638"/>
                    <a:gd name="connsiteX257" fmla="*/ 1109078 w 1139825"/>
                    <a:gd name="connsiteY257" fmla="*/ 931516 h 1290638"/>
                    <a:gd name="connsiteX258" fmla="*/ 1071896 w 1139825"/>
                    <a:gd name="connsiteY258" fmla="*/ 931516 h 1290638"/>
                    <a:gd name="connsiteX259" fmla="*/ 1026849 w 1139825"/>
                    <a:gd name="connsiteY259" fmla="*/ 963613 h 1290638"/>
                    <a:gd name="connsiteX260" fmla="*/ 903861 w 1139825"/>
                    <a:gd name="connsiteY260" fmla="*/ 901560 h 1290638"/>
                    <a:gd name="connsiteX261" fmla="*/ 903861 w 1139825"/>
                    <a:gd name="connsiteY261" fmla="*/ 840219 h 1290638"/>
                    <a:gd name="connsiteX262" fmla="*/ 896711 w 1139825"/>
                    <a:gd name="connsiteY262" fmla="*/ 833087 h 1290638"/>
                    <a:gd name="connsiteX263" fmla="*/ 792315 w 1139825"/>
                    <a:gd name="connsiteY263" fmla="*/ 833087 h 1290638"/>
                    <a:gd name="connsiteX264" fmla="*/ 785164 w 1139825"/>
                    <a:gd name="connsiteY264" fmla="*/ 840219 h 1290638"/>
                    <a:gd name="connsiteX265" fmla="*/ 785164 w 1139825"/>
                    <a:gd name="connsiteY265" fmla="*/ 868036 h 1290638"/>
                    <a:gd name="connsiteX266" fmla="*/ 745837 w 1139825"/>
                    <a:gd name="connsiteY266" fmla="*/ 861617 h 1290638"/>
                    <a:gd name="connsiteX267" fmla="*/ 730106 w 1139825"/>
                    <a:gd name="connsiteY267" fmla="*/ 860191 h 1290638"/>
                    <a:gd name="connsiteX268" fmla="*/ 714375 w 1139825"/>
                    <a:gd name="connsiteY268" fmla="*/ 858051 h 1290638"/>
                    <a:gd name="connsiteX269" fmla="*/ 714375 w 1139825"/>
                    <a:gd name="connsiteY269" fmla="*/ 184734 h 1290638"/>
                    <a:gd name="connsiteX270" fmla="*/ 730106 w 1139825"/>
                    <a:gd name="connsiteY270" fmla="*/ 169043 h 1290638"/>
                    <a:gd name="connsiteX271" fmla="*/ 758708 w 1139825"/>
                    <a:gd name="connsiteY271" fmla="*/ 169043 h 1290638"/>
                    <a:gd name="connsiteX272" fmla="*/ 758708 w 1139825"/>
                    <a:gd name="connsiteY272" fmla="*/ 124107 h 1290638"/>
                    <a:gd name="connsiteX273" fmla="*/ 774439 w 1139825"/>
                    <a:gd name="connsiteY273" fmla="*/ 108416 h 1290638"/>
                    <a:gd name="connsiteX274" fmla="*/ 911727 w 1139825"/>
                    <a:gd name="connsiteY274" fmla="*/ 108416 h 1290638"/>
                    <a:gd name="connsiteX275" fmla="*/ 911727 w 1139825"/>
                    <a:gd name="connsiteY275" fmla="*/ 15692 h 1290638"/>
                    <a:gd name="connsiteX276" fmla="*/ 927458 w 1139825"/>
                    <a:gd name="connsiteY276" fmla="*/ 0 h 1290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Lst>
                  <a:rect l="l" t="t" r="r" b="b"/>
                  <a:pathLst>
                    <a:path w="1139825" h="1290638">
                      <a:moveTo>
                        <a:pt x="958086" y="833437"/>
                      </a:moveTo>
                      <a:cubicBezTo>
                        <a:pt x="953782" y="833437"/>
                        <a:pt x="950913" y="836981"/>
                        <a:pt x="950913" y="840524"/>
                      </a:cubicBezTo>
                      <a:cubicBezTo>
                        <a:pt x="950913" y="840524"/>
                        <a:pt x="950913" y="840524"/>
                        <a:pt x="950913" y="905725"/>
                      </a:cubicBezTo>
                      <a:cubicBezTo>
                        <a:pt x="950913" y="909977"/>
                        <a:pt x="953782" y="912812"/>
                        <a:pt x="958086" y="912812"/>
                      </a:cubicBezTo>
                      <a:cubicBezTo>
                        <a:pt x="958086" y="912812"/>
                        <a:pt x="958086" y="912812"/>
                        <a:pt x="1062804" y="912812"/>
                      </a:cubicBezTo>
                      <a:cubicBezTo>
                        <a:pt x="1067107" y="912812"/>
                        <a:pt x="1069976" y="909977"/>
                        <a:pt x="1069976" y="905725"/>
                      </a:cubicBezTo>
                      <a:cubicBezTo>
                        <a:pt x="1069976" y="905725"/>
                        <a:pt x="1069976" y="905725"/>
                        <a:pt x="1069976" y="840524"/>
                      </a:cubicBezTo>
                      <a:cubicBezTo>
                        <a:pt x="1069976" y="836981"/>
                        <a:pt x="1067107" y="833437"/>
                        <a:pt x="1062804" y="833437"/>
                      </a:cubicBezTo>
                      <a:cubicBezTo>
                        <a:pt x="1062804" y="833437"/>
                        <a:pt x="1062804" y="833437"/>
                        <a:pt x="958086" y="833437"/>
                      </a:cubicBezTo>
                      <a:close/>
                      <a:moveTo>
                        <a:pt x="453345" y="769937"/>
                      </a:moveTo>
                      <a:cubicBezTo>
                        <a:pt x="449717" y="769937"/>
                        <a:pt x="446088" y="773481"/>
                        <a:pt x="446088" y="777024"/>
                      </a:cubicBezTo>
                      <a:cubicBezTo>
                        <a:pt x="446088" y="777024"/>
                        <a:pt x="446088" y="777024"/>
                        <a:pt x="446088" y="842225"/>
                      </a:cubicBezTo>
                      <a:cubicBezTo>
                        <a:pt x="446088" y="846477"/>
                        <a:pt x="449717" y="849312"/>
                        <a:pt x="453345" y="849312"/>
                      </a:cubicBezTo>
                      <a:cubicBezTo>
                        <a:pt x="453345" y="849312"/>
                        <a:pt x="453345" y="849312"/>
                        <a:pt x="489631" y="849312"/>
                      </a:cubicBezTo>
                      <a:cubicBezTo>
                        <a:pt x="493985" y="849312"/>
                        <a:pt x="496888" y="846477"/>
                        <a:pt x="496888" y="842225"/>
                      </a:cubicBezTo>
                      <a:cubicBezTo>
                        <a:pt x="496888" y="842225"/>
                        <a:pt x="496888" y="842225"/>
                        <a:pt x="496888" y="777024"/>
                      </a:cubicBezTo>
                      <a:cubicBezTo>
                        <a:pt x="496888" y="773481"/>
                        <a:pt x="493985" y="769937"/>
                        <a:pt x="489631" y="769937"/>
                      </a:cubicBezTo>
                      <a:cubicBezTo>
                        <a:pt x="489631" y="769937"/>
                        <a:pt x="489631" y="769937"/>
                        <a:pt x="453345" y="769937"/>
                      </a:cubicBezTo>
                      <a:close/>
                      <a:moveTo>
                        <a:pt x="362631" y="769937"/>
                      </a:moveTo>
                      <a:cubicBezTo>
                        <a:pt x="359115" y="769937"/>
                        <a:pt x="355600" y="773481"/>
                        <a:pt x="355600" y="777024"/>
                      </a:cubicBezTo>
                      <a:cubicBezTo>
                        <a:pt x="355600" y="777024"/>
                        <a:pt x="355600" y="777024"/>
                        <a:pt x="355600" y="842225"/>
                      </a:cubicBezTo>
                      <a:cubicBezTo>
                        <a:pt x="355600" y="846477"/>
                        <a:pt x="359115" y="849312"/>
                        <a:pt x="362631" y="849312"/>
                      </a:cubicBezTo>
                      <a:cubicBezTo>
                        <a:pt x="362631" y="849312"/>
                        <a:pt x="362631" y="849312"/>
                        <a:pt x="397783" y="849312"/>
                      </a:cubicBezTo>
                      <a:cubicBezTo>
                        <a:pt x="402001" y="849312"/>
                        <a:pt x="404813" y="846477"/>
                        <a:pt x="404813" y="842225"/>
                      </a:cubicBezTo>
                      <a:cubicBezTo>
                        <a:pt x="404813" y="842225"/>
                        <a:pt x="404813" y="842225"/>
                        <a:pt x="404813" y="777024"/>
                      </a:cubicBezTo>
                      <a:cubicBezTo>
                        <a:pt x="404813" y="773481"/>
                        <a:pt x="402001" y="769937"/>
                        <a:pt x="397783" y="769937"/>
                      </a:cubicBezTo>
                      <a:cubicBezTo>
                        <a:pt x="397783" y="769937"/>
                        <a:pt x="397783" y="769937"/>
                        <a:pt x="362631" y="769937"/>
                      </a:cubicBezTo>
                      <a:close/>
                      <a:moveTo>
                        <a:pt x="272246" y="769937"/>
                      </a:moveTo>
                      <a:cubicBezTo>
                        <a:pt x="268679" y="769937"/>
                        <a:pt x="265113" y="773481"/>
                        <a:pt x="265113" y="777024"/>
                      </a:cubicBezTo>
                      <a:cubicBezTo>
                        <a:pt x="265113" y="777024"/>
                        <a:pt x="265113" y="777024"/>
                        <a:pt x="265113" y="842225"/>
                      </a:cubicBezTo>
                      <a:cubicBezTo>
                        <a:pt x="265113" y="846477"/>
                        <a:pt x="268679" y="849312"/>
                        <a:pt x="272246" y="849312"/>
                      </a:cubicBezTo>
                      <a:cubicBezTo>
                        <a:pt x="272246" y="849312"/>
                        <a:pt x="272246" y="849312"/>
                        <a:pt x="307194" y="849312"/>
                      </a:cubicBezTo>
                      <a:cubicBezTo>
                        <a:pt x="311473" y="849312"/>
                        <a:pt x="314326" y="846477"/>
                        <a:pt x="314326" y="842225"/>
                      </a:cubicBezTo>
                      <a:cubicBezTo>
                        <a:pt x="314326" y="842225"/>
                        <a:pt x="314326" y="842225"/>
                        <a:pt x="314326" y="777024"/>
                      </a:cubicBezTo>
                      <a:cubicBezTo>
                        <a:pt x="314326" y="773481"/>
                        <a:pt x="311473" y="769937"/>
                        <a:pt x="307194" y="769937"/>
                      </a:cubicBezTo>
                      <a:cubicBezTo>
                        <a:pt x="307194" y="769937"/>
                        <a:pt x="307194" y="769937"/>
                        <a:pt x="272246" y="769937"/>
                      </a:cubicBezTo>
                      <a:close/>
                      <a:moveTo>
                        <a:pt x="181882" y="769937"/>
                      </a:moveTo>
                      <a:cubicBezTo>
                        <a:pt x="178254" y="769937"/>
                        <a:pt x="174625" y="773481"/>
                        <a:pt x="174625" y="777024"/>
                      </a:cubicBezTo>
                      <a:cubicBezTo>
                        <a:pt x="174625" y="777024"/>
                        <a:pt x="174625" y="777024"/>
                        <a:pt x="174625" y="842225"/>
                      </a:cubicBezTo>
                      <a:cubicBezTo>
                        <a:pt x="174625" y="846477"/>
                        <a:pt x="178254" y="849312"/>
                        <a:pt x="181882" y="849312"/>
                      </a:cubicBezTo>
                      <a:cubicBezTo>
                        <a:pt x="181882" y="849312"/>
                        <a:pt x="181882" y="849312"/>
                        <a:pt x="218168" y="849312"/>
                      </a:cubicBezTo>
                      <a:cubicBezTo>
                        <a:pt x="222522" y="849312"/>
                        <a:pt x="225425" y="846477"/>
                        <a:pt x="225425" y="842225"/>
                      </a:cubicBezTo>
                      <a:cubicBezTo>
                        <a:pt x="225425" y="842225"/>
                        <a:pt x="225425" y="842225"/>
                        <a:pt x="225425" y="777024"/>
                      </a:cubicBezTo>
                      <a:cubicBezTo>
                        <a:pt x="225425" y="773481"/>
                        <a:pt x="222522" y="769937"/>
                        <a:pt x="218168" y="769937"/>
                      </a:cubicBezTo>
                      <a:cubicBezTo>
                        <a:pt x="218168" y="769937"/>
                        <a:pt x="218168" y="769937"/>
                        <a:pt x="181882" y="769937"/>
                      </a:cubicBezTo>
                      <a:close/>
                      <a:moveTo>
                        <a:pt x="91395" y="769937"/>
                      </a:moveTo>
                      <a:cubicBezTo>
                        <a:pt x="87767" y="769937"/>
                        <a:pt x="84138" y="773481"/>
                        <a:pt x="84138" y="777024"/>
                      </a:cubicBezTo>
                      <a:cubicBezTo>
                        <a:pt x="84138" y="777024"/>
                        <a:pt x="84138" y="777024"/>
                        <a:pt x="84138" y="842225"/>
                      </a:cubicBezTo>
                      <a:cubicBezTo>
                        <a:pt x="84138" y="846477"/>
                        <a:pt x="87767" y="849312"/>
                        <a:pt x="91395" y="849312"/>
                      </a:cubicBezTo>
                      <a:cubicBezTo>
                        <a:pt x="91395" y="849312"/>
                        <a:pt x="91395" y="849312"/>
                        <a:pt x="127681" y="849312"/>
                      </a:cubicBezTo>
                      <a:cubicBezTo>
                        <a:pt x="132035" y="849312"/>
                        <a:pt x="134938" y="846477"/>
                        <a:pt x="134938" y="842225"/>
                      </a:cubicBezTo>
                      <a:cubicBezTo>
                        <a:pt x="134938" y="842225"/>
                        <a:pt x="134938" y="842225"/>
                        <a:pt x="134938" y="777024"/>
                      </a:cubicBezTo>
                      <a:cubicBezTo>
                        <a:pt x="134938" y="773481"/>
                        <a:pt x="132035" y="769937"/>
                        <a:pt x="127681" y="769937"/>
                      </a:cubicBezTo>
                      <a:cubicBezTo>
                        <a:pt x="127681" y="769937"/>
                        <a:pt x="127681" y="769937"/>
                        <a:pt x="91395" y="769937"/>
                      </a:cubicBezTo>
                      <a:close/>
                      <a:moveTo>
                        <a:pt x="958086" y="714375"/>
                      </a:moveTo>
                      <a:cubicBezTo>
                        <a:pt x="953782" y="714375"/>
                        <a:pt x="950913" y="717990"/>
                        <a:pt x="950913" y="721604"/>
                      </a:cubicBezTo>
                      <a:cubicBezTo>
                        <a:pt x="950913" y="721604"/>
                        <a:pt x="950913" y="721604"/>
                        <a:pt x="950913" y="788109"/>
                      </a:cubicBezTo>
                      <a:cubicBezTo>
                        <a:pt x="950913" y="792447"/>
                        <a:pt x="953782" y="795338"/>
                        <a:pt x="958086" y="795338"/>
                      </a:cubicBezTo>
                      <a:cubicBezTo>
                        <a:pt x="958086" y="795338"/>
                        <a:pt x="958086" y="795338"/>
                        <a:pt x="1062804" y="795338"/>
                      </a:cubicBezTo>
                      <a:cubicBezTo>
                        <a:pt x="1067107" y="795338"/>
                        <a:pt x="1069976" y="792447"/>
                        <a:pt x="1069976" y="788109"/>
                      </a:cubicBezTo>
                      <a:cubicBezTo>
                        <a:pt x="1069976" y="788109"/>
                        <a:pt x="1069976" y="788109"/>
                        <a:pt x="1069976" y="721604"/>
                      </a:cubicBezTo>
                      <a:cubicBezTo>
                        <a:pt x="1069976" y="717990"/>
                        <a:pt x="1067107" y="714375"/>
                        <a:pt x="1062804" y="714375"/>
                      </a:cubicBezTo>
                      <a:cubicBezTo>
                        <a:pt x="1062804" y="714375"/>
                        <a:pt x="1062804" y="714375"/>
                        <a:pt x="958086" y="714375"/>
                      </a:cubicBezTo>
                      <a:close/>
                      <a:moveTo>
                        <a:pt x="792890" y="714375"/>
                      </a:moveTo>
                      <a:cubicBezTo>
                        <a:pt x="788644" y="714375"/>
                        <a:pt x="785813" y="717990"/>
                        <a:pt x="785813" y="721604"/>
                      </a:cubicBezTo>
                      <a:cubicBezTo>
                        <a:pt x="785813" y="721604"/>
                        <a:pt x="785813" y="721604"/>
                        <a:pt x="785813" y="788109"/>
                      </a:cubicBezTo>
                      <a:cubicBezTo>
                        <a:pt x="785813" y="792447"/>
                        <a:pt x="788644" y="795338"/>
                        <a:pt x="792890" y="795338"/>
                      </a:cubicBezTo>
                      <a:cubicBezTo>
                        <a:pt x="792890" y="795338"/>
                        <a:pt x="792890" y="795338"/>
                        <a:pt x="896211" y="795338"/>
                      </a:cubicBezTo>
                      <a:cubicBezTo>
                        <a:pt x="899750" y="795338"/>
                        <a:pt x="903288" y="792447"/>
                        <a:pt x="903288" y="788109"/>
                      </a:cubicBezTo>
                      <a:cubicBezTo>
                        <a:pt x="903288" y="788109"/>
                        <a:pt x="903288" y="788109"/>
                        <a:pt x="903288" y="721604"/>
                      </a:cubicBezTo>
                      <a:cubicBezTo>
                        <a:pt x="903288" y="717990"/>
                        <a:pt x="899750" y="714375"/>
                        <a:pt x="896211" y="714375"/>
                      </a:cubicBezTo>
                      <a:cubicBezTo>
                        <a:pt x="896211" y="714375"/>
                        <a:pt x="896211" y="714375"/>
                        <a:pt x="792890" y="714375"/>
                      </a:cubicBezTo>
                      <a:close/>
                      <a:moveTo>
                        <a:pt x="453345" y="628650"/>
                      </a:moveTo>
                      <a:cubicBezTo>
                        <a:pt x="449717" y="628650"/>
                        <a:pt x="446088" y="631510"/>
                        <a:pt x="446088" y="635801"/>
                      </a:cubicBezTo>
                      <a:cubicBezTo>
                        <a:pt x="446088" y="635801"/>
                        <a:pt x="446088" y="635801"/>
                        <a:pt x="446088" y="700874"/>
                      </a:cubicBezTo>
                      <a:cubicBezTo>
                        <a:pt x="446088" y="704450"/>
                        <a:pt x="449717" y="708025"/>
                        <a:pt x="453345" y="708025"/>
                      </a:cubicBezTo>
                      <a:cubicBezTo>
                        <a:pt x="453345" y="708025"/>
                        <a:pt x="453345" y="708025"/>
                        <a:pt x="489631" y="708025"/>
                      </a:cubicBezTo>
                      <a:cubicBezTo>
                        <a:pt x="493985" y="708025"/>
                        <a:pt x="496888" y="704450"/>
                        <a:pt x="496888" y="700874"/>
                      </a:cubicBezTo>
                      <a:cubicBezTo>
                        <a:pt x="496888" y="700874"/>
                        <a:pt x="496888" y="700874"/>
                        <a:pt x="496888" y="635801"/>
                      </a:cubicBezTo>
                      <a:cubicBezTo>
                        <a:pt x="496888" y="631510"/>
                        <a:pt x="493985" y="628650"/>
                        <a:pt x="489631" y="628650"/>
                      </a:cubicBezTo>
                      <a:cubicBezTo>
                        <a:pt x="489631" y="628650"/>
                        <a:pt x="489631" y="628650"/>
                        <a:pt x="453345" y="628650"/>
                      </a:cubicBezTo>
                      <a:close/>
                      <a:moveTo>
                        <a:pt x="362631" y="628650"/>
                      </a:moveTo>
                      <a:cubicBezTo>
                        <a:pt x="359115" y="628650"/>
                        <a:pt x="355600" y="631510"/>
                        <a:pt x="355600" y="635801"/>
                      </a:cubicBezTo>
                      <a:cubicBezTo>
                        <a:pt x="355600" y="635801"/>
                        <a:pt x="355600" y="635801"/>
                        <a:pt x="355600" y="700874"/>
                      </a:cubicBezTo>
                      <a:cubicBezTo>
                        <a:pt x="355600" y="704450"/>
                        <a:pt x="359115" y="708025"/>
                        <a:pt x="362631" y="708025"/>
                      </a:cubicBezTo>
                      <a:cubicBezTo>
                        <a:pt x="362631" y="708025"/>
                        <a:pt x="362631" y="708025"/>
                        <a:pt x="397783" y="708025"/>
                      </a:cubicBezTo>
                      <a:cubicBezTo>
                        <a:pt x="402001" y="708025"/>
                        <a:pt x="404813" y="704450"/>
                        <a:pt x="404813" y="700874"/>
                      </a:cubicBezTo>
                      <a:cubicBezTo>
                        <a:pt x="404813" y="700874"/>
                        <a:pt x="404813" y="700874"/>
                        <a:pt x="404813" y="635801"/>
                      </a:cubicBezTo>
                      <a:cubicBezTo>
                        <a:pt x="404813" y="631510"/>
                        <a:pt x="402001" y="628650"/>
                        <a:pt x="397783" y="628650"/>
                      </a:cubicBezTo>
                      <a:cubicBezTo>
                        <a:pt x="397783" y="628650"/>
                        <a:pt x="397783" y="628650"/>
                        <a:pt x="362631" y="628650"/>
                      </a:cubicBezTo>
                      <a:close/>
                      <a:moveTo>
                        <a:pt x="272246" y="628650"/>
                      </a:moveTo>
                      <a:cubicBezTo>
                        <a:pt x="268679" y="628650"/>
                        <a:pt x="265113" y="631510"/>
                        <a:pt x="265113" y="635801"/>
                      </a:cubicBezTo>
                      <a:cubicBezTo>
                        <a:pt x="265113" y="635801"/>
                        <a:pt x="265113" y="635801"/>
                        <a:pt x="265113" y="700874"/>
                      </a:cubicBezTo>
                      <a:cubicBezTo>
                        <a:pt x="265113" y="704450"/>
                        <a:pt x="268679" y="708025"/>
                        <a:pt x="272246" y="708025"/>
                      </a:cubicBezTo>
                      <a:cubicBezTo>
                        <a:pt x="272246" y="708025"/>
                        <a:pt x="272246" y="708025"/>
                        <a:pt x="307194" y="708025"/>
                      </a:cubicBezTo>
                      <a:cubicBezTo>
                        <a:pt x="311473" y="708025"/>
                        <a:pt x="314326" y="704450"/>
                        <a:pt x="314326" y="700874"/>
                      </a:cubicBezTo>
                      <a:cubicBezTo>
                        <a:pt x="314326" y="700874"/>
                        <a:pt x="314326" y="700874"/>
                        <a:pt x="314326" y="635801"/>
                      </a:cubicBezTo>
                      <a:cubicBezTo>
                        <a:pt x="314326" y="631510"/>
                        <a:pt x="311473" y="628650"/>
                        <a:pt x="307194" y="628650"/>
                      </a:cubicBezTo>
                      <a:cubicBezTo>
                        <a:pt x="307194" y="628650"/>
                        <a:pt x="307194" y="628650"/>
                        <a:pt x="272246" y="628650"/>
                      </a:cubicBezTo>
                      <a:close/>
                      <a:moveTo>
                        <a:pt x="181882" y="628650"/>
                      </a:moveTo>
                      <a:cubicBezTo>
                        <a:pt x="178254" y="628650"/>
                        <a:pt x="174625" y="631510"/>
                        <a:pt x="174625" y="635801"/>
                      </a:cubicBezTo>
                      <a:cubicBezTo>
                        <a:pt x="174625" y="635801"/>
                        <a:pt x="174625" y="635801"/>
                        <a:pt x="174625" y="700874"/>
                      </a:cubicBezTo>
                      <a:cubicBezTo>
                        <a:pt x="174625" y="704450"/>
                        <a:pt x="178254" y="708025"/>
                        <a:pt x="181882" y="708025"/>
                      </a:cubicBezTo>
                      <a:cubicBezTo>
                        <a:pt x="181882" y="708025"/>
                        <a:pt x="181882" y="708025"/>
                        <a:pt x="218168" y="708025"/>
                      </a:cubicBezTo>
                      <a:cubicBezTo>
                        <a:pt x="222522" y="708025"/>
                        <a:pt x="225425" y="704450"/>
                        <a:pt x="225425" y="700874"/>
                      </a:cubicBezTo>
                      <a:cubicBezTo>
                        <a:pt x="225425" y="700874"/>
                        <a:pt x="225425" y="700874"/>
                        <a:pt x="225425" y="635801"/>
                      </a:cubicBezTo>
                      <a:cubicBezTo>
                        <a:pt x="225425" y="631510"/>
                        <a:pt x="222522" y="628650"/>
                        <a:pt x="218168" y="628650"/>
                      </a:cubicBezTo>
                      <a:cubicBezTo>
                        <a:pt x="218168" y="628650"/>
                        <a:pt x="218168" y="628650"/>
                        <a:pt x="181882" y="628650"/>
                      </a:cubicBezTo>
                      <a:close/>
                      <a:moveTo>
                        <a:pt x="958086" y="596900"/>
                      </a:moveTo>
                      <a:cubicBezTo>
                        <a:pt x="953782" y="596900"/>
                        <a:pt x="950913" y="600444"/>
                        <a:pt x="950913" y="603987"/>
                      </a:cubicBezTo>
                      <a:cubicBezTo>
                        <a:pt x="950913" y="603987"/>
                        <a:pt x="950913" y="603987"/>
                        <a:pt x="950913" y="669188"/>
                      </a:cubicBezTo>
                      <a:cubicBezTo>
                        <a:pt x="950913" y="673440"/>
                        <a:pt x="953782" y="676275"/>
                        <a:pt x="958086" y="676275"/>
                      </a:cubicBezTo>
                      <a:cubicBezTo>
                        <a:pt x="958086" y="676275"/>
                        <a:pt x="958086" y="676275"/>
                        <a:pt x="1062804" y="676275"/>
                      </a:cubicBezTo>
                      <a:cubicBezTo>
                        <a:pt x="1067107" y="676275"/>
                        <a:pt x="1069976" y="673440"/>
                        <a:pt x="1069976" y="669188"/>
                      </a:cubicBezTo>
                      <a:cubicBezTo>
                        <a:pt x="1069976" y="669188"/>
                        <a:pt x="1069976" y="669188"/>
                        <a:pt x="1069976" y="603987"/>
                      </a:cubicBezTo>
                      <a:cubicBezTo>
                        <a:pt x="1069976" y="600444"/>
                        <a:pt x="1067107" y="596900"/>
                        <a:pt x="1062804" y="596900"/>
                      </a:cubicBezTo>
                      <a:cubicBezTo>
                        <a:pt x="1062804" y="596900"/>
                        <a:pt x="1062804" y="596900"/>
                        <a:pt x="958086" y="596900"/>
                      </a:cubicBezTo>
                      <a:close/>
                      <a:moveTo>
                        <a:pt x="792890" y="596900"/>
                      </a:moveTo>
                      <a:cubicBezTo>
                        <a:pt x="788644" y="596900"/>
                        <a:pt x="785813" y="600444"/>
                        <a:pt x="785813" y="603987"/>
                      </a:cubicBezTo>
                      <a:cubicBezTo>
                        <a:pt x="785813" y="603987"/>
                        <a:pt x="785813" y="603987"/>
                        <a:pt x="785813" y="669188"/>
                      </a:cubicBezTo>
                      <a:cubicBezTo>
                        <a:pt x="785813" y="673440"/>
                        <a:pt x="788644" y="676275"/>
                        <a:pt x="792890" y="676275"/>
                      </a:cubicBezTo>
                      <a:cubicBezTo>
                        <a:pt x="792890" y="676275"/>
                        <a:pt x="792890" y="676275"/>
                        <a:pt x="896211" y="676275"/>
                      </a:cubicBezTo>
                      <a:cubicBezTo>
                        <a:pt x="899750" y="676275"/>
                        <a:pt x="903288" y="673440"/>
                        <a:pt x="903288" y="669188"/>
                      </a:cubicBezTo>
                      <a:cubicBezTo>
                        <a:pt x="903288" y="669188"/>
                        <a:pt x="903288" y="669188"/>
                        <a:pt x="903288" y="603987"/>
                      </a:cubicBezTo>
                      <a:cubicBezTo>
                        <a:pt x="903288" y="600444"/>
                        <a:pt x="899750" y="596900"/>
                        <a:pt x="896211" y="596900"/>
                      </a:cubicBezTo>
                      <a:cubicBezTo>
                        <a:pt x="896211" y="596900"/>
                        <a:pt x="896211" y="596900"/>
                        <a:pt x="792890" y="596900"/>
                      </a:cubicBezTo>
                      <a:close/>
                      <a:moveTo>
                        <a:pt x="453345" y="487362"/>
                      </a:moveTo>
                      <a:cubicBezTo>
                        <a:pt x="449717" y="487362"/>
                        <a:pt x="446088" y="490938"/>
                        <a:pt x="446088" y="494513"/>
                      </a:cubicBezTo>
                      <a:cubicBezTo>
                        <a:pt x="446088" y="494513"/>
                        <a:pt x="446088" y="494513"/>
                        <a:pt x="446088" y="559586"/>
                      </a:cubicBezTo>
                      <a:cubicBezTo>
                        <a:pt x="446088" y="563877"/>
                        <a:pt x="449717" y="566737"/>
                        <a:pt x="453345" y="566737"/>
                      </a:cubicBezTo>
                      <a:cubicBezTo>
                        <a:pt x="453345" y="566737"/>
                        <a:pt x="453345" y="566737"/>
                        <a:pt x="489631" y="566737"/>
                      </a:cubicBezTo>
                      <a:cubicBezTo>
                        <a:pt x="493985" y="566737"/>
                        <a:pt x="496888" y="563877"/>
                        <a:pt x="496888" y="559586"/>
                      </a:cubicBezTo>
                      <a:cubicBezTo>
                        <a:pt x="496888" y="559586"/>
                        <a:pt x="496888" y="559586"/>
                        <a:pt x="496888" y="494513"/>
                      </a:cubicBezTo>
                      <a:cubicBezTo>
                        <a:pt x="496888" y="490938"/>
                        <a:pt x="493985" y="487362"/>
                        <a:pt x="489631" y="487362"/>
                      </a:cubicBezTo>
                      <a:cubicBezTo>
                        <a:pt x="489631" y="487362"/>
                        <a:pt x="489631" y="487362"/>
                        <a:pt x="453345" y="487362"/>
                      </a:cubicBezTo>
                      <a:close/>
                      <a:moveTo>
                        <a:pt x="362631" y="487362"/>
                      </a:moveTo>
                      <a:cubicBezTo>
                        <a:pt x="359115" y="487362"/>
                        <a:pt x="355600" y="490938"/>
                        <a:pt x="355600" y="494513"/>
                      </a:cubicBezTo>
                      <a:cubicBezTo>
                        <a:pt x="355600" y="494513"/>
                        <a:pt x="355600" y="494513"/>
                        <a:pt x="355600" y="559586"/>
                      </a:cubicBezTo>
                      <a:cubicBezTo>
                        <a:pt x="355600" y="563877"/>
                        <a:pt x="359115" y="566737"/>
                        <a:pt x="362631" y="566737"/>
                      </a:cubicBezTo>
                      <a:cubicBezTo>
                        <a:pt x="362631" y="566737"/>
                        <a:pt x="362631" y="566737"/>
                        <a:pt x="397783" y="566737"/>
                      </a:cubicBezTo>
                      <a:cubicBezTo>
                        <a:pt x="402001" y="566737"/>
                        <a:pt x="404813" y="563877"/>
                        <a:pt x="404813" y="559586"/>
                      </a:cubicBezTo>
                      <a:cubicBezTo>
                        <a:pt x="404813" y="559586"/>
                        <a:pt x="404813" y="559586"/>
                        <a:pt x="404813" y="494513"/>
                      </a:cubicBezTo>
                      <a:cubicBezTo>
                        <a:pt x="404813" y="490938"/>
                        <a:pt x="402001" y="487362"/>
                        <a:pt x="397783" y="487362"/>
                      </a:cubicBezTo>
                      <a:cubicBezTo>
                        <a:pt x="397783" y="487362"/>
                        <a:pt x="397783" y="487362"/>
                        <a:pt x="362631" y="487362"/>
                      </a:cubicBezTo>
                      <a:close/>
                      <a:moveTo>
                        <a:pt x="272246" y="487362"/>
                      </a:moveTo>
                      <a:cubicBezTo>
                        <a:pt x="268679" y="487362"/>
                        <a:pt x="265113" y="490938"/>
                        <a:pt x="265113" y="494513"/>
                      </a:cubicBezTo>
                      <a:cubicBezTo>
                        <a:pt x="265113" y="494513"/>
                        <a:pt x="265113" y="494513"/>
                        <a:pt x="265113" y="559586"/>
                      </a:cubicBezTo>
                      <a:cubicBezTo>
                        <a:pt x="265113" y="563877"/>
                        <a:pt x="268679" y="566737"/>
                        <a:pt x="272246" y="566737"/>
                      </a:cubicBezTo>
                      <a:cubicBezTo>
                        <a:pt x="272246" y="566737"/>
                        <a:pt x="272246" y="566737"/>
                        <a:pt x="307194" y="566737"/>
                      </a:cubicBezTo>
                      <a:cubicBezTo>
                        <a:pt x="311473" y="566737"/>
                        <a:pt x="314326" y="563877"/>
                        <a:pt x="314326" y="559586"/>
                      </a:cubicBezTo>
                      <a:cubicBezTo>
                        <a:pt x="314326" y="559586"/>
                        <a:pt x="314326" y="559586"/>
                        <a:pt x="314326" y="494513"/>
                      </a:cubicBezTo>
                      <a:cubicBezTo>
                        <a:pt x="314326" y="490938"/>
                        <a:pt x="311473" y="487362"/>
                        <a:pt x="307194" y="487362"/>
                      </a:cubicBezTo>
                      <a:cubicBezTo>
                        <a:pt x="307194" y="487362"/>
                        <a:pt x="307194" y="487362"/>
                        <a:pt x="272246" y="487362"/>
                      </a:cubicBezTo>
                      <a:close/>
                      <a:moveTo>
                        <a:pt x="958086" y="477837"/>
                      </a:moveTo>
                      <a:cubicBezTo>
                        <a:pt x="953782" y="477837"/>
                        <a:pt x="950913" y="481381"/>
                        <a:pt x="950913" y="484924"/>
                      </a:cubicBezTo>
                      <a:cubicBezTo>
                        <a:pt x="950913" y="484924"/>
                        <a:pt x="950913" y="484924"/>
                        <a:pt x="950913" y="550125"/>
                      </a:cubicBezTo>
                      <a:cubicBezTo>
                        <a:pt x="950913" y="554377"/>
                        <a:pt x="953782" y="557212"/>
                        <a:pt x="958086" y="557212"/>
                      </a:cubicBezTo>
                      <a:cubicBezTo>
                        <a:pt x="958086" y="557212"/>
                        <a:pt x="958086" y="557212"/>
                        <a:pt x="1062804" y="557212"/>
                      </a:cubicBezTo>
                      <a:cubicBezTo>
                        <a:pt x="1067107" y="557212"/>
                        <a:pt x="1069976" y="554377"/>
                        <a:pt x="1069976" y="550125"/>
                      </a:cubicBezTo>
                      <a:cubicBezTo>
                        <a:pt x="1069976" y="550125"/>
                        <a:pt x="1069976" y="550125"/>
                        <a:pt x="1069976" y="484924"/>
                      </a:cubicBezTo>
                      <a:cubicBezTo>
                        <a:pt x="1069976" y="481381"/>
                        <a:pt x="1067107" y="477837"/>
                        <a:pt x="1062804" y="477837"/>
                      </a:cubicBezTo>
                      <a:cubicBezTo>
                        <a:pt x="1062804" y="477837"/>
                        <a:pt x="1062804" y="477837"/>
                        <a:pt x="958086" y="477837"/>
                      </a:cubicBezTo>
                      <a:close/>
                      <a:moveTo>
                        <a:pt x="792890" y="477837"/>
                      </a:moveTo>
                      <a:cubicBezTo>
                        <a:pt x="788644" y="477837"/>
                        <a:pt x="785813" y="481381"/>
                        <a:pt x="785813" y="484924"/>
                      </a:cubicBezTo>
                      <a:cubicBezTo>
                        <a:pt x="785813" y="484924"/>
                        <a:pt x="785813" y="484924"/>
                        <a:pt x="785813" y="550125"/>
                      </a:cubicBezTo>
                      <a:cubicBezTo>
                        <a:pt x="785813" y="554377"/>
                        <a:pt x="788644" y="557212"/>
                        <a:pt x="792890" y="557212"/>
                      </a:cubicBezTo>
                      <a:cubicBezTo>
                        <a:pt x="792890" y="557212"/>
                        <a:pt x="792890" y="557212"/>
                        <a:pt x="896211" y="557212"/>
                      </a:cubicBezTo>
                      <a:cubicBezTo>
                        <a:pt x="899750" y="557212"/>
                        <a:pt x="903288" y="554377"/>
                        <a:pt x="903288" y="550125"/>
                      </a:cubicBezTo>
                      <a:cubicBezTo>
                        <a:pt x="903288" y="550125"/>
                        <a:pt x="903288" y="550125"/>
                        <a:pt x="903288" y="484924"/>
                      </a:cubicBezTo>
                      <a:cubicBezTo>
                        <a:pt x="903288" y="481381"/>
                        <a:pt x="899750" y="477837"/>
                        <a:pt x="896211" y="477837"/>
                      </a:cubicBezTo>
                      <a:cubicBezTo>
                        <a:pt x="896211" y="477837"/>
                        <a:pt x="896211" y="477837"/>
                        <a:pt x="792890" y="477837"/>
                      </a:cubicBezTo>
                      <a:close/>
                      <a:moveTo>
                        <a:pt x="958086" y="358775"/>
                      </a:moveTo>
                      <a:cubicBezTo>
                        <a:pt x="953782" y="358775"/>
                        <a:pt x="950913" y="362390"/>
                        <a:pt x="950913" y="366004"/>
                      </a:cubicBezTo>
                      <a:cubicBezTo>
                        <a:pt x="950913" y="366004"/>
                        <a:pt x="950913" y="366004"/>
                        <a:pt x="950913" y="432509"/>
                      </a:cubicBezTo>
                      <a:cubicBezTo>
                        <a:pt x="950913" y="436847"/>
                        <a:pt x="953782" y="439738"/>
                        <a:pt x="958086" y="439738"/>
                      </a:cubicBezTo>
                      <a:cubicBezTo>
                        <a:pt x="958086" y="439738"/>
                        <a:pt x="958086" y="439738"/>
                        <a:pt x="1062804" y="439738"/>
                      </a:cubicBezTo>
                      <a:cubicBezTo>
                        <a:pt x="1067107" y="439738"/>
                        <a:pt x="1069976" y="436847"/>
                        <a:pt x="1069976" y="432509"/>
                      </a:cubicBezTo>
                      <a:cubicBezTo>
                        <a:pt x="1069976" y="432509"/>
                        <a:pt x="1069976" y="432509"/>
                        <a:pt x="1069976" y="366004"/>
                      </a:cubicBezTo>
                      <a:cubicBezTo>
                        <a:pt x="1069976" y="362390"/>
                        <a:pt x="1067107" y="358775"/>
                        <a:pt x="1062804" y="358775"/>
                      </a:cubicBezTo>
                      <a:cubicBezTo>
                        <a:pt x="1062804" y="358775"/>
                        <a:pt x="1062804" y="358775"/>
                        <a:pt x="958086" y="358775"/>
                      </a:cubicBezTo>
                      <a:close/>
                      <a:moveTo>
                        <a:pt x="792890" y="358775"/>
                      </a:moveTo>
                      <a:cubicBezTo>
                        <a:pt x="788644" y="358775"/>
                        <a:pt x="785813" y="362390"/>
                        <a:pt x="785813" y="366004"/>
                      </a:cubicBezTo>
                      <a:cubicBezTo>
                        <a:pt x="785813" y="366004"/>
                        <a:pt x="785813" y="366004"/>
                        <a:pt x="785813" y="432509"/>
                      </a:cubicBezTo>
                      <a:cubicBezTo>
                        <a:pt x="785813" y="436847"/>
                        <a:pt x="788644" y="439738"/>
                        <a:pt x="792890" y="439738"/>
                      </a:cubicBezTo>
                      <a:cubicBezTo>
                        <a:pt x="792890" y="439738"/>
                        <a:pt x="792890" y="439738"/>
                        <a:pt x="896211" y="439738"/>
                      </a:cubicBezTo>
                      <a:cubicBezTo>
                        <a:pt x="899750" y="439738"/>
                        <a:pt x="903288" y="436847"/>
                        <a:pt x="903288" y="432509"/>
                      </a:cubicBezTo>
                      <a:cubicBezTo>
                        <a:pt x="903288" y="432509"/>
                        <a:pt x="903288" y="432509"/>
                        <a:pt x="903288" y="366004"/>
                      </a:cubicBezTo>
                      <a:cubicBezTo>
                        <a:pt x="903288" y="362390"/>
                        <a:pt x="899750" y="358775"/>
                        <a:pt x="896211" y="358775"/>
                      </a:cubicBezTo>
                      <a:cubicBezTo>
                        <a:pt x="896211" y="358775"/>
                        <a:pt x="896211" y="358775"/>
                        <a:pt x="792890" y="358775"/>
                      </a:cubicBezTo>
                      <a:close/>
                      <a:moveTo>
                        <a:pt x="453345" y="346075"/>
                      </a:moveTo>
                      <a:cubicBezTo>
                        <a:pt x="449717" y="346075"/>
                        <a:pt x="446088" y="348967"/>
                        <a:pt x="446088" y="353304"/>
                      </a:cubicBezTo>
                      <a:cubicBezTo>
                        <a:pt x="446088" y="353304"/>
                        <a:pt x="446088" y="353304"/>
                        <a:pt x="446088" y="419809"/>
                      </a:cubicBezTo>
                      <a:cubicBezTo>
                        <a:pt x="446088" y="423424"/>
                        <a:pt x="449717" y="427038"/>
                        <a:pt x="453345" y="427038"/>
                      </a:cubicBezTo>
                      <a:cubicBezTo>
                        <a:pt x="453345" y="427038"/>
                        <a:pt x="453345" y="427038"/>
                        <a:pt x="489631" y="427038"/>
                      </a:cubicBezTo>
                      <a:cubicBezTo>
                        <a:pt x="493985" y="427038"/>
                        <a:pt x="496888" y="423424"/>
                        <a:pt x="496888" y="419809"/>
                      </a:cubicBezTo>
                      <a:cubicBezTo>
                        <a:pt x="496888" y="419809"/>
                        <a:pt x="496888" y="419809"/>
                        <a:pt x="496888" y="353304"/>
                      </a:cubicBezTo>
                      <a:cubicBezTo>
                        <a:pt x="496888" y="348967"/>
                        <a:pt x="493985" y="346075"/>
                        <a:pt x="489631" y="346075"/>
                      </a:cubicBezTo>
                      <a:cubicBezTo>
                        <a:pt x="489631" y="346075"/>
                        <a:pt x="489631" y="346075"/>
                        <a:pt x="453345" y="346075"/>
                      </a:cubicBezTo>
                      <a:close/>
                      <a:moveTo>
                        <a:pt x="362631" y="346075"/>
                      </a:moveTo>
                      <a:cubicBezTo>
                        <a:pt x="359115" y="346075"/>
                        <a:pt x="355600" y="348967"/>
                        <a:pt x="355600" y="353304"/>
                      </a:cubicBezTo>
                      <a:cubicBezTo>
                        <a:pt x="355600" y="353304"/>
                        <a:pt x="355600" y="353304"/>
                        <a:pt x="355600" y="419809"/>
                      </a:cubicBezTo>
                      <a:cubicBezTo>
                        <a:pt x="355600" y="423424"/>
                        <a:pt x="359115" y="427038"/>
                        <a:pt x="362631" y="427038"/>
                      </a:cubicBezTo>
                      <a:cubicBezTo>
                        <a:pt x="362631" y="427038"/>
                        <a:pt x="362631" y="427038"/>
                        <a:pt x="397783" y="427038"/>
                      </a:cubicBezTo>
                      <a:cubicBezTo>
                        <a:pt x="402001" y="427038"/>
                        <a:pt x="404813" y="423424"/>
                        <a:pt x="404813" y="419809"/>
                      </a:cubicBezTo>
                      <a:cubicBezTo>
                        <a:pt x="404813" y="419809"/>
                        <a:pt x="404813" y="419809"/>
                        <a:pt x="404813" y="353304"/>
                      </a:cubicBezTo>
                      <a:cubicBezTo>
                        <a:pt x="404813" y="348967"/>
                        <a:pt x="402001" y="346075"/>
                        <a:pt x="397783" y="346075"/>
                      </a:cubicBezTo>
                      <a:cubicBezTo>
                        <a:pt x="397783" y="346075"/>
                        <a:pt x="397783" y="346075"/>
                        <a:pt x="362631" y="346075"/>
                      </a:cubicBezTo>
                      <a:close/>
                      <a:moveTo>
                        <a:pt x="285558" y="266700"/>
                      </a:moveTo>
                      <a:cubicBezTo>
                        <a:pt x="285558" y="266700"/>
                        <a:pt x="285558" y="266700"/>
                        <a:pt x="573258" y="266700"/>
                      </a:cubicBezTo>
                      <a:cubicBezTo>
                        <a:pt x="581824" y="266700"/>
                        <a:pt x="588963" y="273836"/>
                        <a:pt x="588963" y="282398"/>
                      </a:cubicBezTo>
                      <a:cubicBezTo>
                        <a:pt x="588963" y="282398"/>
                        <a:pt x="588963" y="282398"/>
                        <a:pt x="588963" y="858229"/>
                      </a:cubicBezTo>
                      <a:cubicBezTo>
                        <a:pt x="581110" y="858943"/>
                        <a:pt x="573971" y="860370"/>
                        <a:pt x="566832" y="861084"/>
                      </a:cubicBezTo>
                      <a:cubicBezTo>
                        <a:pt x="541846" y="863938"/>
                        <a:pt x="516146" y="868933"/>
                        <a:pt x="491160" y="874641"/>
                      </a:cubicBezTo>
                      <a:cubicBezTo>
                        <a:pt x="425481" y="891053"/>
                        <a:pt x="363373" y="916027"/>
                        <a:pt x="305547" y="950277"/>
                      </a:cubicBezTo>
                      <a:cubicBezTo>
                        <a:pt x="299122" y="953845"/>
                        <a:pt x="291983" y="958126"/>
                        <a:pt x="285558" y="962407"/>
                      </a:cubicBezTo>
                      <a:cubicBezTo>
                        <a:pt x="284844" y="961694"/>
                        <a:pt x="284130" y="960267"/>
                        <a:pt x="284130" y="958839"/>
                      </a:cubicBezTo>
                      <a:cubicBezTo>
                        <a:pt x="276991" y="941714"/>
                        <a:pt x="259858" y="930298"/>
                        <a:pt x="240583" y="930298"/>
                      </a:cubicBezTo>
                      <a:cubicBezTo>
                        <a:pt x="240583" y="930298"/>
                        <a:pt x="240583" y="930298"/>
                        <a:pt x="185613" y="930298"/>
                      </a:cubicBezTo>
                      <a:cubicBezTo>
                        <a:pt x="161340" y="930298"/>
                        <a:pt x="140637" y="948850"/>
                        <a:pt x="138496" y="973110"/>
                      </a:cubicBezTo>
                      <a:cubicBezTo>
                        <a:pt x="138496" y="973110"/>
                        <a:pt x="138496" y="973110"/>
                        <a:pt x="107084" y="1290638"/>
                      </a:cubicBezTo>
                      <a:cubicBezTo>
                        <a:pt x="107084" y="1290638"/>
                        <a:pt x="107084" y="1290638"/>
                        <a:pt x="31412" y="1290638"/>
                      </a:cubicBezTo>
                      <a:cubicBezTo>
                        <a:pt x="31412" y="1290638"/>
                        <a:pt x="31412" y="1290638"/>
                        <a:pt x="15706" y="1290638"/>
                      </a:cubicBezTo>
                      <a:cubicBezTo>
                        <a:pt x="15706" y="1290638"/>
                        <a:pt x="15706" y="1290638"/>
                        <a:pt x="0" y="1290638"/>
                      </a:cubicBezTo>
                      <a:cubicBezTo>
                        <a:pt x="0" y="1290638"/>
                        <a:pt x="0" y="1290638"/>
                        <a:pt x="0" y="788302"/>
                      </a:cubicBezTo>
                      <a:cubicBezTo>
                        <a:pt x="0" y="785448"/>
                        <a:pt x="714" y="782594"/>
                        <a:pt x="2142" y="780453"/>
                      </a:cubicBezTo>
                      <a:cubicBezTo>
                        <a:pt x="2142" y="780453"/>
                        <a:pt x="2142" y="780453"/>
                        <a:pt x="269852" y="343763"/>
                      </a:cubicBezTo>
                      <a:cubicBezTo>
                        <a:pt x="269852" y="343763"/>
                        <a:pt x="269852" y="343763"/>
                        <a:pt x="269852" y="282398"/>
                      </a:cubicBezTo>
                      <a:cubicBezTo>
                        <a:pt x="269852" y="273836"/>
                        <a:pt x="276991" y="266700"/>
                        <a:pt x="285558" y="266700"/>
                      </a:cubicBezTo>
                      <a:close/>
                      <a:moveTo>
                        <a:pt x="958086" y="241300"/>
                      </a:moveTo>
                      <a:cubicBezTo>
                        <a:pt x="953782" y="241300"/>
                        <a:pt x="950913" y="244844"/>
                        <a:pt x="950913" y="248387"/>
                      </a:cubicBezTo>
                      <a:cubicBezTo>
                        <a:pt x="950913" y="248387"/>
                        <a:pt x="950913" y="248387"/>
                        <a:pt x="950913" y="313588"/>
                      </a:cubicBezTo>
                      <a:cubicBezTo>
                        <a:pt x="950913" y="317840"/>
                        <a:pt x="953782" y="320675"/>
                        <a:pt x="958086" y="320675"/>
                      </a:cubicBezTo>
                      <a:cubicBezTo>
                        <a:pt x="958086" y="320675"/>
                        <a:pt x="958086" y="320675"/>
                        <a:pt x="1062804" y="320675"/>
                      </a:cubicBezTo>
                      <a:cubicBezTo>
                        <a:pt x="1067107" y="320675"/>
                        <a:pt x="1069976" y="317840"/>
                        <a:pt x="1069976" y="313588"/>
                      </a:cubicBezTo>
                      <a:cubicBezTo>
                        <a:pt x="1069976" y="313588"/>
                        <a:pt x="1069976" y="313588"/>
                        <a:pt x="1069976" y="248387"/>
                      </a:cubicBezTo>
                      <a:cubicBezTo>
                        <a:pt x="1069976" y="244844"/>
                        <a:pt x="1067107" y="241300"/>
                        <a:pt x="1062804" y="241300"/>
                      </a:cubicBezTo>
                      <a:cubicBezTo>
                        <a:pt x="1062804" y="241300"/>
                        <a:pt x="1062804" y="241300"/>
                        <a:pt x="958086" y="241300"/>
                      </a:cubicBezTo>
                      <a:close/>
                      <a:moveTo>
                        <a:pt x="792890" y="241300"/>
                      </a:moveTo>
                      <a:cubicBezTo>
                        <a:pt x="788644" y="241300"/>
                        <a:pt x="785813" y="244844"/>
                        <a:pt x="785813" y="248387"/>
                      </a:cubicBezTo>
                      <a:cubicBezTo>
                        <a:pt x="785813" y="248387"/>
                        <a:pt x="785813" y="248387"/>
                        <a:pt x="785813" y="313588"/>
                      </a:cubicBezTo>
                      <a:cubicBezTo>
                        <a:pt x="785813" y="317840"/>
                        <a:pt x="788644" y="320675"/>
                        <a:pt x="792890" y="320675"/>
                      </a:cubicBezTo>
                      <a:cubicBezTo>
                        <a:pt x="792890" y="320675"/>
                        <a:pt x="792890" y="320675"/>
                        <a:pt x="896211" y="320675"/>
                      </a:cubicBezTo>
                      <a:cubicBezTo>
                        <a:pt x="899750" y="320675"/>
                        <a:pt x="903288" y="317840"/>
                        <a:pt x="903288" y="313588"/>
                      </a:cubicBezTo>
                      <a:cubicBezTo>
                        <a:pt x="903288" y="313588"/>
                        <a:pt x="903288" y="313588"/>
                        <a:pt x="903288" y="248387"/>
                      </a:cubicBezTo>
                      <a:cubicBezTo>
                        <a:pt x="903288" y="244844"/>
                        <a:pt x="899750" y="241300"/>
                        <a:pt x="896211" y="241300"/>
                      </a:cubicBezTo>
                      <a:cubicBezTo>
                        <a:pt x="896211" y="241300"/>
                        <a:pt x="896211" y="241300"/>
                        <a:pt x="792890" y="241300"/>
                      </a:cubicBezTo>
                      <a:close/>
                      <a:moveTo>
                        <a:pt x="927458" y="0"/>
                      </a:moveTo>
                      <a:cubicBezTo>
                        <a:pt x="936038" y="0"/>
                        <a:pt x="943189" y="7133"/>
                        <a:pt x="943189" y="15692"/>
                      </a:cubicBezTo>
                      <a:cubicBezTo>
                        <a:pt x="943189" y="15692"/>
                        <a:pt x="943189" y="15692"/>
                        <a:pt x="943189" y="108416"/>
                      </a:cubicBezTo>
                      <a:cubicBezTo>
                        <a:pt x="943189" y="108416"/>
                        <a:pt x="943189" y="108416"/>
                        <a:pt x="1081192" y="108416"/>
                      </a:cubicBezTo>
                      <a:cubicBezTo>
                        <a:pt x="1089772" y="108416"/>
                        <a:pt x="1096923" y="115548"/>
                        <a:pt x="1096923" y="124107"/>
                      </a:cubicBezTo>
                      <a:cubicBezTo>
                        <a:pt x="1096923" y="124107"/>
                        <a:pt x="1096923" y="124107"/>
                        <a:pt x="1096923" y="169043"/>
                      </a:cubicBezTo>
                      <a:cubicBezTo>
                        <a:pt x="1096923" y="169043"/>
                        <a:pt x="1096923" y="169043"/>
                        <a:pt x="1124809" y="169043"/>
                      </a:cubicBezTo>
                      <a:cubicBezTo>
                        <a:pt x="1132675" y="169043"/>
                        <a:pt x="1139825" y="176175"/>
                        <a:pt x="1139825" y="184734"/>
                      </a:cubicBezTo>
                      <a:cubicBezTo>
                        <a:pt x="1139825" y="184734"/>
                        <a:pt x="1139825" y="184734"/>
                        <a:pt x="1139825" y="933656"/>
                      </a:cubicBezTo>
                      <a:cubicBezTo>
                        <a:pt x="1135535" y="932230"/>
                        <a:pt x="1131960" y="931516"/>
                        <a:pt x="1126954" y="931516"/>
                      </a:cubicBezTo>
                      <a:cubicBezTo>
                        <a:pt x="1126954" y="931516"/>
                        <a:pt x="1126954" y="931516"/>
                        <a:pt x="1124809" y="931516"/>
                      </a:cubicBezTo>
                      <a:cubicBezTo>
                        <a:pt x="1124809" y="931516"/>
                        <a:pt x="1124809" y="931516"/>
                        <a:pt x="1109078" y="931516"/>
                      </a:cubicBezTo>
                      <a:cubicBezTo>
                        <a:pt x="1109078" y="931516"/>
                        <a:pt x="1109078" y="931516"/>
                        <a:pt x="1071896" y="931516"/>
                      </a:cubicBezTo>
                      <a:cubicBezTo>
                        <a:pt x="1051160" y="931516"/>
                        <a:pt x="1033284" y="945068"/>
                        <a:pt x="1026849" y="963613"/>
                      </a:cubicBezTo>
                      <a:cubicBezTo>
                        <a:pt x="988236" y="938649"/>
                        <a:pt x="946764" y="917965"/>
                        <a:pt x="903861" y="901560"/>
                      </a:cubicBezTo>
                      <a:cubicBezTo>
                        <a:pt x="903861" y="901560"/>
                        <a:pt x="903861" y="901560"/>
                        <a:pt x="903861" y="840219"/>
                      </a:cubicBezTo>
                      <a:cubicBezTo>
                        <a:pt x="903861" y="836653"/>
                        <a:pt x="900286" y="833087"/>
                        <a:pt x="896711" y="833087"/>
                      </a:cubicBezTo>
                      <a:cubicBezTo>
                        <a:pt x="896711" y="833087"/>
                        <a:pt x="896711" y="833087"/>
                        <a:pt x="792315" y="833087"/>
                      </a:cubicBezTo>
                      <a:cubicBezTo>
                        <a:pt x="788025" y="833087"/>
                        <a:pt x="785164" y="836653"/>
                        <a:pt x="785164" y="840219"/>
                      </a:cubicBezTo>
                      <a:cubicBezTo>
                        <a:pt x="785164" y="840219"/>
                        <a:pt x="785164" y="840219"/>
                        <a:pt x="785164" y="868036"/>
                      </a:cubicBezTo>
                      <a:cubicBezTo>
                        <a:pt x="772294" y="865183"/>
                        <a:pt x="758708" y="863044"/>
                        <a:pt x="745837" y="861617"/>
                      </a:cubicBezTo>
                      <a:cubicBezTo>
                        <a:pt x="740832" y="860904"/>
                        <a:pt x="735111" y="860191"/>
                        <a:pt x="730106" y="860191"/>
                      </a:cubicBezTo>
                      <a:cubicBezTo>
                        <a:pt x="725101" y="859477"/>
                        <a:pt x="719381" y="858764"/>
                        <a:pt x="714375" y="858051"/>
                      </a:cubicBezTo>
                      <a:cubicBezTo>
                        <a:pt x="714375" y="858051"/>
                        <a:pt x="714375" y="858051"/>
                        <a:pt x="714375" y="184734"/>
                      </a:cubicBezTo>
                      <a:cubicBezTo>
                        <a:pt x="714375" y="176175"/>
                        <a:pt x="721526" y="169043"/>
                        <a:pt x="730106" y="169043"/>
                      </a:cubicBezTo>
                      <a:cubicBezTo>
                        <a:pt x="730106" y="169043"/>
                        <a:pt x="730106" y="169043"/>
                        <a:pt x="758708" y="169043"/>
                      </a:cubicBezTo>
                      <a:cubicBezTo>
                        <a:pt x="758708" y="169043"/>
                        <a:pt x="758708" y="169043"/>
                        <a:pt x="758708" y="124107"/>
                      </a:cubicBezTo>
                      <a:cubicBezTo>
                        <a:pt x="758708" y="115548"/>
                        <a:pt x="765858" y="108416"/>
                        <a:pt x="774439" y="108416"/>
                      </a:cubicBezTo>
                      <a:cubicBezTo>
                        <a:pt x="774439" y="108416"/>
                        <a:pt x="774439" y="108416"/>
                        <a:pt x="911727" y="108416"/>
                      </a:cubicBezTo>
                      <a:cubicBezTo>
                        <a:pt x="911727" y="108416"/>
                        <a:pt x="911727" y="108416"/>
                        <a:pt x="911727" y="15692"/>
                      </a:cubicBezTo>
                      <a:cubicBezTo>
                        <a:pt x="911727" y="7133"/>
                        <a:pt x="918877" y="0"/>
                        <a:pt x="927458" y="0"/>
                      </a:cubicBezTo>
                      <a:close/>
                    </a:path>
                  </a:pathLst>
                </a:custGeom>
                <a:solidFill>
                  <a:srgbClr val="0000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grpSp>
        <p:sp>
          <p:nvSpPr>
            <p:cNvPr id="82" name="TextBox 81">
              <a:extLst>
                <a:ext uri="{FF2B5EF4-FFF2-40B4-BE49-F238E27FC236}">
                  <a16:creationId xmlns:a16="http://schemas.microsoft.com/office/drawing/2014/main" id="{8DE73C3E-22AB-AF1D-A63A-D4B9FB2D0B3B}"/>
                </a:ext>
              </a:extLst>
            </p:cNvPr>
            <p:cNvSpPr txBox="1"/>
            <p:nvPr/>
          </p:nvSpPr>
          <p:spPr>
            <a:xfrm>
              <a:off x="103654" y="5146456"/>
              <a:ext cx="1956660" cy="1600438"/>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solidFill>
                    <a:srgbClr val="FFFFFF"/>
                  </a:solidFill>
                  <a:latin typeface="Calibri" panose="020F0502020204030204" pitchFamily="34" charset="0"/>
                  <a:ea typeface="Calibri" panose="020F0502020204030204" pitchFamily="34" charset="0"/>
                  <a:cs typeface="Calibri" panose="020F0502020204030204" pitchFamily="34" charset="0"/>
                </a:rPr>
                <a:t>Operates</a:t>
              </a:r>
              <a:r>
                <a:rPr kumimoji="0" lang="en-US" sz="1600" b="0" i="0" u="none" strike="noStrike" kern="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 in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200" b="1" i="0" u="none" strike="noStrike" kern="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2</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cities</a:t>
              </a:r>
            </a:p>
          </p:txBody>
        </p:sp>
      </p:grpSp>
      <p:grpSp>
        <p:nvGrpSpPr>
          <p:cNvPr id="87" name="Group 86">
            <a:extLst>
              <a:ext uri="{FF2B5EF4-FFF2-40B4-BE49-F238E27FC236}">
                <a16:creationId xmlns:a16="http://schemas.microsoft.com/office/drawing/2014/main" id="{48807338-D4AB-AB37-E8BE-7F643FDB1767}"/>
              </a:ext>
            </a:extLst>
          </p:cNvPr>
          <p:cNvGrpSpPr/>
          <p:nvPr/>
        </p:nvGrpSpPr>
        <p:grpSpPr>
          <a:xfrm>
            <a:off x="4075177" y="4905201"/>
            <a:ext cx="4041648" cy="1946397"/>
            <a:chOff x="4075177" y="4905201"/>
            <a:chExt cx="4041648" cy="1946397"/>
          </a:xfrm>
        </p:grpSpPr>
        <p:sp>
          <p:nvSpPr>
            <p:cNvPr id="88" name="Rectangle 87">
              <a:extLst>
                <a:ext uri="{FF2B5EF4-FFF2-40B4-BE49-F238E27FC236}">
                  <a16:creationId xmlns:a16="http://schemas.microsoft.com/office/drawing/2014/main" id="{E02FA4BB-6D76-A562-ECB7-B392E8C30EA1}"/>
                </a:ext>
              </a:extLst>
            </p:cNvPr>
            <p:cNvSpPr/>
            <p:nvPr/>
          </p:nvSpPr>
          <p:spPr>
            <a:xfrm>
              <a:off x="4075177" y="4905201"/>
              <a:ext cx="4041648" cy="1946397"/>
            </a:xfrm>
            <a:prstGeom prst="rect">
              <a:avLst/>
            </a:prstGeom>
            <a:solidFill>
              <a:srgbClr val="FF00BF"/>
            </a:solidFill>
            <a:ln w="9525" cap="rnd" cmpd="sng" algn="ctr">
              <a:solidFill>
                <a:schemeClr val="bg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9" name="TextBox 88">
              <a:extLst>
                <a:ext uri="{FF2B5EF4-FFF2-40B4-BE49-F238E27FC236}">
                  <a16:creationId xmlns:a16="http://schemas.microsoft.com/office/drawing/2014/main" id="{C07F0186-106E-79A0-9FB8-EDD5FEE93A14}"/>
                </a:ext>
              </a:extLst>
            </p:cNvPr>
            <p:cNvSpPr txBox="1"/>
            <p:nvPr/>
          </p:nvSpPr>
          <p:spPr>
            <a:xfrm>
              <a:off x="4175761" y="5245153"/>
              <a:ext cx="3840480" cy="135421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rPr>
                <a:t>Number of bike stations in JC</a:t>
              </a:r>
            </a:p>
            <a:p>
              <a:pPr marL="0" marR="0" lvl="0" indent="0" algn="ctr" defTabSz="914400" eaLnBrk="1" fontAlgn="auto" latinLnBrk="0" hangingPunct="1">
                <a:lnSpc>
                  <a:spcPct val="100000"/>
                </a:lnSpc>
                <a:spcBef>
                  <a:spcPts val="0"/>
                </a:spcBef>
                <a:spcAft>
                  <a:spcPts val="0"/>
                </a:spcAft>
                <a:buClrTx/>
                <a:buSzTx/>
                <a:buFontTx/>
                <a:buNone/>
                <a:tabLst/>
                <a:defRPr/>
              </a:pPr>
              <a:r>
                <a:rPr lang="en-US" sz="7200" b="1" kern="0" dirty="0">
                  <a:solidFill>
                    <a:srgbClr val="FFFFFF"/>
                  </a:solidFill>
                  <a:latin typeface="Calibri" panose="020F0502020204030204" pitchFamily="34" charset="0"/>
                  <a:ea typeface="Calibri" panose="020F0502020204030204" pitchFamily="34" charset="0"/>
                  <a:cs typeface="Calibri" panose="020F0502020204030204" pitchFamily="34" charset="0"/>
                </a:rPr>
                <a:t>60+</a:t>
              </a:r>
              <a:endParaRPr kumimoji="0" lang="en-US" sz="7200" b="1" i="0" u="none" strike="noStrike" kern="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pic>
        <p:nvPicPr>
          <p:cNvPr id="91" name="Graphic 90" descr="Tricycle outline">
            <a:extLst>
              <a:ext uri="{FF2B5EF4-FFF2-40B4-BE49-F238E27FC236}">
                <a16:creationId xmlns:a16="http://schemas.microsoft.com/office/drawing/2014/main" id="{970D6CCC-CA46-35E0-2DCC-1CEA864FC2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29456" y="3120117"/>
            <a:ext cx="914400" cy="914400"/>
          </a:xfrm>
          <a:prstGeom prst="rect">
            <a:avLst/>
          </a:prstGeom>
        </p:spPr>
      </p:pic>
    </p:spTree>
    <p:extLst>
      <p:ext uri="{BB962C8B-B14F-4D97-AF65-F5344CB8AC3E}">
        <p14:creationId xmlns:p14="http://schemas.microsoft.com/office/powerpoint/2010/main" val="1616982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A4E9A-574D-2B71-EBE7-84EA3D6CA26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483D22A-406C-A50D-7B8A-DF9325F407DD}"/>
              </a:ext>
            </a:extLst>
          </p:cNvPr>
          <p:cNvSpPr>
            <a:spLocks noGrp="1"/>
          </p:cNvSpPr>
          <p:nvPr>
            <p:ph type="body" sz="quarter" idx="13"/>
          </p:nvPr>
        </p:nvSpPr>
        <p:spPr/>
        <p:txBody>
          <a:bodyPr/>
          <a:lstStyle/>
          <a:p>
            <a:r>
              <a:rPr lang="en-US" dirty="0">
                <a:latin typeface="Calibri" panose="020F0502020204030204" pitchFamily="34" charset="0"/>
                <a:ea typeface="Calibri" panose="020F0502020204030204" pitchFamily="34" charset="0"/>
              </a:rPr>
              <a:t>Why the docks of JC081 and JC052?</a:t>
            </a:r>
          </a:p>
        </p:txBody>
      </p:sp>
      <p:sp>
        <p:nvSpPr>
          <p:cNvPr id="5" name="Slide Number Placeholder 4">
            <a:extLst>
              <a:ext uri="{FF2B5EF4-FFF2-40B4-BE49-F238E27FC236}">
                <a16:creationId xmlns:a16="http://schemas.microsoft.com/office/drawing/2014/main" id="{F8CD0C68-5C1E-60A8-24FB-53E6526BA4BC}"/>
              </a:ext>
            </a:extLst>
          </p:cNvPr>
          <p:cNvSpPr>
            <a:spLocks noGrp="1"/>
          </p:cNvSpPr>
          <p:nvPr>
            <p:ph type="sldNum" sz="quarter" idx="4"/>
          </p:nvPr>
        </p:nvSpPr>
        <p:spPr/>
        <p:txBody>
          <a:bodyPr/>
          <a:lstStyle/>
          <a:p>
            <a:pPr algn="l">
              <a:lnSpc>
                <a:spcPct val="90000"/>
              </a:lnSpc>
              <a:buFont typeface="Wingdings" panose="05000000000000000000" pitchFamily="2" charset="2"/>
              <a:buNone/>
            </a:pPr>
            <a:fld id="{7E902D2A-5D78-4C51-8B6E-B52A04DFC6E0}" type="slidenum">
              <a:rPr lang="en-US" smtClean="0">
                <a:latin typeface="Calibri" panose="020F0502020204030204" pitchFamily="34" charset="0"/>
                <a:ea typeface="Calibri" panose="020F0502020204030204" pitchFamily="34" charset="0"/>
                <a:cs typeface="Calibri" panose="020F0502020204030204" pitchFamily="34" charset="0"/>
              </a:rPr>
              <a:pPr algn="l">
                <a:lnSpc>
                  <a:spcPct val="90000"/>
                </a:lnSpc>
                <a:buFont typeface="Wingdings" panose="05000000000000000000" pitchFamily="2" charset="2"/>
                <a:buNone/>
              </a:pPr>
              <a:t>4</a:t>
            </a:fld>
            <a:endParaRPr lang="en-US">
              <a:latin typeface="Calibri" panose="020F0502020204030204" pitchFamily="34" charset="0"/>
              <a:ea typeface="Calibri" panose="020F0502020204030204" pitchFamily="34" charset="0"/>
              <a:cs typeface="Calibri" panose="020F0502020204030204" pitchFamily="34" charset="0"/>
            </a:endParaRPr>
          </a:p>
        </p:txBody>
      </p:sp>
      <p:pic>
        <p:nvPicPr>
          <p:cNvPr id="9" name="Picture 8" descr="A screenshot of a map&#10;&#10;AI-generated content may be incorrect.">
            <a:extLst>
              <a:ext uri="{FF2B5EF4-FFF2-40B4-BE49-F238E27FC236}">
                <a16:creationId xmlns:a16="http://schemas.microsoft.com/office/drawing/2014/main" id="{F585C591-7984-2CF5-EF53-0B270ABD5C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0613" y="3631946"/>
            <a:ext cx="3944860" cy="2686699"/>
          </a:xfrm>
          <a:prstGeom prst="rect">
            <a:avLst/>
          </a:prstGeom>
        </p:spPr>
      </p:pic>
      <p:pic>
        <p:nvPicPr>
          <p:cNvPr id="11" name="Picture 10" descr="A map with a location pin&#10;&#10;AI-generated content may be incorrect.">
            <a:extLst>
              <a:ext uri="{FF2B5EF4-FFF2-40B4-BE49-F238E27FC236}">
                <a16:creationId xmlns:a16="http://schemas.microsoft.com/office/drawing/2014/main" id="{3A03C2ED-A3E5-504D-8EBE-CC1DB19CCDE1}"/>
              </a:ext>
            </a:extLst>
          </p:cNvPr>
          <p:cNvPicPr>
            <a:picLocks noChangeAspect="1"/>
          </p:cNvPicPr>
          <p:nvPr/>
        </p:nvPicPr>
        <p:blipFill>
          <a:blip r:embed="rId4">
            <a:extLst>
              <a:ext uri="{28A0092B-C50C-407E-A947-70E740481C1C}">
                <a14:useLocalDpi xmlns:a14="http://schemas.microsoft.com/office/drawing/2010/main" val="0"/>
              </a:ext>
            </a:extLst>
          </a:blip>
          <a:srcRect l="-1" r="21354" b="20726"/>
          <a:stretch>
            <a:fillRect/>
          </a:stretch>
        </p:blipFill>
        <p:spPr>
          <a:xfrm>
            <a:off x="4160613" y="1061747"/>
            <a:ext cx="3944860" cy="2293811"/>
          </a:xfrm>
          <a:prstGeom prst="rect">
            <a:avLst/>
          </a:prstGeom>
        </p:spPr>
      </p:pic>
      <p:sp>
        <p:nvSpPr>
          <p:cNvPr id="16" name="Rectangle 8">
            <a:extLst>
              <a:ext uri="{FF2B5EF4-FFF2-40B4-BE49-F238E27FC236}">
                <a16:creationId xmlns:a16="http://schemas.microsoft.com/office/drawing/2014/main" id="{38B4D9EC-6F2A-DDFB-63D4-DD702DF71E1F}"/>
              </a:ext>
            </a:extLst>
          </p:cNvPr>
          <p:cNvSpPr>
            <a:spLocks noChangeArrowheads="1"/>
          </p:cNvSpPr>
          <p:nvPr/>
        </p:nvSpPr>
        <p:spPr bwMode="auto">
          <a:xfrm>
            <a:off x="550863" y="1143000"/>
            <a:ext cx="3276812" cy="5175646"/>
          </a:xfrm>
          <a:prstGeom prst="roundRect">
            <a:avLst/>
          </a:prstGeom>
          <a:noFill/>
          <a:ln w="6350">
            <a:solidFill>
              <a:schemeClr val="accent6">
                <a:lumMod val="50000"/>
              </a:schemeClr>
            </a:solidFill>
            <a:miter lim="800000"/>
            <a:headEnd type="none" w="sm" len="sm"/>
            <a:tailEnd type="none" w="sm" len="sm"/>
          </a:ln>
        </p:spPr>
        <p:txBody>
          <a:bodyPr lIns="126000" tIns="82800" rIns="90000" bIns="46800"/>
          <a:lstStyle/>
          <a:p>
            <a:pPr marL="0" marR="0" lvl="0" indent="0" algn="ctr" defTabSz="762000" eaLnBrk="0" fontAlgn="auto" latinLnBrk="0" hangingPunct="0">
              <a:lnSpc>
                <a:spcPct val="100000"/>
              </a:lnSpc>
              <a:spcBef>
                <a:spcPct val="50000"/>
              </a:spcBef>
              <a:spcAft>
                <a:spcPts val="0"/>
              </a:spcAft>
              <a:buClr>
                <a:srgbClr val="00279F"/>
              </a:buClr>
              <a:buSzPct val="85000"/>
              <a:buFont typeface="Wingdings" pitchFamily="2" charset="2"/>
              <a:buNone/>
              <a:tabLst/>
              <a:defRPr/>
            </a:pPr>
            <a:r>
              <a:rPr kumimoji="0" lang="en-US" sz="1600" b="1" i="0" u="none" strike="noStrike" kern="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Key analysis points</a:t>
            </a:r>
          </a:p>
          <a:p>
            <a:pPr marL="0" marR="0" lvl="0" indent="0" algn="ctr" defTabSz="762000" eaLnBrk="0" fontAlgn="auto" latinLnBrk="0" hangingPunct="0">
              <a:lnSpc>
                <a:spcPct val="100000"/>
              </a:lnSpc>
              <a:spcBef>
                <a:spcPts val="0"/>
              </a:spcBef>
              <a:spcAft>
                <a:spcPts val="0"/>
              </a:spcAft>
              <a:buClrTx/>
              <a:buSzTx/>
              <a:buFontTx/>
              <a:buNone/>
              <a:tabLst/>
              <a:defRPr/>
            </a:pPr>
            <a:endParaRPr kumimoji="0" lang="en-GB" sz="1600" b="1" i="0" u="none" strike="noStrike" kern="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24" name="Flowchart: Connector 23">
            <a:extLst>
              <a:ext uri="{FF2B5EF4-FFF2-40B4-BE49-F238E27FC236}">
                <a16:creationId xmlns:a16="http://schemas.microsoft.com/office/drawing/2014/main" id="{3D1DAB9D-BF74-673B-7BFB-9958BC65651C}"/>
              </a:ext>
            </a:extLst>
          </p:cNvPr>
          <p:cNvSpPr>
            <a:spLocks noChangeAspect="1"/>
          </p:cNvSpPr>
          <p:nvPr/>
        </p:nvSpPr>
        <p:spPr>
          <a:xfrm>
            <a:off x="784173" y="1941068"/>
            <a:ext cx="253556" cy="253556"/>
          </a:xfrm>
          <a:prstGeom prst="flowChartConnector">
            <a:avLst/>
          </a:prstGeom>
          <a:solidFill>
            <a:schemeClr val="accent6">
              <a:lumMod val="50000"/>
            </a:schemeClr>
          </a:solidFill>
          <a:ln w="635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r-SA" sz="1200">
                <a:solidFill>
                  <a:schemeClr val="bg1"/>
                </a:solidFill>
                <a:latin typeface="Calibri" panose="020F0502020204030204" pitchFamily="34" charset="0"/>
                <a:ea typeface="Calibri" panose="020F0502020204030204" pitchFamily="34" charset="0"/>
                <a:cs typeface="Calibri" panose="020F0502020204030204" pitchFamily="34" charset="0"/>
              </a:rPr>
              <a:t>1</a:t>
            </a:r>
            <a:endParaRPr lang="en-US" sz="120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25" name="Rectangle 24">
            <a:extLst>
              <a:ext uri="{FF2B5EF4-FFF2-40B4-BE49-F238E27FC236}">
                <a16:creationId xmlns:a16="http://schemas.microsoft.com/office/drawing/2014/main" id="{67DB06E1-5FC2-5237-97D9-0C92F92274E3}"/>
              </a:ext>
            </a:extLst>
          </p:cNvPr>
          <p:cNvSpPr/>
          <p:nvPr/>
        </p:nvSpPr>
        <p:spPr>
          <a:xfrm>
            <a:off x="1193870" y="1883180"/>
            <a:ext cx="2377440" cy="369332"/>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chemeClr val="bg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bodyPr>
          <a:lstStyle/>
          <a:p>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Docks are only 2.4km away from each other</a:t>
            </a:r>
          </a:p>
        </p:txBody>
      </p:sp>
      <p:sp>
        <p:nvSpPr>
          <p:cNvPr id="27" name="Flowchart: Connector 26">
            <a:extLst>
              <a:ext uri="{FF2B5EF4-FFF2-40B4-BE49-F238E27FC236}">
                <a16:creationId xmlns:a16="http://schemas.microsoft.com/office/drawing/2014/main" id="{E25218F9-A2D3-1163-1FF4-49789CF581EA}"/>
              </a:ext>
            </a:extLst>
          </p:cNvPr>
          <p:cNvSpPr>
            <a:spLocks noChangeAspect="1"/>
          </p:cNvSpPr>
          <p:nvPr/>
        </p:nvSpPr>
        <p:spPr>
          <a:xfrm>
            <a:off x="784173" y="2431784"/>
            <a:ext cx="253556" cy="253556"/>
          </a:xfrm>
          <a:prstGeom prst="flowChartConnector">
            <a:avLst/>
          </a:prstGeom>
          <a:solidFill>
            <a:schemeClr val="accent6">
              <a:lumMod val="50000"/>
            </a:schemeClr>
          </a:solidFill>
          <a:ln w="635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bg1"/>
                </a:solidFill>
                <a:latin typeface="Calibri" panose="020F0502020204030204" pitchFamily="34" charset="0"/>
                <a:ea typeface="Calibri" panose="020F0502020204030204" pitchFamily="34" charset="0"/>
                <a:cs typeface="Calibri" panose="020F0502020204030204" pitchFamily="34" charset="0"/>
              </a:rPr>
              <a:t>2</a:t>
            </a:r>
          </a:p>
        </p:txBody>
      </p:sp>
      <p:sp>
        <p:nvSpPr>
          <p:cNvPr id="28" name="Rectangle 27">
            <a:extLst>
              <a:ext uri="{FF2B5EF4-FFF2-40B4-BE49-F238E27FC236}">
                <a16:creationId xmlns:a16="http://schemas.microsoft.com/office/drawing/2014/main" id="{067CBD6A-EF0B-3704-DE9B-0FFA26E3168E}"/>
              </a:ext>
            </a:extLst>
          </p:cNvPr>
          <p:cNvSpPr/>
          <p:nvPr/>
        </p:nvSpPr>
        <p:spPr>
          <a:xfrm>
            <a:off x="1193870" y="2373896"/>
            <a:ext cx="2377440" cy="369332"/>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chemeClr val="bg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bodyPr>
          <a:lstStyle/>
          <a:p>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Dock JC052 fits 50% more bikes than JC081</a:t>
            </a:r>
          </a:p>
        </p:txBody>
      </p:sp>
      <p:sp>
        <p:nvSpPr>
          <p:cNvPr id="30" name="Flowchart: Connector 29">
            <a:extLst>
              <a:ext uri="{FF2B5EF4-FFF2-40B4-BE49-F238E27FC236}">
                <a16:creationId xmlns:a16="http://schemas.microsoft.com/office/drawing/2014/main" id="{47CB44AC-3BC5-C2D6-9F1B-ECE1A1D7D068}"/>
              </a:ext>
            </a:extLst>
          </p:cNvPr>
          <p:cNvSpPr>
            <a:spLocks noChangeAspect="1"/>
          </p:cNvSpPr>
          <p:nvPr/>
        </p:nvSpPr>
        <p:spPr>
          <a:xfrm>
            <a:off x="784173" y="2864612"/>
            <a:ext cx="253556" cy="253556"/>
          </a:xfrm>
          <a:prstGeom prst="flowChartConnector">
            <a:avLst/>
          </a:prstGeom>
          <a:solidFill>
            <a:schemeClr val="accent6">
              <a:lumMod val="50000"/>
            </a:schemeClr>
          </a:solidFill>
          <a:ln w="635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bg1"/>
                </a:solidFill>
                <a:latin typeface="Calibri" panose="020F0502020204030204" pitchFamily="34" charset="0"/>
                <a:ea typeface="Calibri" panose="020F0502020204030204" pitchFamily="34" charset="0"/>
                <a:cs typeface="Calibri" panose="020F0502020204030204" pitchFamily="34" charset="0"/>
              </a:rPr>
              <a:t>3</a:t>
            </a:r>
          </a:p>
        </p:txBody>
      </p:sp>
      <p:sp>
        <p:nvSpPr>
          <p:cNvPr id="31" name="Rectangle 30">
            <a:extLst>
              <a:ext uri="{FF2B5EF4-FFF2-40B4-BE49-F238E27FC236}">
                <a16:creationId xmlns:a16="http://schemas.microsoft.com/office/drawing/2014/main" id="{09770765-9C64-6B9D-B763-FD861F1C3E4A}"/>
              </a:ext>
            </a:extLst>
          </p:cNvPr>
          <p:cNvSpPr/>
          <p:nvPr/>
        </p:nvSpPr>
        <p:spPr>
          <a:xfrm>
            <a:off x="1193870" y="2806724"/>
            <a:ext cx="2377440" cy="369332"/>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chemeClr val="bg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bodyPr>
          <a:lstStyle/>
          <a:p>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Dock JC081 is near a valet serviced dock that leverages other docks</a:t>
            </a:r>
          </a:p>
        </p:txBody>
      </p:sp>
      <p:sp>
        <p:nvSpPr>
          <p:cNvPr id="33" name="Flowchart: Connector 32">
            <a:extLst>
              <a:ext uri="{FF2B5EF4-FFF2-40B4-BE49-F238E27FC236}">
                <a16:creationId xmlns:a16="http://schemas.microsoft.com/office/drawing/2014/main" id="{96B6E6C3-E447-7FD8-24B1-0B5DC3C59454}"/>
              </a:ext>
            </a:extLst>
          </p:cNvPr>
          <p:cNvSpPr>
            <a:spLocks noChangeAspect="1"/>
          </p:cNvSpPr>
          <p:nvPr/>
        </p:nvSpPr>
        <p:spPr>
          <a:xfrm>
            <a:off x="784173" y="3297440"/>
            <a:ext cx="253556" cy="253556"/>
          </a:xfrm>
          <a:prstGeom prst="flowChartConnector">
            <a:avLst/>
          </a:prstGeom>
          <a:solidFill>
            <a:schemeClr val="accent6">
              <a:lumMod val="50000"/>
            </a:schemeClr>
          </a:solidFill>
          <a:ln w="635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bg1"/>
                </a:solidFill>
                <a:latin typeface="Calibri" panose="020F0502020204030204" pitchFamily="34" charset="0"/>
                <a:ea typeface="Calibri" panose="020F0502020204030204" pitchFamily="34" charset="0"/>
                <a:cs typeface="Calibri" panose="020F0502020204030204" pitchFamily="34" charset="0"/>
              </a:rPr>
              <a:t>4</a:t>
            </a:r>
          </a:p>
        </p:txBody>
      </p:sp>
      <p:sp>
        <p:nvSpPr>
          <p:cNvPr id="34" name="Rectangle 33">
            <a:extLst>
              <a:ext uri="{FF2B5EF4-FFF2-40B4-BE49-F238E27FC236}">
                <a16:creationId xmlns:a16="http://schemas.microsoft.com/office/drawing/2014/main" id="{737336F1-AA51-A71F-B3F0-DF7179342B2F}"/>
              </a:ext>
            </a:extLst>
          </p:cNvPr>
          <p:cNvSpPr/>
          <p:nvPr/>
        </p:nvSpPr>
        <p:spPr>
          <a:xfrm>
            <a:off x="1193870" y="3239552"/>
            <a:ext cx="2377440" cy="369332"/>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chemeClr val="bg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bodyPr>
          <a:lstStyle/>
          <a:p>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Though both docks are close by, they behave differently on an average day</a:t>
            </a:r>
          </a:p>
        </p:txBody>
      </p:sp>
      <p:pic>
        <p:nvPicPr>
          <p:cNvPr id="41" name="Picture 40" descr="A map with a white sign&#10;&#10;AI-generated content may be incorrect.">
            <a:extLst>
              <a:ext uri="{FF2B5EF4-FFF2-40B4-BE49-F238E27FC236}">
                <a16:creationId xmlns:a16="http://schemas.microsoft.com/office/drawing/2014/main" id="{956343A8-6BF4-83BB-ADD8-39E4F383D5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25045" y="1061747"/>
            <a:ext cx="3515245" cy="2353391"/>
          </a:xfrm>
          <a:prstGeom prst="rect">
            <a:avLst/>
          </a:prstGeom>
        </p:spPr>
      </p:pic>
      <p:pic>
        <p:nvPicPr>
          <p:cNvPr id="42" name="Picture 41" descr="A map of a city&#10;&#10;AI-generated content may be incorrect.">
            <a:extLst>
              <a:ext uri="{FF2B5EF4-FFF2-40B4-BE49-F238E27FC236}">
                <a16:creationId xmlns:a16="http://schemas.microsoft.com/office/drawing/2014/main" id="{2C28B1C8-DBD7-0232-891F-2F9DEEA656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25283" y="3731890"/>
            <a:ext cx="3515245" cy="2688788"/>
          </a:xfrm>
          <a:prstGeom prst="rect">
            <a:avLst/>
          </a:prstGeom>
        </p:spPr>
      </p:pic>
      <p:pic>
        <p:nvPicPr>
          <p:cNvPr id="7" name="Picture 6">
            <a:extLst>
              <a:ext uri="{FF2B5EF4-FFF2-40B4-BE49-F238E27FC236}">
                <a16:creationId xmlns:a16="http://schemas.microsoft.com/office/drawing/2014/main" id="{38C51302-F105-63EA-27F5-E30886025D9B}"/>
              </a:ext>
            </a:extLst>
          </p:cNvPr>
          <p:cNvPicPr>
            <a:picLocks noChangeAspect="1"/>
          </p:cNvPicPr>
          <p:nvPr/>
        </p:nvPicPr>
        <p:blipFill>
          <a:blip r:embed="rId7"/>
          <a:stretch>
            <a:fillRect/>
          </a:stretch>
        </p:blipFill>
        <p:spPr>
          <a:xfrm>
            <a:off x="753200" y="3857828"/>
            <a:ext cx="2818110" cy="2308022"/>
          </a:xfrm>
          <a:prstGeom prst="rect">
            <a:avLst/>
          </a:prstGeom>
        </p:spPr>
      </p:pic>
    </p:spTree>
    <p:extLst>
      <p:ext uri="{BB962C8B-B14F-4D97-AF65-F5344CB8AC3E}">
        <p14:creationId xmlns:p14="http://schemas.microsoft.com/office/powerpoint/2010/main" val="143720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C4F803-9564-7EA3-A3E6-E851BB0E0DB8}"/>
            </a:ext>
          </a:extLst>
        </p:cNvPr>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1093C6ED-9CB8-7156-6F84-C4BE38AC3AB2}"/>
              </a:ext>
            </a:extLst>
          </p:cNvPr>
          <p:cNvSpPr/>
          <p:nvPr/>
        </p:nvSpPr>
        <p:spPr>
          <a:xfrm>
            <a:off x="1929827" y="5498629"/>
            <a:ext cx="8332110" cy="667221"/>
          </a:xfrm>
          <a:prstGeom prst="roundRect">
            <a:avLst/>
          </a:prstGeom>
          <a:noFill/>
          <a:ln>
            <a:solidFill>
              <a:schemeClr val="accent6">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Rounded Corners 19">
            <a:extLst>
              <a:ext uri="{FF2B5EF4-FFF2-40B4-BE49-F238E27FC236}">
                <a16:creationId xmlns:a16="http://schemas.microsoft.com/office/drawing/2014/main" id="{96446859-6594-9F75-CAC6-89FBF219F505}"/>
              </a:ext>
            </a:extLst>
          </p:cNvPr>
          <p:cNvSpPr/>
          <p:nvPr/>
        </p:nvSpPr>
        <p:spPr>
          <a:xfrm>
            <a:off x="550863" y="1482873"/>
            <a:ext cx="11090038" cy="3211749"/>
          </a:xfrm>
          <a:prstGeom prst="roundRect">
            <a:avLst/>
          </a:prstGeom>
          <a:noFill/>
          <a:ln>
            <a:solidFill>
              <a:schemeClr val="accent6">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Placeholder 1">
            <a:extLst>
              <a:ext uri="{FF2B5EF4-FFF2-40B4-BE49-F238E27FC236}">
                <a16:creationId xmlns:a16="http://schemas.microsoft.com/office/drawing/2014/main" id="{1C72F642-C74C-7F21-BB3D-709F9AEFA0DC}"/>
              </a:ext>
            </a:extLst>
          </p:cNvPr>
          <p:cNvSpPr>
            <a:spLocks noGrp="1"/>
          </p:cNvSpPr>
          <p:nvPr>
            <p:ph type="body" sz="quarter" idx="13"/>
          </p:nvPr>
        </p:nvSpPr>
        <p:spPr/>
        <p:txBody>
          <a:bodyPr/>
          <a:lstStyle/>
          <a:p>
            <a:r>
              <a:rPr lang="en-US" dirty="0">
                <a:latin typeface="Calibri" panose="020F0502020204030204" pitchFamily="34" charset="0"/>
                <a:ea typeface="Calibri" panose="020F0502020204030204" pitchFamily="34" charset="0"/>
              </a:rPr>
              <a:t>What the dataset included?</a:t>
            </a:r>
          </a:p>
        </p:txBody>
      </p:sp>
      <p:sp>
        <p:nvSpPr>
          <p:cNvPr id="5" name="Slide Number Placeholder 4">
            <a:extLst>
              <a:ext uri="{FF2B5EF4-FFF2-40B4-BE49-F238E27FC236}">
                <a16:creationId xmlns:a16="http://schemas.microsoft.com/office/drawing/2014/main" id="{029CDFA2-08A1-55B4-BD63-66878E10EEB7}"/>
              </a:ext>
            </a:extLst>
          </p:cNvPr>
          <p:cNvSpPr>
            <a:spLocks noGrp="1"/>
          </p:cNvSpPr>
          <p:nvPr>
            <p:ph type="sldNum" sz="quarter" idx="4"/>
          </p:nvPr>
        </p:nvSpPr>
        <p:spPr/>
        <p:txBody>
          <a:bodyPr/>
          <a:lstStyle/>
          <a:p>
            <a:pPr algn="l">
              <a:lnSpc>
                <a:spcPct val="90000"/>
              </a:lnSpc>
              <a:buFont typeface="Wingdings" panose="05000000000000000000" pitchFamily="2" charset="2"/>
              <a:buNone/>
            </a:pPr>
            <a:fld id="{7E902D2A-5D78-4C51-8B6E-B52A04DFC6E0}" type="slidenum">
              <a:rPr lang="en-US" smtClean="0">
                <a:latin typeface="Calibri" panose="020F0502020204030204" pitchFamily="34" charset="0"/>
                <a:ea typeface="Calibri" panose="020F0502020204030204" pitchFamily="34" charset="0"/>
                <a:cs typeface="Calibri" panose="020F0502020204030204" pitchFamily="34" charset="0"/>
              </a:rPr>
              <a:pPr algn="l">
                <a:lnSpc>
                  <a:spcPct val="90000"/>
                </a:lnSpc>
                <a:buFont typeface="Wingdings" panose="05000000000000000000" pitchFamily="2" charset="2"/>
                <a:buNone/>
              </a:pPr>
              <a:t>5</a:t>
            </a:fld>
            <a:endParaRPr lang="en-US">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E542B2E0-2118-6AED-E77F-5F8761695513}"/>
              </a:ext>
            </a:extLst>
          </p:cNvPr>
          <p:cNvGraphicFramePr>
            <a:graphicFrameLocks noGrp="1"/>
          </p:cNvGraphicFramePr>
          <p:nvPr>
            <p:extLst>
              <p:ext uri="{D42A27DB-BD31-4B8C-83A1-F6EECF244321}">
                <p14:modId xmlns:p14="http://schemas.microsoft.com/office/powerpoint/2010/main" val="897292768"/>
              </p:ext>
            </p:extLst>
          </p:nvPr>
        </p:nvGraphicFramePr>
        <p:xfrm>
          <a:off x="837963" y="2961277"/>
          <a:ext cx="10515596" cy="363271"/>
        </p:xfrm>
        <a:graphic>
          <a:graphicData uri="http://schemas.openxmlformats.org/drawingml/2006/table">
            <a:tbl>
              <a:tblPr/>
              <a:tblGrid>
                <a:gridCol w="808892">
                  <a:extLst>
                    <a:ext uri="{9D8B030D-6E8A-4147-A177-3AD203B41FA5}">
                      <a16:colId xmlns:a16="http://schemas.microsoft.com/office/drawing/2014/main" val="857876258"/>
                    </a:ext>
                  </a:extLst>
                </a:gridCol>
                <a:gridCol w="808892">
                  <a:extLst>
                    <a:ext uri="{9D8B030D-6E8A-4147-A177-3AD203B41FA5}">
                      <a16:colId xmlns:a16="http://schemas.microsoft.com/office/drawing/2014/main" val="1601521838"/>
                    </a:ext>
                  </a:extLst>
                </a:gridCol>
                <a:gridCol w="808892">
                  <a:extLst>
                    <a:ext uri="{9D8B030D-6E8A-4147-A177-3AD203B41FA5}">
                      <a16:colId xmlns:a16="http://schemas.microsoft.com/office/drawing/2014/main" val="2698353592"/>
                    </a:ext>
                  </a:extLst>
                </a:gridCol>
                <a:gridCol w="808892">
                  <a:extLst>
                    <a:ext uri="{9D8B030D-6E8A-4147-A177-3AD203B41FA5}">
                      <a16:colId xmlns:a16="http://schemas.microsoft.com/office/drawing/2014/main" val="981458002"/>
                    </a:ext>
                  </a:extLst>
                </a:gridCol>
                <a:gridCol w="808892">
                  <a:extLst>
                    <a:ext uri="{9D8B030D-6E8A-4147-A177-3AD203B41FA5}">
                      <a16:colId xmlns:a16="http://schemas.microsoft.com/office/drawing/2014/main" val="1747948983"/>
                    </a:ext>
                  </a:extLst>
                </a:gridCol>
                <a:gridCol w="808892">
                  <a:extLst>
                    <a:ext uri="{9D8B030D-6E8A-4147-A177-3AD203B41FA5}">
                      <a16:colId xmlns:a16="http://schemas.microsoft.com/office/drawing/2014/main" val="842182357"/>
                    </a:ext>
                  </a:extLst>
                </a:gridCol>
                <a:gridCol w="808892">
                  <a:extLst>
                    <a:ext uri="{9D8B030D-6E8A-4147-A177-3AD203B41FA5}">
                      <a16:colId xmlns:a16="http://schemas.microsoft.com/office/drawing/2014/main" val="552353376"/>
                    </a:ext>
                  </a:extLst>
                </a:gridCol>
                <a:gridCol w="808892">
                  <a:extLst>
                    <a:ext uri="{9D8B030D-6E8A-4147-A177-3AD203B41FA5}">
                      <a16:colId xmlns:a16="http://schemas.microsoft.com/office/drawing/2014/main" val="3540900536"/>
                    </a:ext>
                  </a:extLst>
                </a:gridCol>
                <a:gridCol w="808892">
                  <a:extLst>
                    <a:ext uri="{9D8B030D-6E8A-4147-A177-3AD203B41FA5}">
                      <a16:colId xmlns:a16="http://schemas.microsoft.com/office/drawing/2014/main" val="206399368"/>
                    </a:ext>
                  </a:extLst>
                </a:gridCol>
                <a:gridCol w="808892">
                  <a:extLst>
                    <a:ext uri="{9D8B030D-6E8A-4147-A177-3AD203B41FA5}">
                      <a16:colId xmlns:a16="http://schemas.microsoft.com/office/drawing/2014/main" val="1143638847"/>
                    </a:ext>
                  </a:extLst>
                </a:gridCol>
                <a:gridCol w="808892">
                  <a:extLst>
                    <a:ext uri="{9D8B030D-6E8A-4147-A177-3AD203B41FA5}">
                      <a16:colId xmlns:a16="http://schemas.microsoft.com/office/drawing/2014/main" val="366644744"/>
                    </a:ext>
                  </a:extLst>
                </a:gridCol>
                <a:gridCol w="808892">
                  <a:extLst>
                    <a:ext uri="{9D8B030D-6E8A-4147-A177-3AD203B41FA5}">
                      <a16:colId xmlns:a16="http://schemas.microsoft.com/office/drawing/2014/main" val="1683312166"/>
                    </a:ext>
                  </a:extLst>
                </a:gridCol>
                <a:gridCol w="808892">
                  <a:extLst>
                    <a:ext uri="{9D8B030D-6E8A-4147-A177-3AD203B41FA5}">
                      <a16:colId xmlns:a16="http://schemas.microsoft.com/office/drawing/2014/main" val="1928074484"/>
                    </a:ext>
                  </a:extLst>
                </a:gridCol>
              </a:tblGrid>
              <a:tr h="363271">
                <a:tc>
                  <a:txBody>
                    <a:bodyPr/>
                    <a:lstStyle/>
                    <a:p>
                      <a:pPr algn="ctr" fontAlgn="b">
                        <a:buNone/>
                      </a:pPr>
                      <a:r>
                        <a:rPr lang="en-US" sz="800" b="0" i="0" u="none" strike="noStrike" dirty="0" err="1">
                          <a:solidFill>
                            <a:srgbClr val="000000"/>
                          </a:solidFill>
                          <a:effectLst/>
                          <a:latin typeface="Aptos Narrow" panose="020B0004020202020204" pitchFamily="34" charset="0"/>
                        </a:rPr>
                        <a:t>ride_id</a:t>
                      </a:r>
                      <a:endParaRPr lang="en-US" sz="800" b="0" i="0" u="none" strike="noStrike" dirty="0">
                        <a:solidFill>
                          <a:srgbClr val="000000"/>
                        </a:solidFill>
                        <a:effectLst/>
                        <a:latin typeface="Aptos Narrow" panose="020B0004020202020204" pitchFamily="34" charset="0"/>
                      </a:endParaRPr>
                    </a:p>
                  </a:txBody>
                  <a:tcPr marL="3359" marR="3359" marT="335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b">
                        <a:buNone/>
                      </a:pPr>
                      <a:r>
                        <a:rPr lang="en-US" sz="800" b="0" i="0" u="none" strike="noStrike" dirty="0" err="1">
                          <a:solidFill>
                            <a:srgbClr val="000000"/>
                          </a:solidFill>
                          <a:effectLst/>
                          <a:latin typeface="Aptos Narrow" panose="020B0004020202020204" pitchFamily="34" charset="0"/>
                        </a:rPr>
                        <a:t>rideable_type</a:t>
                      </a:r>
                      <a:endParaRPr lang="en-US" sz="800" b="0" i="0" u="none" strike="noStrike" dirty="0">
                        <a:solidFill>
                          <a:srgbClr val="000000"/>
                        </a:solidFill>
                        <a:effectLst/>
                        <a:latin typeface="Aptos Narrow" panose="020B0004020202020204" pitchFamily="34" charset="0"/>
                      </a:endParaRPr>
                    </a:p>
                  </a:txBody>
                  <a:tcPr marL="3359" marR="3359" marT="335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b">
                        <a:buNone/>
                      </a:pPr>
                      <a:r>
                        <a:rPr lang="en-US" sz="800" b="0" i="0" u="none" strike="noStrike" dirty="0" err="1">
                          <a:solidFill>
                            <a:srgbClr val="000000"/>
                          </a:solidFill>
                          <a:effectLst/>
                          <a:latin typeface="Aptos Narrow" panose="020B0004020202020204" pitchFamily="34" charset="0"/>
                        </a:rPr>
                        <a:t>started_at</a:t>
                      </a:r>
                      <a:endParaRPr lang="en-US" sz="800" b="0" i="0" u="none" strike="noStrike" dirty="0">
                        <a:solidFill>
                          <a:srgbClr val="000000"/>
                        </a:solidFill>
                        <a:effectLst/>
                        <a:latin typeface="Aptos Narrow" panose="020B0004020202020204" pitchFamily="34" charset="0"/>
                      </a:endParaRPr>
                    </a:p>
                  </a:txBody>
                  <a:tcPr marL="3359" marR="3359" marT="335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b">
                        <a:buNone/>
                      </a:pPr>
                      <a:r>
                        <a:rPr lang="en-US" sz="800" b="0" i="0" u="none" strike="noStrike" dirty="0" err="1">
                          <a:solidFill>
                            <a:srgbClr val="000000"/>
                          </a:solidFill>
                          <a:effectLst/>
                          <a:latin typeface="Aptos Narrow" panose="020B0004020202020204" pitchFamily="34" charset="0"/>
                        </a:rPr>
                        <a:t>ended_at</a:t>
                      </a:r>
                      <a:endParaRPr lang="en-US" sz="800" b="0" i="0" u="none" strike="noStrike" dirty="0">
                        <a:solidFill>
                          <a:srgbClr val="000000"/>
                        </a:solidFill>
                        <a:effectLst/>
                        <a:latin typeface="Aptos Narrow" panose="020B0004020202020204" pitchFamily="34" charset="0"/>
                      </a:endParaRPr>
                    </a:p>
                  </a:txBody>
                  <a:tcPr marL="3359" marR="3359" marT="335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b">
                        <a:buNone/>
                      </a:pPr>
                      <a:r>
                        <a:rPr lang="en-US" sz="800" b="0" i="0" u="none" strike="noStrike" dirty="0" err="1">
                          <a:solidFill>
                            <a:srgbClr val="000000"/>
                          </a:solidFill>
                          <a:effectLst/>
                          <a:latin typeface="Aptos Narrow" panose="020B0004020202020204" pitchFamily="34" charset="0"/>
                        </a:rPr>
                        <a:t>start_station_name</a:t>
                      </a:r>
                      <a:endParaRPr lang="en-US" sz="800" b="0" i="0" u="none" strike="noStrike" dirty="0">
                        <a:solidFill>
                          <a:srgbClr val="000000"/>
                        </a:solidFill>
                        <a:effectLst/>
                        <a:latin typeface="Aptos Narrow" panose="020B0004020202020204" pitchFamily="34" charset="0"/>
                      </a:endParaRPr>
                    </a:p>
                  </a:txBody>
                  <a:tcPr marL="3359" marR="3359" marT="335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b">
                        <a:buNone/>
                      </a:pPr>
                      <a:r>
                        <a:rPr lang="en-US" sz="800" b="0" i="0" u="none" strike="noStrike">
                          <a:solidFill>
                            <a:srgbClr val="000000"/>
                          </a:solidFill>
                          <a:effectLst/>
                          <a:latin typeface="Aptos Narrow" panose="020B0004020202020204" pitchFamily="34" charset="0"/>
                        </a:rPr>
                        <a:t>start_station_id</a:t>
                      </a:r>
                    </a:p>
                  </a:txBody>
                  <a:tcPr marL="3359" marR="3359" marT="335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b">
                        <a:buNone/>
                      </a:pPr>
                      <a:r>
                        <a:rPr lang="en-US" sz="800" b="0" i="0" u="none" strike="noStrike" dirty="0" err="1">
                          <a:solidFill>
                            <a:srgbClr val="000000"/>
                          </a:solidFill>
                          <a:effectLst/>
                          <a:latin typeface="Aptos Narrow" panose="020B0004020202020204" pitchFamily="34" charset="0"/>
                        </a:rPr>
                        <a:t>end_station_name</a:t>
                      </a:r>
                      <a:endParaRPr lang="en-US" sz="800" b="0" i="0" u="none" strike="noStrike" dirty="0">
                        <a:solidFill>
                          <a:srgbClr val="000000"/>
                        </a:solidFill>
                        <a:effectLst/>
                        <a:latin typeface="Aptos Narrow" panose="020B0004020202020204" pitchFamily="34" charset="0"/>
                      </a:endParaRPr>
                    </a:p>
                  </a:txBody>
                  <a:tcPr marL="3359" marR="3359" marT="335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b">
                        <a:buNone/>
                      </a:pPr>
                      <a:r>
                        <a:rPr lang="en-US" sz="800" b="0" i="0" u="none" strike="noStrike">
                          <a:solidFill>
                            <a:srgbClr val="000000"/>
                          </a:solidFill>
                          <a:effectLst/>
                          <a:latin typeface="Aptos Narrow" panose="020B0004020202020204" pitchFamily="34" charset="0"/>
                        </a:rPr>
                        <a:t>end_station_id</a:t>
                      </a:r>
                    </a:p>
                  </a:txBody>
                  <a:tcPr marL="3359" marR="3359" marT="335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b">
                        <a:buNone/>
                      </a:pPr>
                      <a:r>
                        <a:rPr lang="en-US" sz="800" b="0" i="0" u="none" strike="noStrike" dirty="0" err="1">
                          <a:solidFill>
                            <a:srgbClr val="000000"/>
                          </a:solidFill>
                          <a:effectLst/>
                          <a:latin typeface="Aptos Narrow" panose="020B0004020202020204" pitchFamily="34" charset="0"/>
                        </a:rPr>
                        <a:t>start_lat</a:t>
                      </a:r>
                      <a:endParaRPr lang="en-US" sz="800" b="0" i="0" u="none" strike="noStrike" dirty="0">
                        <a:solidFill>
                          <a:srgbClr val="000000"/>
                        </a:solidFill>
                        <a:effectLst/>
                        <a:latin typeface="Aptos Narrow" panose="020B0004020202020204" pitchFamily="34" charset="0"/>
                      </a:endParaRPr>
                    </a:p>
                  </a:txBody>
                  <a:tcPr marL="3359" marR="3359" marT="335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b">
                        <a:buNone/>
                      </a:pPr>
                      <a:r>
                        <a:rPr lang="en-US" sz="800" b="0" i="0" u="none" strike="noStrike" dirty="0" err="1">
                          <a:solidFill>
                            <a:srgbClr val="000000"/>
                          </a:solidFill>
                          <a:effectLst/>
                          <a:latin typeface="Aptos Narrow" panose="020B0004020202020204" pitchFamily="34" charset="0"/>
                        </a:rPr>
                        <a:t>start_lng</a:t>
                      </a:r>
                      <a:endParaRPr lang="en-US" sz="800" b="0" i="0" u="none" strike="noStrike" dirty="0">
                        <a:solidFill>
                          <a:srgbClr val="000000"/>
                        </a:solidFill>
                        <a:effectLst/>
                        <a:latin typeface="Aptos Narrow" panose="020B0004020202020204" pitchFamily="34" charset="0"/>
                      </a:endParaRPr>
                    </a:p>
                  </a:txBody>
                  <a:tcPr marL="3359" marR="3359" marT="335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b">
                        <a:buNone/>
                      </a:pPr>
                      <a:r>
                        <a:rPr lang="en-US" sz="800" b="0" i="0" u="none" strike="noStrike" dirty="0" err="1">
                          <a:solidFill>
                            <a:srgbClr val="000000"/>
                          </a:solidFill>
                          <a:effectLst/>
                          <a:latin typeface="Aptos Narrow" panose="020B0004020202020204" pitchFamily="34" charset="0"/>
                        </a:rPr>
                        <a:t>end_lat</a:t>
                      </a:r>
                      <a:endParaRPr lang="en-US" sz="800" b="0" i="0" u="none" strike="noStrike" dirty="0">
                        <a:solidFill>
                          <a:srgbClr val="000000"/>
                        </a:solidFill>
                        <a:effectLst/>
                        <a:latin typeface="Aptos Narrow" panose="020B0004020202020204" pitchFamily="34" charset="0"/>
                      </a:endParaRPr>
                    </a:p>
                  </a:txBody>
                  <a:tcPr marL="3359" marR="3359" marT="335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b">
                        <a:buNone/>
                      </a:pPr>
                      <a:r>
                        <a:rPr lang="en-US" sz="800" b="0" i="0" u="none" strike="noStrike" dirty="0" err="1">
                          <a:solidFill>
                            <a:srgbClr val="000000"/>
                          </a:solidFill>
                          <a:effectLst/>
                          <a:latin typeface="Aptos Narrow" panose="020B0004020202020204" pitchFamily="34" charset="0"/>
                        </a:rPr>
                        <a:t>end_lng</a:t>
                      </a:r>
                      <a:endParaRPr lang="en-US" sz="800" b="0" i="0" u="none" strike="noStrike" dirty="0">
                        <a:solidFill>
                          <a:srgbClr val="000000"/>
                        </a:solidFill>
                        <a:effectLst/>
                        <a:latin typeface="Aptos Narrow" panose="020B0004020202020204" pitchFamily="34" charset="0"/>
                      </a:endParaRPr>
                    </a:p>
                  </a:txBody>
                  <a:tcPr marL="3359" marR="3359" marT="335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fontAlgn="b">
                        <a:buNone/>
                      </a:pPr>
                      <a:r>
                        <a:rPr lang="en-US" sz="800" b="0" i="0" u="none" strike="noStrike" dirty="0" err="1">
                          <a:solidFill>
                            <a:srgbClr val="000000"/>
                          </a:solidFill>
                          <a:effectLst/>
                          <a:latin typeface="Aptos Narrow" panose="020B0004020202020204" pitchFamily="34" charset="0"/>
                        </a:rPr>
                        <a:t>member_casual</a:t>
                      </a:r>
                      <a:endParaRPr lang="en-US" sz="800" b="0" i="0" u="none" strike="noStrike" dirty="0">
                        <a:solidFill>
                          <a:srgbClr val="000000"/>
                        </a:solidFill>
                        <a:effectLst/>
                        <a:latin typeface="Aptos Narrow" panose="020B0004020202020204" pitchFamily="34" charset="0"/>
                      </a:endParaRPr>
                    </a:p>
                  </a:txBody>
                  <a:tcPr marL="3359" marR="3359" marT="335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1405988609"/>
                  </a:ext>
                </a:extLst>
              </a:tr>
            </a:tbl>
          </a:graphicData>
        </a:graphic>
      </p:graphicFrame>
      <p:sp>
        <p:nvSpPr>
          <p:cNvPr id="7" name="Speech Bubble: Rectangle with Corners Rounded 6">
            <a:extLst>
              <a:ext uri="{FF2B5EF4-FFF2-40B4-BE49-F238E27FC236}">
                <a16:creationId xmlns:a16="http://schemas.microsoft.com/office/drawing/2014/main" id="{7A241D68-A877-9473-CB4E-09BEA3202332}"/>
              </a:ext>
            </a:extLst>
          </p:cNvPr>
          <p:cNvSpPr/>
          <p:nvPr/>
        </p:nvSpPr>
        <p:spPr>
          <a:xfrm>
            <a:off x="671707" y="1781838"/>
            <a:ext cx="949273" cy="649913"/>
          </a:xfrm>
          <a:prstGeom prst="wedgeRoundRectCallout">
            <a:avLst>
              <a:gd name="adj1" fmla="val -5847"/>
              <a:gd name="adj2" fmla="val 130367"/>
              <a:gd name="adj3" fmla="val 16667"/>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Unique 16 character alphanumeric code</a:t>
            </a:r>
          </a:p>
        </p:txBody>
      </p:sp>
      <p:sp>
        <p:nvSpPr>
          <p:cNvPr id="8" name="Speech Bubble: Rectangle with Corners Rounded 7">
            <a:extLst>
              <a:ext uri="{FF2B5EF4-FFF2-40B4-BE49-F238E27FC236}">
                <a16:creationId xmlns:a16="http://schemas.microsoft.com/office/drawing/2014/main" id="{8DB8520F-B5A2-C1D9-4533-F118F71651B0}"/>
              </a:ext>
            </a:extLst>
          </p:cNvPr>
          <p:cNvSpPr/>
          <p:nvPr/>
        </p:nvSpPr>
        <p:spPr>
          <a:xfrm>
            <a:off x="1329798" y="3763038"/>
            <a:ext cx="949273" cy="649913"/>
          </a:xfrm>
          <a:prstGeom prst="wedgeRoundRectCallout">
            <a:avLst>
              <a:gd name="adj1" fmla="val -739"/>
              <a:gd name="adj2" fmla="val -119048"/>
              <a:gd name="adj3" fmla="val 16667"/>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Electric or classic bike</a:t>
            </a:r>
          </a:p>
        </p:txBody>
      </p:sp>
      <p:sp>
        <p:nvSpPr>
          <p:cNvPr id="9" name="Speech Bubble: Rectangle with Corners Rounded 8">
            <a:extLst>
              <a:ext uri="{FF2B5EF4-FFF2-40B4-BE49-F238E27FC236}">
                <a16:creationId xmlns:a16="http://schemas.microsoft.com/office/drawing/2014/main" id="{71A9C69D-4C63-695A-1D02-13899300F4BE}"/>
              </a:ext>
            </a:extLst>
          </p:cNvPr>
          <p:cNvSpPr/>
          <p:nvPr/>
        </p:nvSpPr>
        <p:spPr>
          <a:xfrm>
            <a:off x="2348107" y="1781838"/>
            <a:ext cx="949273" cy="649913"/>
          </a:xfrm>
          <a:prstGeom prst="wedgeRoundRectCallout">
            <a:avLst>
              <a:gd name="adj1" fmla="val -5847"/>
              <a:gd name="adj2" fmla="val 130367"/>
              <a:gd name="adj3" fmla="val 16667"/>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Timestamp of the date and starting time</a:t>
            </a:r>
          </a:p>
        </p:txBody>
      </p:sp>
      <p:sp>
        <p:nvSpPr>
          <p:cNvPr id="10" name="Speech Bubble: Rectangle with Corners Rounded 9">
            <a:extLst>
              <a:ext uri="{FF2B5EF4-FFF2-40B4-BE49-F238E27FC236}">
                <a16:creationId xmlns:a16="http://schemas.microsoft.com/office/drawing/2014/main" id="{F868ACE7-0D78-6F4C-66B6-F0AE45625503}"/>
              </a:ext>
            </a:extLst>
          </p:cNvPr>
          <p:cNvSpPr/>
          <p:nvPr/>
        </p:nvSpPr>
        <p:spPr>
          <a:xfrm>
            <a:off x="4024507" y="1781838"/>
            <a:ext cx="949273" cy="649913"/>
          </a:xfrm>
          <a:prstGeom prst="wedgeRoundRectCallout">
            <a:avLst>
              <a:gd name="adj1" fmla="val -5847"/>
              <a:gd name="adj2" fmla="val 130367"/>
              <a:gd name="adj3" fmla="val 16667"/>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Station name where the ride started</a:t>
            </a:r>
          </a:p>
        </p:txBody>
      </p:sp>
      <p:sp>
        <p:nvSpPr>
          <p:cNvPr id="11" name="Speech Bubble: Rectangle with Corners Rounded 10">
            <a:extLst>
              <a:ext uri="{FF2B5EF4-FFF2-40B4-BE49-F238E27FC236}">
                <a16:creationId xmlns:a16="http://schemas.microsoft.com/office/drawing/2014/main" id="{5A81EB8F-176F-97C1-64F1-D77153B8346E}"/>
              </a:ext>
            </a:extLst>
          </p:cNvPr>
          <p:cNvSpPr/>
          <p:nvPr/>
        </p:nvSpPr>
        <p:spPr>
          <a:xfrm>
            <a:off x="5621363" y="1781838"/>
            <a:ext cx="949273" cy="649913"/>
          </a:xfrm>
          <a:prstGeom prst="wedgeRoundRectCallout">
            <a:avLst>
              <a:gd name="adj1" fmla="val -5847"/>
              <a:gd name="adj2" fmla="val 130367"/>
              <a:gd name="adj3" fmla="val 16667"/>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Station name where the ride ended</a:t>
            </a:r>
          </a:p>
        </p:txBody>
      </p:sp>
      <p:sp>
        <p:nvSpPr>
          <p:cNvPr id="12" name="Speech Bubble: Rectangle with Corners Rounded 11">
            <a:extLst>
              <a:ext uri="{FF2B5EF4-FFF2-40B4-BE49-F238E27FC236}">
                <a16:creationId xmlns:a16="http://schemas.microsoft.com/office/drawing/2014/main" id="{1D114ABC-5652-B621-653C-CE0BF080938B}"/>
              </a:ext>
            </a:extLst>
          </p:cNvPr>
          <p:cNvSpPr/>
          <p:nvPr/>
        </p:nvSpPr>
        <p:spPr>
          <a:xfrm>
            <a:off x="7263364" y="1781838"/>
            <a:ext cx="949273" cy="649913"/>
          </a:xfrm>
          <a:prstGeom prst="wedgeRoundRectCallout">
            <a:avLst>
              <a:gd name="adj1" fmla="val -5847"/>
              <a:gd name="adj2" fmla="val 130367"/>
              <a:gd name="adj3" fmla="val 16667"/>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The latitude coordinates of the start station</a:t>
            </a:r>
          </a:p>
        </p:txBody>
      </p:sp>
      <p:sp>
        <p:nvSpPr>
          <p:cNvPr id="13" name="Speech Bubble: Rectangle with Corners Rounded 12">
            <a:extLst>
              <a:ext uri="{FF2B5EF4-FFF2-40B4-BE49-F238E27FC236}">
                <a16:creationId xmlns:a16="http://schemas.microsoft.com/office/drawing/2014/main" id="{A075F314-2634-F0F7-6860-01B9330961D9}"/>
              </a:ext>
            </a:extLst>
          </p:cNvPr>
          <p:cNvSpPr/>
          <p:nvPr/>
        </p:nvSpPr>
        <p:spPr>
          <a:xfrm>
            <a:off x="8916111" y="1781838"/>
            <a:ext cx="949273" cy="649913"/>
          </a:xfrm>
          <a:prstGeom prst="wedgeRoundRectCallout">
            <a:avLst>
              <a:gd name="adj1" fmla="val -5847"/>
              <a:gd name="adj2" fmla="val 130367"/>
              <a:gd name="adj3" fmla="val 16667"/>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The latitude coordinates of the end station</a:t>
            </a:r>
          </a:p>
        </p:txBody>
      </p:sp>
      <p:sp>
        <p:nvSpPr>
          <p:cNvPr id="14" name="Speech Bubble: Rectangle with Corners Rounded 13">
            <a:extLst>
              <a:ext uri="{FF2B5EF4-FFF2-40B4-BE49-F238E27FC236}">
                <a16:creationId xmlns:a16="http://schemas.microsoft.com/office/drawing/2014/main" id="{381AB7BF-DF1D-B322-05B5-386EEE332890}"/>
              </a:ext>
            </a:extLst>
          </p:cNvPr>
          <p:cNvSpPr/>
          <p:nvPr/>
        </p:nvSpPr>
        <p:spPr>
          <a:xfrm>
            <a:off x="10474747" y="1781838"/>
            <a:ext cx="949273" cy="649913"/>
          </a:xfrm>
          <a:prstGeom prst="wedgeRoundRectCallout">
            <a:avLst>
              <a:gd name="adj1" fmla="val -5847"/>
              <a:gd name="adj2" fmla="val 130367"/>
              <a:gd name="adj3" fmla="val 16667"/>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Whether the bike was used by a member or casual user</a:t>
            </a:r>
          </a:p>
        </p:txBody>
      </p:sp>
      <p:sp>
        <p:nvSpPr>
          <p:cNvPr id="15" name="Speech Bubble: Rectangle with Corners Rounded 14">
            <a:extLst>
              <a:ext uri="{FF2B5EF4-FFF2-40B4-BE49-F238E27FC236}">
                <a16:creationId xmlns:a16="http://schemas.microsoft.com/office/drawing/2014/main" id="{67958B83-660B-A415-B754-18CF754D89AC}"/>
              </a:ext>
            </a:extLst>
          </p:cNvPr>
          <p:cNvSpPr/>
          <p:nvPr/>
        </p:nvSpPr>
        <p:spPr>
          <a:xfrm>
            <a:off x="3200163" y="3763038"/>
            <a:ext cx="949273" cy="649913"/>
          </a:xfrm>
          <a:prstGeom prst="wedgeRoundRectCallout">
            <a:avLst>
              <a:gd name="adj1" fmla="val -739"/>
              <a:gd name="adj2" fmla="val -119048"/>
              <a:gd name="adj3" fmla="val 16667"/>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Timestamp of the date and ending time</a:t>
            </a:r>
          </a:p>
        </p:txBody>
      </p:sp>
      <p:sp>
        <p:nvSpPr>
          <p:cNvPr id="16" name="Speech Bubble: Rectangle with Corners Rounded 15">
            <a:extLst>
              <a:ext uri="{FF2B5EF4-FFF2-40B4-BE49-F238E27FC236}">
                <a16:creationId xmlns:a16="http://schemas.microsoft.com/office/drawing/2014/main" id="{27ED3D42-3281-BCEA-7FE7-33CA7B0E231F}"/>
              </a:ext>
            </a:extLst>
          </p:cNvPr>
          <p:cNvSpPr/>
          <p:nvPr/>
        </p:nvSpPr>
        <p:spPr>
          <a:xfrm>
            <a:off x="4748290" y="3763038"/>
            <a:ext cx="949273" cy="649913"/>
          </a:xfrm>
          <a:prstGeom prst="wedgeRoundRectCallout">
            <a:avLst>
              <a:gd name="adj1" fmla="val -739"/>
              <a:gd name="adj2" fmla="val -119048"/>
              <a:gd name="adj3" fmla="val 16667"/>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The unique station id for the starting station</a:t>
            </a:r>
          </a:p>
        </p:txBody>
      </p:sp>
      <p:sp>
        <p:nvSpPr>
          <p:cNvPr id="17" name="Speech Bubble: Rectangle with Corners Rounded 16">
            <a:extLst>
              <a:ext uri="{FF2B5EF4-FFF2-40B4-BE49-F238E27FC236}">
                <a16:creationId xmlns:a16="http://schemas.microsoft.com/office/drawing/2014/main" id="{50ABB335-828D-0BC2-14F8-DE822944D835}"/>
              </a:ext>
            </a:extLst>
          </p:cNvPr>
          <p:cNvSpPr/>
          <p:nvPr/>
        </p:nvSpPr>
        <p:spPr>
          <a:xfrm>
            <a:off x="6396981" y="3763038"/>
            <a:ext cx="949273" cy="649913"/>
          </a:xfrm>
          <a:prstGeom prst="wedgeRoundRectCallout">
            <a:avLst>
              <a:gd name="adj1" fmla="val -739"/>
              <a:gd name="adj2" fmla="val -119048"/>
              <a:gd name="adj3" fmla="val 16667"/>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The unique station id for the ending station</a:t>
            </a:r>
          </a:p>
        </p:txBody>
      </p:sp>
      <p:sp>
        <p:nvSpPr>
          <p:cNvPr id="18" name="Speech Bubble: Rectangle with Corners Rounded 17">
            <a:extLst>
              <a:ext uri="{FF2B5EF4-FFF2-40B4-BE49-F238E27FC236}">
                <a16:creationId xmlns:a16="http://schemas.microsoft.com/office/drawing/2014/main" id="{E624AA7C-84D6-CF14-E731-FE3F4DC099F3}"/>
              </a:ext>
            </a:extLst>
          </p:cNvPr>
          <p:cNvSpPr/>
          <p:nvPr/>
        </p:nvSpPr>
        <p:spPr>
          <a:xfrm>
            <a:off x="8142654" y="3763038"/>
            <a:ext cx="949273" cy="649913"/>
          </a:xfrm>
          <a:prstGeom prst="wedgeRoundRectCallout">
            <a:avLst>
              <a:gd name="adj1" fmla="val -739"/>
              <a:gd name="adj2" fmla="val -119048"/>
              <a:gd name="adj3" fmla="val 16667"/>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The longitude coordinates of the start station</a:t>
            </a:r>
          </a:p>
        </p:txBody>
      </p:sp>
      <p:sp>
        <p:nvSpPr>
          <p:cNvPr id="19" name="Speech Bubble: Rectangle with Corners Rounded 18">
            <a:extLst>
              <a:ext uri="{FF2B5EF4-FFF2-40B4-BE49-F238E27FC236}">
                <a16:creationId xmlns:a16="http://schemas.microsoft.com/office/drawing/2014/main" id="{5AC870C4-0ABC-9910-9D67-70AE106F57F2}"/>
              </a:ext>
            </a:extLst>
          </p:cNvPr>
          <p:cNvSpPr/>
          <p:nvPr/>
        </p:nvSpPr>
        <p:spPr>
          <a:xfrm>
            <a:off x="9728999" y="3763038"/>
            <a:ext cx="949273" cy="649913"/>
          </a:xfrm>
          <a:prstGeom prst="wedgeRoundRectCallout">
            <a:avLst>
              <a:gd name="adj1" fmla="val -739"/>
              <a:gd name="adj2" fmla="val -119048"/>
              <a:gd name="adj3" fmla="val 16667"/>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The longitude coordinates of the end station</a:t>
            </a:r>
          </a:p>
        </p:txBody>
      </p:sp>
      <p:sp>
        <p:nvSpPr>
          <p:cNvPr id="21" name="Rectangle 15">
            <a:extLst>
              <a:ext uri="{FF2B5EF4-FFF2-40B4-BE49-F238E27FC236}">
                <a16:creationId xmlns:a16="http://schemas.microsoft.com/office/drawing/2014/main" id="{EFC7E157-3C19-3161-711D-15E1875DCEBB}"/>
              </a:ext>
            </a:extLst>
          </p:cNvPr>
          <p:cNvSpPr>
            <a:spLocks noChangeArrowheads="1"/>
          </p:cNvSpPr>
          <p:nvPr/>
        </p:nvSpPr>
        <p:spPr bwMode="auto">
          <a:xfrm>
            <a:off x="5114794" y="1129559"/>
            <a:ext cx="1962177" cy="340735"/>
          </a:xfrm>
          <a:prstGeom prst="rect">
            <a:avLst/>
          </a:prstGeom>
          <a:noFill/>
          <a:ln w="6350">
            <a:noFill/>
            <a:miter lim="800000"/>
            <a:headEnd type="none" w="sm" len="sm"/>
            <a:tailEnd type="none" w="sm" len="sm"/>
          </a:ln>
        </p:spPr>
        <p:txBody>
          <a:bodyPr wrap="none" lIns="126000" tIns="46800" rIns="90000" bIns="46800">
            <a:spAutoFit/>
          </a:bodyPr>
          <a:lstStyle/>
          <a:p>
            <a:pPr marL="0" marR="0" lvl="0" indent="0" defTabSz="762000" eaLnBrk="0" fontAlgn="auto" latinLnBrk="0" hangingPunct="0">
              <a:lnSpc>
                <a:spcPct val="100000"/>
              </a:lnSpc>
              <a:spcBef>
                <a:spcPts val="0"/>
              </a:spcBef>
              <a:spcAft>
                <a:spcPts val="0"/>
              </a:spcAft>
              <a:buClrTx/>
              <a:buSzTx/>
              <a:buFontTx/>
              <a:buNone/>
              <a:tabLst/>
              <a:defRPr/>
            </a:pPr>
            <a:r>
              <a:rPr lang="en-GB" sz="1600" b="1" i="1" kern="0" dirty="0">
                <a:solidFill>
                  <a:schemeClr val="accent6">
                    <a:lumMod val="50000"/>
                  </a:schemeClr>
                </a:solidFill>
                <a:latin typeface="Calibri" panose="020F0502020204030204" pitchFamily="34" charset="0"/>
                <a:ea typeface="Calibri" panose="020F0502020204030204" pitchFamily="34" charset="0"/>
                <a:cs typeface="Calibri" panose="020F0502020204030204" pitchFamily="34" charset="0"/>
              </a:rPr>
              <a:t>Data Set Description</a:t>
            </a:r>
            <a:endParaRPr kumimoji="0" lang="en-GB" sz="1600" b="1" i="1" u="none" strike="noStrike" kern="0" cap="none" spc="0" normalizeH="0" baseline="0" noProof="0" dirty="0">
              <a:ln>
                <a:noFill/>
              </a:ln>
              <a:solidFill>
                <a:schemeClr val="accent6">
                  <a:lumMod val="50000"/>
                </a:scheme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mc:AlternateContent xmlns:mc="http://schemas.openxmlformats.org/markup-compatibility/2006" xmlns:p14="http://schemas.microsoft.com/office/powerpoint/2010/main">
        <mc:Choice Requires="p14">
          <p:contentPart p14:bwMode="auto" r:id="rId3">
            <p14:nvContentPartPr>
              <p14:cNvPr id="29" name="Ink 28">
                <a:extLst>
                  <a:ext uri="{FF2B5EF4-FFF2-40B4-BE49-F238E27FC236}">
                    <a16:creationId xmlns:a16="http://schemas.microsoft.com/office/drawing/2014/main" id="{83A1C61D-A8E2-F724-47B3-E39984188AD7}"/>
                  </a:ext>
                </a:extLst>
              </p14:cNvPr>
              <p14:cNvContentPartPr/>
              <p14:nvPr/>
            </p14:nvContentPartPr>
            <p14:xfrm>
              <a:off x="12129742" y="4710994"/>
              <a:ext cx="360" cy="360"/>
            </p14:xfrm>
          </p:contentPart>
        </mc:Choice>
        <mc:Fallback xmlns="">
          <p:pic>
            <p:nvPicPr>
              <p:cNvPr id="29" name="Ink 28">
                <a:extLst>
                  <a:ext uri="{FF2B5EF4-FFF2-40B4-BE49-F238E27FC236}">
                    <a16:creationId xmlns:a16="http://schemas.microsoft.com/office/drawing/2014/main" id="{83A1C61D-A8E2-F724-47B3-E39984188AD7}"/>
                  </a:ext>
                </a:extLst>
              </p:cNvPr>
              <p:cNvPicPr/>
              <p:nvPr/>
            </p:nvPicPr>
            <p:blipFill>
              <a:blip r:embed="rId4"/>
              <a:stretch>
                <a:fillRect/>
              </a:stretch>
            </p:blipFill>
            <p:spPr>
              <a:xfrm>
                <a:off x="12123622" y="4704874"/>
                <a:ext cx="12600" cy="12600"/>
              </a:xfrm>
              <a:prstGeom prst="rect">
                <a:avLst/>
              </a:prstGeom>
            </p:spPr>
          </p:pic>
        </mc:Fallback>
      </mc:AlternateContent>
      <p:grpSp>
        <p:nvGrpSpPr>
          <p:cNvPr id="33" name="Group 32">
            <a:extLst>
              <a:ext uri="{FF2B5EF4-FFF2-40B4-BE49-F238E27FC236}">
                <a16:creationId xmlns:a16="http://schemas.microsoft.com/office/drawing/2014/main" id="{95C912BB-111C-F219-7688-840504F65122}"/>
              </a:ext>
            </a:extLst>
          </p:cNvPr>
          <p:cNvGrpSpPr/>
          <p:nvPr/>
        </p:nvGrpSpPr>
        <p:grpSpPr>
          <a:xfrm>
            <a:off x="551479" y="4852025"/>
            <a:ext cx="11089043" cy="288411"/>
            <a:chOff x="-2214245" y="5098829"/>
            <a:chExt cx="11089043" cy="288411"/>
          </a:xfrm>
        </p:grpSpPr>
        <p:cxnSp>
          <p:nvCxnSpPr>
            <p:cNvPr id="30" name="Straight Connector 29">
              <a:extLst>
                <a:ext uri="{FF2B5EF4-FFF2-40B4-BE49-F238E27FC236}">
                  <a16:creationId xmlns:a16="http://schemas.microsoft.com/office/drawing/2014/main" id="{B03D444D-34C1-5605-BF48-23315FF1D66A}"/>
                </a:ext>
              </a:extLst>
            </p:cNvPr>
            <p:cNvCxnSpPr>
              <a:cxnSpLocks/>
            </p:cNvCxnSpPr>
            <p:nvPr/>
          </p:nvCxnSpPr>
          <p:spPr>
            <a:xfrm flipH="1">
              <a:off x="-2214245" y="5240391"/>
              <a:ext cx="11089043" cy="0"/>
            </a:xfrm>
            <a:prstGeom prst="line">
              <a:avLst/>
            </a:prstGeom>
            <a:noFill/>
            <a:ln w="19050" cap="flat" cmpd="sng" algn="ctr">
              <a:solidFill>
                <a:sysClr val="windowText" lastClr="000000">
                  <a:lumMod val="50000"/>
                  <a:lumOff val="50000"/>
                </a:sysClr>
              </a:solidFill>
              <a:prstDash val="solid"/>
              <a:miter lim="800000"/>
            </a:ln>
            <a:effectLst/>
          </p:spPr>
        </p:cxnSp>
        <p:sp>
          <p:nvSpPr>
            <p:cNvPr id="31" name="Oval 30">
              <a:extLst>
                <a:ext uri="{FF2B5EF4-FFF2-40B4-BE49-F238E27FC236}">
                  <a16:creationId xmlns:a16="http://schemas.microsoft.com/office/drawing/2014/main" id="{DC6E44B8-792B-1E88-E762-76E05D49E27F}"/>
                </a:ext>
              </a:extLst>
            </p:cNvPr>
            <p:cNvSpPr/>
            <p:nvPr/>
          </p:nvSpPr>
          <p:spPr>
            <a:xfrm rot="5400000">
              <a:off x="3186070" y="5098829"/>
              <a:ext cx="288411" cy="288411"/>
            </a:xfrm>
            <a:prstGeom prst="ellipse">
              <a:avLst/>
            </a:prstGeom>
            <a:solidFill>
              <a:sysClr val="window" lastClr="FFFFFF"/>
            </a:solidFill>
            <a:ln w="19050"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ea typeface="+mn-ea"/>
                <a:cs typeface="Times New Roman" panose="02020603050405020304" pitchFamily="18" charset="0"/>
              </a:endParaRPr>
            </a:p>
          </p:txBody>
        </p:sp>
        <p:sp>
          <p:nvSpPr>
            <p:cNvPr id="32" name="Half-frame 21">
              <a:extLst>
                <a:ext uri="{FF2B5EF4-FFF2-40B4-BE49-F238E27FC236}">
                  <a16:creationId xmlns:a16="http://schemas.microsoft.com/office/drawing/2014/main" id="{3FFDDE4A-C2CD-BC87-A044-4F6785E03023}"/>
                </a:ext>
              </a:extLst>
            </p:cNvPr>
            <p:cNvSpPr/>
            <p:nvPr/>
          </p:nvSpPr>
          <p:spPr>
            <a:xfrm rot="13542441">
              <a:off x="3244570" y="5134321"/>
              <a:ext cx="171413" cy="171413"/>
            </a:xfrm>
            <a:prstGeom prst="halfFrame">
              <a:avLst/>
            </a:prstGeom>
            <a:solidFill>
              <a:srgbClr val="0E2841"/>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ea typeface="+mn-ea"/>
                <a:cs typeface="Times New Roman" panose="02020603050405020304" pitchFamily="18" charset="0"/>
              </a:endParaRPr>
            </a:p>
          </p:txBody>
        </p:sp>
      </p:grpSp>
      <p:graphicFrame>
        <p:nvGraphicFramePr>
          <p:cNvPr id="34" name="Table 33">
            <a:extLst>
              <a:ext uri="{FF2B5EF4-FFF2-40B4-BE49-F238E27FC236}">
                <a16:creationId xmlns:a16="http://schemas.microsoft.com/office/drawing/2014/main" id="{ADC844DE-AACB-2EA6-D559-6654C9E58986}"/>
              </a:ext>
            </a:extLst>
          </p:cNvPr>
          <p:cNvGraphicFramePr>
            <a:graphicFrameLocks noGrp="1"/>
          </p:cNvGraphicFramePr>
          <p:nvPr>
            <p:extLst>
              <p:ext uri="{D42A27DB-BD31-4B8C-83A1-F6EECF244321}">
                <p14:modId xmlns:p14="http://schemas.microsoft.com/office/powerpoint/2010/main" val="341978780"/>
              </p:ext>
            </p:extLst>
          </p:nvPr>
        </p:nvGraphicFramePr>
        <p:xfrm>
          <a:off x="2155245" y="5640191"/>
          <a:ext cx="7881510" cy="363271"/>
        </p:xfrm>
        <a:graphic>
          <a:graphicData uri="http://schemas.openxmlformats.org/drawingml/2006/table">
            <a:tbl>
              <a:tblPr/>
              <a:tblGrid>
                <a:gridCol w="1576302">
                  <a:extLst>
                    <a:ext uri="{9D8B030D-6E8A-4147-A177-3AD203B41FA5}">
                      <a16:colId xmlns:a16="http://schemas.microsoft.com/office/drawing/2014/main" val="2698353592"/>
                    </a:ext>
                  </a:extLst>
                </a:gridCol>
                <a:gridCol w="1576302">
                  <a:extLst>
                    <a:ext uri="{9D8B030D-6E8A-4147-A177-3AD203B41FA5}">
                      <a16:colId xmlns:a16="http://schemas.microsoft.com/office/drawing/2014/main" val="1747948983"/>
                    </a:ext>
                  </a:extLst>
                </a:gridCol>
                <a:gridCol w="1576302">
                  <a:extLst>
                    <a:ext uri="{9D8B030D-6E8A-4147-A177-3AD203B41FA5}">
                      <a16:colId xmlns:a16="http://schemas.microsoft.com/office/drawing/2014/main" val="842182357"/>
                    </a:ext>
                  </a:extLst>
                </a:gridCol>
                <a:gridCol w="1576302">
                  <a:extLst>
                    <a:ext uri="{9D8B030D-6E8A-4147-A177-3AD203B41FA5}">
                      <a16:colId xmlns:a16="http://schemas.microsoft.com/office/drawing/2014/main" val="206399368"/>
                    </a:ext>
                  </a:extLst>
                </a:gridCol>
                <a:gridCol w="1576302">
                  <a:extLst>
                    <a:ext uri="{9D8B030D-6E8A-4147-A177-3AD203B41FA5}">
                      <a16:colId xmlns:a16="http://schemas.microsoft.com/office/drawing/2014/main" val="1143638847"/>
                    </a:ext>
                  </a:extLst>
                </a:gridCol>
              </a:tblGrid>
              <a:tr h="363271">
                <a:tc>
                  <a:txBody>
                    <a:bodyPr/>
                    <a:lstStyle/>
                    <a:p>
                      <a:pPr algn="ctr" fontAlgn="b">
                        <a:buNone/>
                      </a:pPr>
                      <a:r>
                        <a:rPr lang="en-US" sz="1200" b="1" i="0" u="none" strike="noStrike" dirty="0" err="1">
                          <a:solidFill>
                            <a:srgbClr val="000000"/>
                          </a:solidFill>
                          <a:effectLst/>
                          <a:latin typeface="Aptos Narrow" panose="020B0004020202020204" pitchFamily="34" charset="0"/>
                        </a:rPr>
                        <a:t>started_at</a:t>
                      </a:r>
                      <a:endParaRPr lang="en-US" sz="1200" b="1" i="0" u="none" strike="noStrike" dirty="0">
                        <a:solidFill>
                          <a:srgbClr val="000000"/>
                        </a:solidFill>
                        <a:effectLst/>
                        <a:latin typeface="Aptos Narrow" panose="020B0004020202020204" pitchFamily="34" charset="0"/>
                      </a:endParaRPr>
                    </a:p>
                  </a:txBody>
                  <a:tcPr marL="6547" marR="6547" marT="335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b">
                        <a:buNone/>
                      </a:pPr>
                      <a:r>
                        <a:rPr lang="en-US" sz="1200" b="1" i="0" u="none" strike="noStrike" dirty="0" err="1">
                          <a:solidFill>
                            <a:srgbClr val="000000"/>
                          </a:solidFill>
                          <a:effectLst/>
                          <a:latin typeface="Aptos Narrow" panose="020B0004020202020204" pitchFamily="34" charset="0"/>
                        </a:rPr>
                        <a:t>start_station_name</a:t>
                      </a:r>
                      <a:endParaRPr lang="en-US" sz="1200" b="1" i="0" u="none" strike="noStrike" dirty="0">
                        <a:solidFill>
                          <a:srgbClr val="000000"/>
                        </a:solidFill>
                        <a:effectLst/>
                        <a:latin typeface="Aptos Narrow" panose="020B0004020202020204" pitchFamily="34" charset="0"/>
                      </a:endParaRPr>
                    </a:p>
                  </a:txBody>
                  <a:tcPr marL="6547" marR="6547" marT="335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b">
                        <a:buNone/>
                      </a:pPr>
                      <a:r>
                        <a:rPr lang="en-US" sz="1200" b="1" i="0" u="none" strike="noStrike" dirty="0" err="1">
                          <a:solidFill>
                            <a:srgbClr val="000000"/>
                          </a:solidFill>
                          <a:effectLst/>
                          <a:latin typeface="Aptos Narrow" panose="020B0004020202020204" pitchFamily="34" charset="0"/>
                        </a:rPr>
                        <a:t>start_station_id</a:t>
                      </a:r>
                      <a:endParaRPr lang="en-US" sz="1200" b="1" i="0" u="none" strike="noStrike" dirty="0">
                        <a:solidFill>
                          <a:srgbClr val="000000"/>
                        </a:solidFill>
                        <a:effectLst/>
                        <a:latin typeface="Aptos Narrow" panose="020B0004020202020204" pitchFamily="34" charset="0"/>
                      </a:endParaRPr>
                    </a:p>
                  </a:txBody>
                  <a:tcPr marL="6547" marR="6547" marT="335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b">
                        <a:buNone/>
                      </a:pPr>
                      <a:r>
                        <a:rPr lang="en-US" sz="1200" b="1" i="0" u="none" strike="noStrike" dirty="0" err="1">
                          <a:solidFill>
                            <a:srgbClr val="000000"/>
                          </a:solidFill>
                          <a:effectLst/>
                          <a:latin typeface="Aptos Narrow" panose="020B0004020202020204" pitchFamily="34" charset="0"/>
                        </a:rPr>
                        <a:t>start_lat</a:t>
                      </a:r>
                      <a:endParaRPr lang="en-US" sz="1200" b="1" i="0" u="none" strike="noStrike" dirty="0">
                        <a:solidFill>
                          <a:srgbClr val="000000"/>
                        </a:solidFill>
                        <a:effectLst/>
                        <a:latin typeface="Aptos Narrow" panose="020B0004020202020204" pitchFamily="34" charset="0"/>
                      </a:endParaRPr>
                    </a:p>
                  </a:txBody>
                  <a:tcPr marL="6547" marR="6547" marT="335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b">
                        <a:buNone/>
                      </a:pPr>
                      <a:r>
                        <a:rPr lang="en-US" sz="1200" b="1" i="0" u="none" strike="noStrike" dirty="0" err="1">
                          <a:solidFill>
                            <a:srgbClr val="000000"/>
                          </a:solidFill>
                          <a:effectLst/>
                          <a:latin typeface="Aptos Narrow" panose="020B0004020202020204" pitchFamily="34" charset="0"/>
                        </a:rPr>
                        <a:t>start_lng</a:t>
                      </a:r>
                      <a:endParaRPr lang="en-US" sz="1200" b="1" i="0" u="none" strike="noStrike" dirty="0">
                        <a:solidFill>
                          <a:srgbClr val="000000"/>
                        </a:solidFill>
                        <a:effectLst/>
                        <a:latin typeface="Aptos Narrow" panose="020B0004020202020204" pitchFamily="34" charset="0"/>
                      </a:endParaRPr>
                    </a:p>
                  </a:txBody>
                  <a:tcPr marL="6547" marR="6547" marT="335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05988609"/>
                  </a:ext>
                </a:extLst>
              </a:tr>
            </a:tbl>
          </a:graphicData>
        </a:graphic>
      </p:graphicFrame>
      <p:sp>
        <p:nvSpPr>
          <p:cNvPr id="36" name="Rectangle 15">
            <a:extLst>
              <a:ext uri="{FF2B5EF4-FFF2-40B4-BE49-F238E27FC236}">
                <a16:creationId xmlns:a16="http://schemas.microsoft.com/office/drawing/2014/main" id="{57A47277-8222-B1D6-4A3E-9E0836231EFC}"/>
              </a:ext>
            </a:extLst>
          </p:cNvPr>
          <p:cNvSpPr>
            <a:spLocks noChangeArrowheads="1"/>
          </p:cNvSpPr>
          <p:nvPr/>
        </p:nvSpPr>
        <p:spPr bwMode="auto">
          <a:xfrm>
            <a:off x="4911213" y="5157894"/>
            <a:ext cx="2369339" cy="340735"/>
          </a:xfrm>
          <a:prstGeom prst="rect">
            <a:avLst/>
          </a:prstGeom>
          <a:noFill/>
          <a:ln w="6350">
            <a:noFill/>
            <a:miter lim="800000"/>
            <a:headEnd type="none" w="sm" len="sm"/>
            <a:tailEnd type="none" w="sm" len="sm"/>
          </a:ln>
        </p:spPr>
        <p:txBody>
          <a:bodyPr wrap="none" lIns="126000" tIns="46800" rIns="90000" bIns="46800">
            <a:spAutoFit/>
          </a:bodyPr>
          <a:lstStyle/>
          <a:p>
            <a:pPr marL="0" marR="0" lvl="0" indent="0" defTabSz="762000" eaLnBrk="0" fontAlgn="auto" latinLnBrk="0" hangingPunct="0">
              <a:lnSpc>
                <a:spcPct val="100000"/>
              </a:lnSpc>
              <a:spcBef>
                <a:spcPts val="0"/>
              </a:spcBef>
              <a:spcAft>
                <a:spcPts val="0"/>
              </a:spcAft>
              <a:buClrTx/>
              <a:buSzTx/>
              <a:buFontTx/>
              <a:buNone/>
              <a:tabLst/>
              <a:defRPr/>
            </a:pPr>
            <a:r>
              <a:rPr lang="en-GB" sz="1600" b="1" i="1" kern="0" dirty="0">
                <a:solidFill>
                  <a:schemeClr val="accent6">
                    <a:lumMod val="50000"/>
                  </a:schemeClr>
                </a:solidFill>
                <a:latin typeface="Calibri" panose="020F0502020204030204" pitchFamily="34" charset="0"/>
                <a:ea typeface="Calibri" panose="020F0502020204030204" pitchFamily="34" charset="0"/>
                <a:cs typeface="Calibri" panose="020F0502020204030204" pitchFamily="34" charset="0"/>
              </a:rPr>
              <a:t>Filtered Data for Analysis</a:t>
            </a:r>
            <a:endParaRPr kumimoji="0" lang="en-GB" sz="1600" b="1" i="1" u="none" strike="noStrike" kern="0" cap="none" spc="0" normalizeH="0" baseline="0" noProof="0" dirty="0">
              <a:ln>
                <a:noFill/>
              </a:ln>
              <a:solidFill>
                <a:schemeClr val="accent6">
                  <a:lumMod val="50000"/>
                </a:scheme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95004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3AED6D-5ED6-BDF3-99EB-5B06F1CCC3C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6928E7B-2E9E-DA08-50F4-DCF7CC73AB40}"/>
              </a:ext>
            </a:extLst>
          </p:cNvPr>
          <p:cNvSpPr>
            <a:spLocks noGrp="1"/>
          </p:cNvSpPr>
          <p:nvPr>
            <p:ph type="body" sz="quarter" idx="13"/>
          </p:nvPr>
        </p:nvSpPr>
        <p:spPr/>
        <p:txBody>
          <a:bodyPr/>
          <a:lstStyle/>
          <a:p>
            <a:r>
              <a:rPr lang="en-US" dirty="0">
                <a:latin typeface="Calibri" panose="020F0502020204030204" pitchFamily="34" charset="0"/>
                <a:ea typeface="Calibri" panose="020F0502020204030204" pitchFamily="34" charset="0"/>
              </a:rPr>
              <a:t>How was the dataset processed and modelled?</a:t>
            </a:r>
          </a:p>
        </p:txBody>
      </p:sp>
      <p:sp>
        <p:nvSpPr>
          <p:cNvPr id="5" name="Slide Number Placeholder 4">
            <a:extLst>
              <a:ext uri="{FF2B5EF4-FFF2-40B4-BE49-F238E27FC236}">
                <a16:creationId xmlns:a16="http://schemas.microsoft.com/office/drawing/2014/main" id="{C79DD4FE-78E1-8612-2C34-216C6C94F003}"/>
              </a:ext>
            </a:extLst>
          </p:cNvPr>
          <p:cNvSpPr>
            <a:spLocks noGrp="1"/>
          </p:cNvSpPr>
          <p:nvPr>
            <p:ph type="sldNum" sz="quarter" idx="4"/>
          </p:nvPr>
        </p:nvSpPr>
        <p:spPr/>
        <p:txBody>
          <a:bodyPr/>
          <a:lstStyle/>
          <a:p>
            <a:pPr algn="l">
              <a:lnSpc>
                <a:spcPct val="90000"/>
              </a:lnSpc>
              <a:buFont typeface="Wingdings" panose="05000000000000000000" pitchFamily="2" charset="2"/>
              <a:buNone/>
            </a:pPr>
            <a:fld id="{7E902D2A-5D78-4C51-8B6E-B52A04DFC6E0}" type="slidenum">
              <a:rPr lang="en-US" smtClean="0">
                <a:latin typeface="Calibri" panose="020F0502020204030204" pitchFamily="34" charset="0"/>
                <a:ea typeface="Calibri" panose="020F0502020204030204" pitchFamily="34" charset="0"/>
                <a:cs typeface="Calibri" panose="020F0502020204030204" pitchFamily="34" charset="0"/>
              </a:rPr>
              <a:pPr algn="l">
                <a:lnSpc>
                  <a:spcPct val="90000"/>
                </a:lnSpc>
                <a:buFont typeface="Wingdings" panose="05000000000000000000" pitchFamily="2" charset="2"/>
                <a:buNone/>
              </a:pPr>
              <a:t>6</a:t>
            </a:fld>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3" name="AutoShape 4">
            <a:extLst>
              <a:ext uri="{FF2B5EF4-FFF2-40B4-BE49-F238E27FC236}">
                <a16:creationId xmlns:a16="http://schemas.microsoft.com/office/drawing/2014/main" id="{29D6A902-83AA-8B94-EA3F-0835545E0DC2}"/>
              </a:ext>
            </a:extLst>
          </p:cNvPr>
          <p:cNvSpPr>
            <a:spLocks noChangeArrowheads="1"/>
          </p:cNvSpPr>
          <p:nvPr/>
        </p:nvSpPr>
        <p:spPr bwMode="auto">
          <a:xfrm rot="16200000" flipV="1">
            <a:off x="6469504" y="3505271"/>
            <a:ext cx="1368151" cy="546305"/>
          </a:xfrm>
          <a:prstGeom prst="upArrow">
            <a:avLst>
              <a:gd name="adj1" fmla="val 45825"/>
              <a:gd name="adj2" fmla="val 62102"/>
            </a:avLst>
          </a:prstGeom>
          <a:solidFill>
            <a:schemeClr val="tx2"/>
          </a:solidFill>
          <a:ln w="6350">
            <a:noFill/>
            <a:miter lim="800000"/>
            <a:headEnd type="none" w="sm" len="sm"/>
            <a:tailEnd type="none" w="sm" len="sm"/>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4" name="Oval 3">
            <a:extLst>
              <a:ext uri="{FF2B5EF4-FFF2-40B4-BE49-F238E27FC236}">
                <a16:creationId xmlns:a16="http://schemas.microsoft.com/office/drawing/2014/main" id="{6E7F66CF-037F-D560-B027-2B7FBA05308B}"/>
              </a:ext>
            </a:extLst>
          </p:cNvPr>
          <p:cNvSpPr/>
          <p:nvPr/>
        </p:nvSpPr>
        <p:spPr bwMode="gray">
          <a:xfrm>
            <a:off x="6627581" y="3310371"/>
            <a:ext cx="289059" cy="978624"/>
          </a:xfrm>
          <a:prstGeom prst="ellipse">
            <a:avLst/>
          </a:prstGeom>
          <a:solidFill>
            <a:schemeClr val="bg1">
              <a:lumMod val="85000"/>
            </a:schemeClr>
          </a:solidFill>
          <a:ln w="9525">
            <a:noFill/>
            <a:round/>
            <a:headEnd/>
            <a:tailEnd/>
          </a:ln>
        </p:spPr>
        <p:txBody>
          <a:bodyPr rtlCol="0" anchor="ctr"/>
          <a:lstStyle/>
          <a:p>
            <a:pPr algn="ctr"/>
            <a:endParaRPr lang="en-GB" sz="1600">
              <a:latin typeface="Calibri" panose="020F0502020204030204" pitchFamily="34" charset="0"/>
              <a:ea typeface="Calibri" panose="020F0502020204030204" pitchFamily="34" charset="0"/>
              <a:cs typeface="Calibri" panose="020F0502020204030204" pitchFamily="34" charset="0"/>
            </a:endParaRPr>
          </a:p>
        </p:txBody>
      </p:sp>
      <p:sp>
        <p:nvSpPr>
          <p:cNvPr id="6" name="Freeform 6">
            <a:extLst>
              <a:ext uri="{FF2B5EF4-FFF2-40B4-BE49-F238E27FC236}">
                <a16:creationId xmlns:a16="http://schemas.microsoft.com/office/drawing/2014/main" id="{F12AF688-30AC-082C-CCC4-05B3408EF078}"/>
              </a:ext>
            </a:extLst>
          </p:cNvPr>
          <p:cNvSpPr>
            <a:spLocks/>
          </p:cNvSpPr>
          <p:nvPr/>
        </p:nvSpPr>
        <p:spPr bwMode="auto">
          <a:xfrm>
            <a:off x="3175720" y="1836521"/>
            <a:ext cx="3631671" cy="4035426"/>
          </a:xfrm>
          <a:custGeom>
            <a:avLst/>
            <a:gdLst/>
            <a:ahLst/>
            <a:cxnLst>
              <a:cxn ang="0">
                <a:pos x="1" y="2539"/>
              </a:cxn>
              <a:cxn ang="0">
                <a:pos x="924" y="1824"/>
              </a:cxn>
              <a:cxn ang="0">
                <a:pos x="1900" y="1824"/>
              </a:cxn>
              <a:cxn ang="0">
                <a:pos x="2134" y="1231"/>
              </a:cxn>
              <a:cxn ang="0">
                <a:pos x="1900" y="630"/>
              </a:cxn>
              <a:cxn ang="0">
                <a:pos x="815" y="630"/>
              </a:cxn>
              <a:cxn ang="0">
                <a:pos x="0" y="0"/>
              </a:cxn>
              <a:cxn ang="0">
                <a:pos x="1" y="2539"/>
              </a:cxn>
            </a:cxnLst>
            <a:rect l="0" t="0" r="r" b="b"/>
            <a:pathLst>
              <a:path w="2134" h="2539">
                <a:moveTo>
                  <a:pt x="1" y="2539"/>
                </a:moveTo>
                <a:lnTo>
                  <a:pt x="924" y="1824"/>
                </a:lnTo>
                <a:lnTo>
                  <a:pt x="1900" y="1824"/>
                </a:lnTo>
                <a:cubicBezTo>
                  <a:pt x="2102" y="1725"/>
                  <a:pt x="2134" y="1430"/>
                  <a:pt x="2134" y="1231"/>
                </a:cubicBezTo>
                <a:cubicBezTo>
                  <a:pt x="2134" y="1032"/>
                  <a:pt x="2093" y="729"/>
                  <a:pt x="1900" y="630"/>
                </a:cubicBezTo>
                <a:lnTo>
                  <a:pt x="815" y="630"/>
                </a:lnTo>
                <a:lnTo>
                  <a:pt x="0" y="0"/>
                </a:lnTo>
                <a:lnTo>
                  <a:pt x="1" y="2539"/>
                </a:lnTo>
                <a:close/>
              </a:path>
            </a:pathLst>
          </a:custGeom>
          <a:solidFill>
            <a:schemeClr val="bg1">
              <a:lumMod val="85000"/>
            </a:schemeClr>
          </a:solidFill>
          <a:ln w="6350" cap="flat" cmpd="sng">
            <a:solidFill>
              <a:srgbClr val="968C6D"/>
            </a:solidFill>
            <a:prstDash val="solid"/>
            <a:round/>
            <a:headEnd type="none" w="sm" len="sm"/>
            <a:tailEnd type="none" w="sm" len="sm"/>
          </a:ln>
          <a:effectLst/>
        </p:spPr>
        <p:txBody>
          <a:bodyPr wrap="square" lIns="126000" tIns="46800" rIns="90000" bIns="4680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ysClr val="windowText" lastClr="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8" name="Rectangle 8">
            <a:extLst>
              <a:ext uri="{FF2B5EF4-FFF2-40B4-BE49-F238E27FC236}">
                <a16:creationId xmlns:a16="http://schemas.microsoft.com/office/drawing/2014/main" id="{04F49A2D-44C7-C4B9-9DCA-2BDD9B901235}"/>
              </a:ext>
            </a:extLst>
          </p:cNvPr>
          <p:cNvSpPr>
            <a:spLocks noChangeArrowheads="1"/>
          </p:cNvSpPr>
          <p:nvPr/>
        </p:nvSpPr>
        <p:spPr bwMode="auto">
          <a:xfrm>
            <a:off x="7499768" y="1714284"/>
            <a:ext cx="4141370" cy="4683378"/>
          </a:xfrm>
          <a:prstGeom prst="rect">
            <a:avLst/>
          </a:prstGeom>
          <a:solidFill>
            <a:srgbClr val="353E72"/>
          </a:solidFill>
          <a:ln w="6350">
            <a:noFill/>
            <a:miter lim="800000"/>
            <a:headEnd type="none" w="sm" len="sm"/>
            <a:tailEnd type="none" w="sm" len="sm"/>
          </a:ln>
        </p:spPr>
        <p:txBody>
          <a:bodyPr lIns="126000" tIns="82800" rIns="90000" bIns="46800"/>
          <a:lstStyle/>
          <a:p>
            <a:pPr marL="0" marR="0" lvl="0" indent="0" algn="ctr" defTabSz="762000" eaLnBrk="0" fontAlgn="auto" latinLnBrk="0" hangingPunct="0">
              <a:lnSpc>
                <a:spcPct val="100000"/>
              </a:lnSpc>
              <a:spcBef>
                <a:spcPct val="50000"/>
              </a:spcBef>
              <a:spcAft>
                <a:spcPts val="0"/>
              </a:spcAft>
              <a:buClr>
                <a:srgbClr val="00279F"/>
              </a:buClr>
              <a:buSzPct val="85000"/>
              <a:buFont typeface="Wingdings" pitchFamily="2" charset="2"/>
              <a:buNone/>
              <a:tabLst/>
              <a:defRPr/>
            </a:pPr>
            <a:r>
              <a:rPr kumimoji="0" lang="en-US" sz="1600" b="1" i="0" u="none" strike="noStrike" kern="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Data Analysis &amp; Forecasting</a:t>
            </a:r>
          </a:p>
          <a:p>
            <a:pPr marL="0" marR="0" lvl="0" indent="0" algn="ctr" defTabSz="762000" eaLnBrk="0" fontAlgn="auto" latinLnBrk="0" hangingPunct="0">
              <a:lnSpc>
                <a:spcPct val="100000"/>
              </a:lnSpc>
              <a:spcBef>
                <a:spcPts val="0"/>
              </a:spcBef>
              <a:spcAft>
                <a:spcPts val="0"/>
              </a:spcAft>
              <a:buClrTx/>
              <a:buSzTx/>
              <a:buFontTx/>
              <a:buNone/>
              <a:tabLst/>
              <a:defRPr/>
            </a:pPr>
            <a:endParaRPr kumimoji="0" lang="en-GB" sz="1600" b="1" i="0" u="none" strike="noStrike" kern="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7" name="Rectangle 13">
            <a:extLst>
              <a:ext uri="{FF2B5EF4-FFF2-40B4-BE49-F238E27FC236}">
                <a16:creationId xmlns:a16="http://schemas.microsoft.com/office/drawing/2014/main" id="{A749E61F-A204-CD81-7593-4712019202A7}"/>
              </a:ext>
            </a:extLst>
          </p:cNvPr>
          <p:cNvSpPr>
            <a:spLocks noChangeArrowheads="1"/>
          </p:cNvSpPr>
          <p:nvPr/>
        </p:nvSpPr>
        <p:spPr bwMode="auto">
          <a:xfrm>
            <a:off x="3495024" y="3167791"/>
            <a:ext cx="3096344" cy="1530439"/>
          </a:xfrm>
          <a:prstGeom prst="rect">
            <a:avLst/>
          </a:prstGeom>
          <a:noFill/>
          <a:ln w="6350">
            <a:noFill/>
            <a:miter lim="800000"/>
            <a:headEnd/>
            <a:tailEnd/>
          </a:ln>
        </p:spPr>
        <p:txBody>
          <a:bodyPr lIns="126000" tIns="90000" rIns="90000" bIns="90000"/>
          <a:lstStyle/>
          <a:p>
            <a:pPr marL="180975" marR="0" lvl="0" indent="-180975" defTabSz="762000" eaLnBrk="0" fontAlgn="auto" hangingPunct="0">
              <a:lnSpc>
                <a:spcPct val="100000"/>
              </a:lnSpc>
              <a:spcBef>
                <a:spcPct val="40000"/>
              </a:spcBef>
              <a:spcAft>
                <a:spcPts val="0"/>
              </a:spcAft>
              <a:buClr>
                <a:schemeClr val="tx2"/>
              </a:buClr>
              <a:buSzPct val="85000"/>
              <a:buFont typeface="Arial" pitchFamily="34" charset="0"/>
              <a:buChar char="•"/>
              <a:tabLst>
                <a:tab pos="1590675" algn="l"/>
                <a:tab pos="2047875" algn="r"/>
              </a:tabLst>
              <a:defRPr/>
            </a:pPr>
            <a:r>
              <a:rPr lang="en-US" sz="1050" kern="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Load &amp; Combine April‑May 2025 CSVs</a:t>
            </a:r>
          </a:p>
          <a:p>
            <a:pPr marL="180975" marR="0" lvl="0" indent="-180975" defTabSz="762000" eaLnBrk="0" fontAlgn="auto" hangingPunct="0">
              <a:lnSpc>
                <a:spcPct val="100000"/>
              </a:lnSpc>
              <a:spcBef>
                <a:spcPct val="40000"/>
              </a:spcBef>
              <a:spcAft>
                <a:spcPts val="0"/>
              </a:spcAft>
              <a:buClr>
                <a:schemeClr val="tx2"/>
              </a:buClr>
              <a:buSzPct val="85000"/>
              <a:buFont typeface="Arial" pitchFamily="34" charset="0"/>
              <a:buChar char="•"/>
              <a:tabLst>
                <a:tab pos="1590675" algn="l"/>
                <a:tab pos="2047875" algn="r"/>
              </a:tabLst>
              <a:defRPr/>
            </a:pPr>
            <a:r>
              <a:rPr lang="en-US" sz="1050" kern="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Aggregate to Hourly Counts per Station</a:t>
            </a:r>
          </a:p>
          <a:p>
            <a:pPr marL="180975" marR="0" lvl="0" indent="-180975" defTabSz="762000" eaLnBrk="0" fontAlgn="auto" hangingPunct="0">
              <a:lnSpc>
                <a:spcPct val="100000"/>
              </a:lnSpc>
              <a:spcBef>
                <a:spcPct val="40000"/>
              </a:spcBef>
              <a:spcAft>
                <a:spcPts val="0"/>
              </a:spcAft>
              <a:buClr>
                <a:schemeClr val="tx2"/>
              </a:buClr>
              <a:buSzPct val="85000"/>
              <a:buFont typeface="Arial" pitchFamily="34" charset="0"/>
              <a:buChar char="•"/>
              <a:tabLst>
                <a:tab pos="1590675" algn="l"/>
                <a:tab pos="2047875" algn="r"/>
              </a:tabLst>
              <a:defRPr/>
            </a:pPr>
            <a:r>
              <a:rPr lang="en-US" sz="1050" kern="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Pivot to Station × Hour matrix</a:t>
            </a:r>
          </a:p>
          <a:p>
            <a:pPr marL="180975" marR="0" lvl="0" indent="-180975" defTabSz="762000" eaLnBrk="0" fontAlgn="auto" hangingPunct="0">
              <a:lnSpc>
                <a:spcPct val="100000"/>
              </a:lnSpc>
              <a:spcBef>
                <a:spcPct val="40000"/>
              </a:spcBef>
              <a:spcAft>
                <a:spcPts val="0"/>
              </a:spcAft>
              <a:buClr>
                <a:schemeClr val="tx2"/>
              </a:buClr>
              <a:buSzPct val="85000"/>
              <a:buFont typeface="Arial" pitchFamily="34" charset="0"/>
              <a:buChar char="•"/>
              <a:tabLst>
                <a:tab pos="1590675" algn="l"/>
                <a:tab pos="2047875" algn="r"/>
              </a:tabLst>
              <a:defRPr/>
            </a:pPr>
            <a:r>
              <a:rPr lang="en-GB" sz="1050" kern="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Selecting 2 different stations</a:t>
            </a:r>
            <a:endParaRPr lang="en-US" sz="1050" kern="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endParaRPr>
          </a:p>
          <a:p>
            <a:pPr marL="180975" marR="0" lvl="0" indent="-180975" defTabSz="762000" eaLnBrk="0" fontAlgn="auto" hangingPunct="0">
              <a:lnSpc>
                <a:spcPct val="100000"/>
              </a:lnSpc>
              <a:spcBef>
                <a:spcPct val="40000"/>
              </a:spcBef>
              <a:spcAft>
                <a:spcPts val="0"/>
              </a:spcAft>
              <a:buClr>
                <a:schemeClr val="tx2"/>
              </a:buClr>
              <a:buSzPct val="85000"/>
              <a:buFont typeface="Arial" pitchFamily="34" charset="0"/>
              <a:buChar char="•"/>
              <a:tabLst>
                <a:tab pos="1590675" algn="l"/>
                <a:tab pos="2047875" algn="r"/>
              </a:tabLst>
              <a:defRPr/>
            </a:pPr>
            <a:r>
              <a:rPr lang="en-US" sz="1050" kern="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Map the average hourly rides per day for each</a:t>
            </a:r>
            <a:endParaRPr lang="en-GB" sz="1050" kern="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endParaRPr>
          </a:p>
        </p:txBody>
      </p:sp>
      <p:sp>
        <p:nvSpPr>
          <p:cNvPr id="18" name="Oval 14">
            <a:extLst>
              <a:ext uri="{FF2B5EF4-FFF2-40B4-BE49-F238E27FC236}">
                <a16:creationId xmlns:a16="http://schemas.microsoft.com/office/drawing/2014/main" id="{3F941477-4034-3099-30EE-A359DFBF1E73}"/>
              </a:ext>
            </a:extLst>
          </p:cNvPr>
          <p:cNvSpPr>
            <a:spLocks noChangeArrowheads="1"/>
          </p:cNvSpPr>
          <p:nvPr/>
        </p:nvSpPr>
        <p:spPr bwMode="auto">
          <a:xfrm rot="16200000">
            <a:off x="1143888" y="3614665"/>
            <a:ext cx="4035425" cy="479138"/>
          </a:xfrm>
          <a:prstGeom prst="ellipse">
            <a:avLst/>
          </a:prstGeom>
          <a:solidFill>
            <a:schemeClr val="bg1">
              <a:lumMod val="65000"/>
            </a:schemeClr>
          </a:solidFill>
          <a:ln w="6350">
            <a:solidFill>
              <a:srgbClr val="968C6D"/>
            </a:solidFill>
            <a:round/>
            <a:headEnd type="none" w="sm" len="sm"/>
            <a:tailEnd type="none" w="sm" len="sm"/>
          </a:ln>
          <a:effectLst/>
        </p:spPr>
        <p:txBody>
          <a:bodyPr lIns="126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ysClr val="windowText" lastClr="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9" name="Rectangle 15">
            <a:extLst>
              <a:ext uri="{FF2B5EF4-FFF2-40B4-BE49-F238E27FC236}">
                <a16:creationId xmlns:a16="http://schemas.microsoft.com/office/drawing/2014/main" id="{3F1F9FAD-7D7F-310E-3ADE-14BD1887DC6B}"/>
              </a:ext>
            </a:extLst>
          </p:cNvPr>
          <p:cNvSpPr>
            <a:spLocks noChangeArrowheads="1"/>
          </p:cNvSpPr>
          <p:nvPr/>
        </p:nvSpPr>
        <p:spPr bwMode="auto">
          <a:xfrm>
            <a:off x="687102" y="2305610"/>
            <a:ext cx="1474864" cy="340735"/>
          </a:xfrm>
          <a:prstGeom prst="rect">
            <a:avLst/>
          </a:prstGeom>
          <a:noFill/>
          <a:ln w="6350">
            <a:noFill/>
            <a:miter lim="800000"/>
            <a:headEnd type="none" w="sm" len="sm"/>
            <a:tailEnd type="none" w="sm" len="sm"/>
          </a:ln>
        </p:spPr>
        <p:txBody>
          <a:bodyPr wrap="none" lIns="126000" tIns="46800" rIns="90000" bIns="46800">
            <a:spAutoFit/>
          </a:bodyPr>
          <a:lstStyle/>
          <a:p>
            <a:pPr marL="0" marR="0" lvl="0" indent="0" defTabSz="762000" eaLnBrk="0" fontAlgn="auto" latinLnBrk="0" hangingPunct="0">
              <a:lnSpc>
                <a:spcPct val="100000"/>
              </a:lnSpc>
              <a:spcBef>
                <a:spcPts val="0"/>
              </a:spcBef>
              <a:spcAft>
                <a:spcPts val="0"/>
              </a:spcAft>
              <a:buClrTx/>
              <a:buSzTx/>
              <a:buFontTx/>
              <a:buNone/>
              <a:tabLst/>
              <a:defRPr/>
            </a:pPr>
            <a:r>
              <a:rPr lang="en-GB" sz="1600" b="1" i="1" kern="0" dirty="0">
                <a:solidFill>
                  <a:schemeClr val="accent6">
                    <a:lumMod val="50000"/>
                  </a:schemeClr>
                </a:solidFill>
                <a:latin typeface="Calibri" panose="020F0502020204030204" pitchFamily="34" charset="0"/>
                <a:ea typeface="Calibri" panose="020F0502020204030204" pitchFamily="34" charset="0"/>
                <a:cs typeface="Calibri" panose="020F0502020204030204" pitchFamily="34" charset="0"/>
              </a:rPr>
              <a:t>Data Ingestion</a:t>
            </a:r>
            <a:endParaRPr kumimoji="0" lang="en-GB" sz="1600" b="1" i="1" u="none" strike="noStrike" kern="0" cap="none" spc="0" normalizeH="0" baseline="0" noProof="0" dirty="0">
              <a:ln>
                <a:noFill/>
              </a:ln>
              <a:solidFill>
                <a:schemeClr val="accent6">
                  <a:lumMod val="50000"/>
                </a:scheme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30" name="Rectangle 15">
            <a:extLst>
              <a:ext uri="{FF2B5EF4-FFF2-40B4-BE49-F238E27FC236}">
                <a16:creationId xmlns:a16="http://schemas.microsoft.com/office/drawing/2014/main" id="{2C1A6730-D04C-ADBF-9467-E3F3FCACB714}"/>
              </a:ext>
            </a:extLst>
          </p:cNvPr>
          <p:cNvSpPr>
            <a:spLocks noChangeArrowheads="1"/>
          </p:cNvSpPr>
          <p:nvPr/>
        </p:nvSpPr>
        <p:spPr bwMode="auto">
          <a:xfrm>
            <a:off x="3421988" y="2879345"/>
            <a:ext cx="1587074" cy="340735"/>
          </a:xfrm>
          <a:prstGeom prst="rect">
            <a:avLst/>
          </a:prstGeom>
          <a:noFill/>
          <a:ln w="6350">
            <a:noFill/>
            <a:miter lim="800000"/>
            <a:headEnd type="none" w="sm" len="sm"/>
            <a:tailEnd type="none" w="sm" len="sm"/>
          </a:ln>
        </p:spPr>
        <p:txBody>
          <a:bodyPr wrap="none" lIns="126000" tIns="46800" rIns="90000" bIns="46800">
            <a:spAutoFit/>
          </a:bodyPr>
          <a:lstStyle/>
          <a:p>
            <a:pPr marL="0" marR="0" lvl="0" indent="0" defTabSz="762000" eaLnBrk="0" fontAlgn="auto" latinLnBrk="0" hangingPunct="0">
              <a:lnSpc>
                <a:spcPct val="100000"/>
              </a:lnSpc>
              <a:spcBef>
                <a:spcPts val="0"/>
              </a:spcBef>
              <a:spcAft>
                <a:spcPts val="0"/>
              </a:spcAft>
              <a:buClrTx/>
              <a:buSzTx/>
              <a:buFontTx/>
              <a:buNone/>
              <a:tabLst/>
              <a:defRPr/>
            </a:pPr>
            <a:r>
              <a:rPr lang="en-GB" sz="1600" b="1" i="1" kern="0" dirty="0">
                <a:solidFill>
                  <a:schemeClr val="accent6">
                    <a:lumMod val="50000"/>
                  </a:schemeClr>
                </a:solidFill>
                <a:latin typeface="Calibri" panose="020F0502020204030204" pitchFamily="34" charset="0"/>
                <a:ea typeface="Calibri" panose="020F0502020204030204" pitchFamily="34" charset="0"/>
                <a:cs typeface="Calibri" panose="020F0502020204030204" pitchFamily="34" charset="0"/>
              </a:rPr>
              <a:t>Data Processing</a:t>
            </a:r>
            <a:endParaRPr kumimoji="0" lang="en-GB" sz="1600" b="1" i="1" u="none" strike="noStrike" kern="0" cap="none" spc="0" normalizeH="0" baseline="0" noProof="0" dirty="0">
              <a:ln>
                <a:noFill/>
              </a:ln>
              <a:solidFill>
                <a:schemeClr val="accent6">
                  <a:lumMod val="50000"/>
                </a:scheme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nvGrpSpPr>
          <p:cNvPr id="32" name="Group 31">
            <a:extLst>
              <a:ext uri="{FF2B5EF4-FFF2-40B4-BE49-F238E27FC236}">
                <a16:creationId xmlns:a16="http://schemas.microsoft.com/office/drawing/2014/main" id="{B211F9AB-3FC4-65C2-848A-487951D8FD6A}"/>
              </a:ext>
            </a:extLst>
          </p:cNvPr>
          <p:cNvGrpSpPr/>
          <p:nvPr/>
        </p:nvGrpSpPr>
        <p:grpSpPr>
          <a:xfrm>
            <a:off x="796694" y="2655070"/>
            <a:ext cx="2478564" cy="2398328"/>
            <a:chOff x="1213592" y="2422588"/>
            <a:chExt cx="2478564" cy="2398328"/>
          </a:xfrm>
        </p:grpSpPr>
        <p:sp>
          <p:nvSpPr>
            <p:cNvPr id="20" name="Rectangle 16">
              <a:extLst>
                <a:ext uri="{FF2B5EF4-FFF2-40B4-BE49-F238E27FC236}">
                  <a16:creationId xmlns:a16="http://schemas.microsoft.com/office/drawing/2014/main" id="{B0583BDE-601C-E46D-05CB-A9ED1BF8F7B5}"/>
                </a:ext>
              </a:extLst>
            </p:cNvPr>
            <p:cNvSpPr>
              <a:spLocks noChangeArrowheads="1"/>
            </p:cNvSpPr>
            <p:nvPr/>
          </p:nvSpPr>
          <p:spPr bwMode="auto">
            <a:xfrm>
              <a:off x="1213592" y="2422588"/>
              <a:ext cx="2085975" cy="2398328"/>
            </a:xfrm>
            <a:prstGeom prst="rect">
              <a:avLst/>
            </a:prstGeom>
            <a:solidFill>
              <a:schemeClr val="tx2">
                <a:lumMod val="60000"/>
                <a:lumOff val="40000"/>
              </a:schemeClr>
            </a:solidFill>
            <a:ln w="6350">
              <a:noFill/>
              <a:miter lim="800000"/>
              <a:headEnd/>
              <a:tailEnd/>
            </a:ln>
          </p:spPr>
          <p:txBody>
            <a:bodyPr lIns="54000" tIns="54000" rIns="54000" bIns="54000" anchor="ctr" anchorCtr="1"/>
            <a:lstStyle/>
            <a:p>
              <a:pPr marL="0" marR="0" lvl="0" indent="0" algn="ctr" defTabSz="762000" eaLnBrk="0" fontAlgn="auto" latinLnBrk="0" hangingPunct="0">
                <a:lnSpc>
                  <a:spcPct val="100000"/>
                </a:lnSpc>
                <a:spcBef>
                  <a:spcPct val="50000"/>
                </a:spcBef>
                <a:spcAft>
                  <a:spcPts val="0"/>
                </a:spcAft>
                <a:buClr>
                  <a:srgbClr val="00279F"/>
                </a:buClr>
                <a:buSzPct val="85000"/>
                <a:buFont typeface="Wingdings" pitchFamily="2" charset="2"/>
                <a:buNone/>
                <a:tabLst/>
                <a:defRPr/>
              </a:pPr>
              <a:endParaRPr kumimoji="0" lang="en-GB" sz="1400" b="1" i="0" u="none" strike="noStrike" kern="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ctr" defTabSz="762000" eaLnBrk="0" fontAlgn="auto" latinLnBrk="0" hangingPunct="0">
                <a:lnSpc>
                  <a:spcPct val="100000"/>
                </a:lnSpc>
                <a:spcBef>
                  <a:spcPct val="50000"/>
                </a:spcBef>
                <a:spcAft>
                  <a:spcPts val="0"/>
                </a:spcAft>
                <a:buClr>
                  <a:srgbClr val="00279F"/>
                </a:buClr>
                <a:buSzPct val="85000"/>
                <a:buFont typeface="Wingdings" pitchFamily="2" charset="2"/>
                <a:buNone/>
                <a:tabLst/>
                <a:defRPr/>
              </a:pPr>
              <a:endParaRPr kumimoji="0" lang="en-GB" sz="1400" b="1" i="0" u="none" strike="noStrike" kern="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ctr" defTabSz="762000" eaLnBrk="0" fontAlgn="auto" latinLnBrk="0" hangingPunct="0">
                <a:lnSpc>
                  <a:spcPct val="100000"/>
                </a:lnSpc>
                <a:spcBef>
                  <a:spcPct val="50000"/>
                </a:spcBef>
                <a:spcAft>
                  <a:spcPts val="0"/>
                </a:spcAft>
                <a:buClr>
                  <a:srgbClr val="00279F"/>
                </a:buClr>
                <a:buSzPct val="85000"/>
                <a:buFont typeface="Wingdings" pitchFamily="2" charset="2"/>
                <a:buNone/>
                <a:tabLst/>
                <a:defRPr/>
              </a:pPr>
              <a:r>
                <a:rPr kumimoji="0" lang="en-GB" sz="1400" b="1" i="0" u="none" strike="noStrike" kern="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JC trips for April </a:t>
              </a:r>
            </a:p>
            <a:p>
              <a:pPr marL="0" marR="0" lvl="0" indent="0" algn="ctr" defTabSz="762000" eaLnBrk="0" fontAlgn="auto" latinLnBrk="0" hangingPunct="0">
                <a:lnSpc>
                  <a:spcPct val="100000"/>
                </a:lnSpc>
                <a:spcBef>
                  <a:spcPct val="50000"/>
                </a:spcBef>
                <a:spcAft>
                  <a:spcPts val="0"/>
                </a:spcAft>
                <a:buClr>
                  <a:srgbClr val="00279F"/>
                </a:buClr>
                <a:buSzPct val="85000"/>
                <a:buFont typeface="Wingdings" pitchFamily="2" charset="2"/>
                <a:buNone/>
                <a:tabLst/>
                <a:defRPr/>
              </a:pPr>
              <a:r>
                <a:rPr kumimoji="0" lang="en-GB" sz="1400" b="1" i="0" u="none" strike="noStrike" kern="0" cap="none" spc="0" normalizeH="0" baseline="0" noProof="0" dirty="0">
                  <a:ln>
                    <a:noFill/>
                  </a:ln>
                  <a:solidFill>
                    <a:schemeClr val="bg1"/>
                  </a:solidFill>
                  <a:effectLst/>
                  <a:uLnTx/>
                  <a:uFillTx/>
                  <a:latin typeface="Calibri" panose="020F0502020204030204" pitchFamily="34" charset="0"/>
                  <a:ea typeface="Calibri" panose="020F0502020204030204" pitchFamily="34" charset="0"/>
                  <a:cs typeface="Calibri" panose="020F0502020204030204" pitchFamily="34" charset="0"/>
                </a:rPr>
                <a:t>&amp; May 2025</a:t>
              </a:r>
              <a:endParaRPr lang="en-GB" sz="1000" b="1" kern="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lvl="0" algn="ctr" defTabSz="762000" eaLnBrk="0" hangingPunct="0">
                <a:spcBef>
                  <a:spcPct val="50000"/>
                </a:spcBef>
                <a:buClr>
                  <a:srgbClr val="00279F"/>
                </a:buClr>
                <a:buSzPct val="85000"/>
                <a:defRPr/>
              </a:pPr>
              <a:endParaRPr lang="en-GB" sz="1000" b="1" kern="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lvl="0" algn="ctr" defTabSz="762000" eaLnBrk="0" hangingPunct="0">
                <a:spcBef>
                  <a:spcPct val="50000"/>
                </a:spcBef>
                <a:buClr>
                  <a:srgbClr val="00279F"/>
                </a:buClr>
                <a:buSzPct val="85000"/>
                <a:defRPr/>
              </a:pPr>
              <a:endParaRPr lang="en-GB" sz="1000" b="1" kern="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lvl="0" algn="ctr" defTabSz="762000" eaLnBrk="0" hangingPunct="0">
                <a:spcBef>
                  <a:spcPct val="50000"/>
                </a:spcBef>
                <a:buClr>
                  <a:srgbClr val="00279F"/>
                </a:buClr>
                <a:buSzPct val="85000"/>
                <a:defRPr/>
              </a:pPr>
              <a:endParaRPr lang="en-GB" sz="1000" b="1" kern="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lvl="0" algn="ctr" defTabSz="762000" eaLnBrk="0" hangingPunct="0">
                <a:spcBef>
                  <a:spcPct val="50000"/>
                </a:spcBef>
                <a:buClr>
                  <a:srgbClr val="00279F"/>
                </a:buClr>
                <a:buSzPct val="85000"/>
                <a:defRPr/>
              </a:pPr>
              <a:r>
                <a:rPr lang="en-GB" sz="1000" b="1" kern="0" dirty="0">
                  <a:solidFill>
                    <a:schemeClr val="bg1"/>
                  </a:solidFill>
                  <a:latin typeface="Calibri" panose="020F0502020204030204" pitchFamily="34" charset="0"/>
                  <a:ea typeface="Calibri" panose="020F0502020204030204" pitchFamily="34" charset="0"/>
                  <a:cs typeface="Calibri" panose="020F0502020204030204" pitchFamily="34" charset="0"/>
                </a:rPr>
                <a:t>Ingested from (</a:t>
              </a:r>
              <a:r>
                <a:rPr lang="en-GB" sz="1000" b="1" kern="0" dirty="0">
                  <a:solidFill>
                    <a:schemeClr val="bg1"/>
                  </a:solidFill>
                  <a:latin typeface="Calibri" panose="020F0502020204030204" pitchFamily="34" charset="0"/>
                  <a:ea typeface="Calibri" panose="020F0502020204030204" pitchFamily="34" charset="0"/>
                  <a:cs typeface="Calibri" panose="020F0502020204030204" pitchFamily="34" charset="0"/>
                  <a:hlinkClick r:id="rId3"/>
                </a:rPr>
                <a:t>https://s3.amazonaws.com/tripdata/index.html</a:t>
              </a:r>
              <a:r>
                <a:rPr lang="en-GB" sz="1000" b="1" kern="0" dirty="0">
                  <a:solidFill>
                    <a:schemeClr val="bg1"/>
                  </a:solidFill>
                  <a:latin typeface="Calibri" panose="020F0502020204030204" pitchFamily="34" charset="0"/>
                  <a:ea typeface="Calibri" panose="020F0502020204030204" pitchFamily="34" charset="0"/>
                  <a:cs typeface="Calibri" panose="020F0502020204030204" pitchFamily="34" charset="0"/>
                </a:rPr>
                <a:t>)</a:t>
              </a:r>
            </a:p>
            <a:p>
              <a:pPr lvl="0" algn="ctr" defTabSz="762000" eaLnBrk="0" hangingPunct="0">
                <a:spcBef>
                  <a:spcPct val="50000"/>
                </a:spcBef>
                <a:buClr>
                  <a:srgbClr val="00279F"/>
                </a:buClr>
                <a:buSzPct val="85000"/>
                <a:defRPr/>
              </a:pPr>
              <a:endParaRPr lang="en-US" sz="1400" b="1" kern="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3074" name="Picture 2" descr="Csv - Free files and folders icons">
              <a:extLst>
                <a:ext uri="{FF2B5EF4-FFF2-40B4-BE49-F238E27FC236}">
                  <a16:creationId xmlns:a16="http://schemas.microsoft.com/office/drawing/2014/main" id="{354C7398-B3C0-9FD8-7370-7EEEF01235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0015" y="2619553"/>
              <a:ext cx="712141" cy="71214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Csv - Free files and folders icons">
              <a:extLst>
                <a:ext uri="{FF2B5EF4-FFF2-40B4-BE49-F238E27FC236}">
                  <a16:creationId xmlns:a16="http://schemas.microsoft.com/office/drawing/2014/main" id="{04C44F41-26DF-FC23-55AE-1289899B71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0015" y="3634654"/>
              <a:ext cx="712141" cy="712141"/>
            </a:xfrm>
            <a:prstGeom prst="rect">
              <a:avLst/>
            </a:prstGeom>
            <a:noFill/>
            <a:extLst>
              <a:ext uri="{909E8E84-426E-40DD-AFC4-6F175D3DCCD1}">
                <a14:hiddenFill xmlns:a14="http://schemas.microsoft.com/office/drawing/2010/main">
                  <a:solidFill>
                    <a:srgbClr val="FFFFFF"/>
                  </a:solidFill>
                </a14:hiddenFill>
              </a:ext>
            </a:extLst>
          </p:spPr>
        </p:pic>
      </p:grpSp>
      <p:pic>
        <p:nvPicPr>
          <p:cNvPr id="3077" name="Picture 5" descr="Pandas icon - Free Download PNG &amp; SVG | Streamline">
            <a:extLst>
              <a:ext uri="{FF2B5EF4-FFF2-40B4-BE49-F238E27FC236}">
                <a16:creationId xmlns:a16="http://schemas.microsoft.com/office/drawing/2014/main" id="{CFEA628D-2ADA-97DF-A9A6-00DFF24E94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1967" y="4346795"/>
            <a:ext cx="904413" cy="90441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E4F9AD4-E70B-7062-6DD9-F6DD1C710A08}"/>
              </a:ext>
            </a:extLst>
          </p:cNvPr>
          <p:cNvSpPr>
            <a:spLocks noChangeArrowheads="1"/>
          </p:cNvSpPr>
          <p:nvPr/>
        </p:nvSpPr>
        <p:spPr bwMode="auto">
          <a:xfrm>
            <a:off x="7691274" y="2148503"/>
            <a:ext cx="1810492" cy="327475"/>
          </a:xfrm>
          <a:prstGeom prst="rect">
            <a:avLst/>
          </a:prstGeom>
          <a:solidFill>
            <a:schemeClr val="accent3">
              <a:lumMod val="20000"/>
              <a:lumOff val="80000"/>
            </a:schemeClr>
          </a:solidFill>
          <a:ln w="6350">
            <a:noFill/>
            <a:miter lim="800000"/>
            <a:headEnd/>
            <a:tailEnd/>
          </a:ln>
        </p:spPr>
        <p:txBody>
          <a:bodyPr lIns="0" tIns="0" rIns="0" bIns="0" anchor="ctr" anchorCtr="1"/>
          <a:lstStyle/>
          <a:p>
            <a:pPr marL="0" marR="0" lvl="0" indent="0" algn="ctr" defTabSz="762000" eaLnBrk="0" fontAlgn="auto" latinLnBrk="0" hangingPunct="0">
              <a:lnSpc>
                <a:spcPct val="100000"/>
              </a:lnSpc>
              <a:spcBef>
                <a:spcPct val="50000"/>
              </a:spcBef>
              <a:spcAft>
                <a:spcPts val="0"/>
              </a:spcAft>
              <a:buClr>
                <a:srgbClr val="00279F"/>
              </a:buClr>
              <a:buSzPct val="85000"/>
              <a:buFont typeface="Wingdings" pitchFamily="2" charset="2"/>
              <a:buNone/>
              <a:tabLst/>
              <a:defRPr/>
            </a:pPr>
            <a:r>
              <a:rPr lang="en-GB" sz="1000" b="1" kern="0" dirty="0">
                <a:latin typeface="Calibri" panose="020F0502020204030204" pitchFamily="34" charset="0"/>
                <a:ea typeface="Calibri" panose="020F0502020204030204" pitchFamily="34" charset="0"/>
                <a:cs typeface="Calibri" panose="020F0502020204030204" pitchFamily="34" charset="0"/>
              </a:rPr>
              <a:t>a. </a:t>
            </a:r>
            <a:r>
              <a:rPr kumimoji="0" lang="en-GB" sz="1000" b="1" i="0" u="none" strike="noStrike" kern="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Exploratory Data Analysis</a:t>
            </a:r>
            <a:endParaRPr kumimoji="0" lang="en-US" sz="1000" b="1" i="0" u="none" strike="noStrike" kern="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2" name="Rectangle 10">
            <a:extLst>
              <a:ext uri="{FF2B5EF4-FFF2-40B4-BE49-F238E27FC236}">
                <a16:creationId xmlns:a16="http://schemas.microsoft.com/office/drawing/2014/main" id="{0AC61188-2C87-DAFC-7C5B-043B8A3E6C2B}"/>
              </a:ext>
            </a:extLst>
          </p:cNvPr>
          <p:cNvSpPr>
            <a:spLocks noChangeArrowheads="1"/>
          </p:cNvSpPr>
          <p:nvPr/>
        </p:nvSpPr>
        <p:spPr bwMode="auto">
          <a:xfrm>
            <a:off x="7691274" y="2511645"/>
            <a:ext cx="1810492" cy="1549815"/>
          </a:xfrm>
          <a:prstGeom prst="rect">
            <a:avLst/>
          </a:prstGeom>
          <a:solidFill>
            <a:srgbClr val="FFFFFF"/>
          </a:solidFill>
          <a:ln w="6350">
            <a:noFill/>
            <a:miter lim="800000"/>
            <a:headEnd/>
            <a:tailEnd/>
          </a:ln>
        </p:spPr>
        <p:txBody>
          <a:bodyPr lIns="54000" tIns="90000" rIns="90000" bIns="90000"/>
          <a:lstStyle/>
          <a:p>
            <a:pPr marL="180975" marR="0" lvl="0" indent="-180975" defTabSz="762000" eaLnBrk="0" fontAlgn="auto" latinLnBrk="0" hangingPunct="0">
              <a:lnSpc>
                <a:spcPct val="100000"/>
              </a:lnSpc>
              <a:spcBef>
                <a:spcPct val="40000"/>
              </a:spcBef>
              <a:spcAft>
                <a:spcPts val="0"/>
              </a:spcAft>
              <a:buClr>
                <a:schemeClr val="tx2"/>
              </a:buClr>
              <a:buSzPct val="85000"/>
              <a:buFont typeface="Arial" pitchFamily="34" charset="0"/>
              <a:buChar char="•"/>
              <a:tabLst>
                <a:tab pos="1590675" algn="l"/>
                <a:tab pos="2047875" algn="r"/>
              </a:tabLst>
              <a:defRPr/>
            </a:pPr>
            <a:r>
              <a:rPr kumimoji="0" lang="en-GB" sz="10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Calibri" panose="020F0502020204030204" pitchFamily="34" charset="0"/>
              </a:rPr>
              <a:t>Hourly time series</a:t>
            </a:r>
          </a:p>
          <a:p>
            <a:pPr marL="180975" marR="0" lvl="0" indent="-180975" defTabSz="762000" eaLnBrk="0" fontAlgn="auto" latinLnBrk="0" hangingPunct="0">
              <a:lnSpc>
                <a:spcPct val="100000"/>
              </a:lnSpc>
              <a:spcBef>
                <a:spcPct val="40000"/>
              </a:spcBef>
              <a:spcAft>
                <a:spcPts val="0"/>
              </a:spcAft>
              <a:buClr>
                <a:schemeClr val="tx2"/>
              </a:buClr>
              <a:buSzPct val="85000"/>
              <a:buFont typeface="Arial" pitchFamily="34" charset="0"/>
              <a:buChar char="•"/>
              <a:tabLst>
                <a:tab pos="1590675" algn="l"/>
                <a:tab pos="2047875" algn="r"/>
              </a:tabLst>
              <a:defRPr/>
            </a:pPr>
            <a:r>
              <a:rPr lang="en-GB" sz="1000" kern="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7 day rolling mean</a:t>
            </a:r>
          </a:p>
          <a:p>
            <a:pPr marL="180975" marR="0" lvl="0" indent="-180975" defTabSz="762000" eaLnBrk="0" fontAlgn="auto" latinLnBrk="0" hangingPunct="0">
              <a:lnSpc>
                <a:spcPct val="100000"/>
              </a:lnSpc>
              <a:spcBef>
                <a:spcPct val="40000"/>
              </a:spcBef>
              <a:spcAft>
                <a:spcPts val="0"/>
              </a:spcAft>
              <a:buClr>
                <a:schemeClr val="tx2"/>
              </a:buClr>
              <a:buSzPct val="85000"/>
              <a:buFont typeface="Arial" pitchFamily="34" charset="0"/>
              <a:buChar char="•"/>
              <a:tabLst>
                <a:tab pos="1590675" algn="l"/>
                <a:tab pos="2047875" algn="r"/>
              </a:tabLst>
              <a:defRPr/>
            </a:pPr>
            <a:r>
              <a:rPr kumimoji="0" lang="en-GB" sz="10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Calibri" panose="020F0502020204030204" pitchFamily="34" charset="0"/>
              </a:rPr>
              <a:t>Average profile per hour</a:t>
            </a:r>
          </a:p>
          <a:p>
            <a:pPr marL="180975" marR="0" lvl="0" indent="-180975" defTabSz="762000" eaLnBrk="0" fontAlgn="auto" latinLnBrk="0" hangingPunct="0">
              <a:lnSpc>
                <a:spcPct val="100000"/>
              </a:lnSpc>
              <a:spcBef>
                <a:spcPct val="40000"/>
              </a:spcBef>
              <a:spcAft>
                <a:spcPts val="0"/>
              </a:spcAft>
              <a:buClr>
                <a:schemeClr val="tx2"/>
              </a:buClr>
              <a:buSzPct val="85000"/>
              <a:buFont typeface="Arial" pitchFamily="34" charset="0"/>
              <a:buChar char="•"/>
              <a:tabLst>
                <a:tab pos="1590675" algn="l"/>
                <a:tab pos="2047875" algn="r"/>
              </a:tabLst>
              <a:defRPr/>
            </a:pPr>
            <a:r>
              <a:rPr lang="en-GB" sz="1000" kern="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Summary statistics</a:t>
            </a:r>
          </a:p>
          <a:p>
            <a:pPr marL="180975" marR="0" lvl="0" indent="-180975" defTabSz="762000" eaLnBrk="0" fontAlgn="auto" latinLnBrk="0" hangingPunct="0">
              <a:lnSpc>
                <a:spcPct val="100000"/>
              </a:lnSpc>
              <a:spcBef>
                <a:spcPct val="40000"/>
              </a:spcBef>
              <a:spcAft>
                <a:spcPts val="0"/>
              </a:spcAft>
              <a:buClr>
                <a:schemeClr val="tx2"/>
              </a:buClr>
              <a:buSzPct val="85000"/>
              <a:buFont typeface="Arial" pitchFamily="34" charset="0"/>
              <a:buChar char="•"/>
              <a:tabLst>
                <a:tab pos="1590675" algn="l"/>
                <a:tab pos="2047875" algn="r"/>
              </a:tabLst>
              <a:defRPr/>
            </a:pPr>
            <a:r>
              <a:rPr kumimoji="0" lang="en-GB" sz="10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Calibri" panose="020F0502020204030204" pitchFamily="34" charset="0"/>
              </a:rPr>
              <a:t>Autocorrelation diagnostics</a:t>
            </a:r>
          </a:p>
          <a:p>
            <a:pPr marL="180975" marR="0" lvl="0" indent="-180975" defTabSz="762000" eaLnBrk="0" fontAlgn="auto" latinLnBrk="0" hangingPunct="0">
              <a:lnSpc>
                <a:spcPct val="100000"/>
              </a:lnSpc>
              <a:spcBef>
                <a:spcPct val="40000"/>
              </a:spcBef>
              <a:spcAft>
                <a:spcPts val="0"/>
              </a:spcAft>
              <a:buClr>
                <a:schemeClr val="tx2"/>
              </a:buClr>
              <a:buSzPct val="85000"/>
              <a:buFont typeface="Arial" pitchFamily="34" charset="0"/>
              <a:buChar char="•"/>
              <a:tabLst>
                <a:tab pos="1590675" algn="l"/>
                <a:tab pos="2047875" algn="r"/>
              </a:tabLst>
              <a:defRPr/>
            </a:pPr>
            <a:r>
              <a:rPr lang="en-GB" sz="1000" kern="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Missing values check</a:t>
            </a:r>
          </a:p>
          <a:p>
            <a:pPr marL="180975" marR="0" lvl="0" indent="-180975" defTabSz="762000" eaLnBrk="0" fontAlgn="auto" latinLnBrk="0" hangingPunct="0">
              <a:lnSpc>
                <a:spcPct val="100000"/>
              </a:lnSpc>
              <a:spcBef>
                <a:spcPct val="40000"/>
              </a:spcBef>
              <a:spcAft>
                <a:spcPts val="0"/>
              </a:spcAft>
              <a:buClr>
                <a:schemeClr val="tx2"/>
              </a:buClr>
              <a:buSzPct val="85000"/>
              <a:buFont typeface="Arial" pitchFamily="34" charset="0"/>
              <a:buChar char="•"/>
              <a:tabLst>
                <a:tab pos="1590675" algn="l"/>
                <a:tab pos="2047875" algn="r"/>
              </a:tabLst>
              <a:defRPr/>
            </a:pPr>
            <a:r>
              <a:rPr kumimoji="0" lang="en-GB" sz="10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Calibri" panose="020F0502020204030204" pitchFamily="34" charset="0"/>
              </a:rPr>
              <a:t>Stationary check</a:t>
            </a:r>
          </a:p>
        </p:txBody>
      </p:sp>
      <p:sp>
        <p:nvSpPr>
          <p:cNvPr id="14" name="Rectangle 11">
            <a:extLst>
              <a:ext uri="{FF2B5EF4-FFF2-40B4-BE49-F238E27FC236}">
                <a16:creationId xmlns:a16="http://schemas.microsoft.com/office/drawing/2014/main" id="{E4066581-C509-C211-3974-D1C9D7738108}"/>
              </a:ext>
            </a:extLst>
          </p:cNvPr>
          <p:cNvSpPr>
            <a:spLocks noChangeArrowheads="1"/>
          </p:cNvSpPr>
          <p:nvPr/>
        </p:nvSpPr>
        <p:spPr bwMode="auto">
          <a:xfrm>
            <a:off x="7691274" y="4346795"/>
            <a:ext cx="1810492" cy="327474"/>
          </a:xfrm>
          <a:prstGeom prst="rect">
            <a:avLst/>
          </a:prstGeom>
          <a:solidFill>
            <a:schemeClr val="accent3">
              <a:lumMod val="20000"/>
              <a:lumOff val="80000"/>
            </a:schemeClr>
          </a:solidFill>
          <a:ln w="6350">
            <a:noFill/>
            <a:miter lim="800000"/>
            <a:headEnd/>
            <a:tailEnd/>
          </a:ln>
        </p:spPr>
        <p:txBody>
          <a:bodyPr lIns="0" tIns="0" rIns="0" bIns="0" anchor="ctr" anchorCtr="1"/>
          <a:lstStyle/>
          <a:p>
            <a:pPr marL="0" marR="0" lvl="0" indent="0" algn="ctr" defTabSz="762000" eaLnBrk="0" fontAlgn="auto" latinLnBrk="0" hangingPunct="0">
              <a:lnSpc>
                <a:spcPct val="100000"/>
              </a:lnSpc>
              <a:spcBef>
                <a:spcPct val="50000"/>
              </a:spcBef>
              <a:spcAft>
                <a:spcPts val="0"/>
              </a:spcAft>
              <a:buClr>
                <a:srgbClr val="00279F"/>
              </a:buClr>
              <a:buSzPct val="85000"/>
              <a:buFont typeface="Wingdings" pitchFamily="2" charset="2"/>
              <a:buNone/>
              <a:tabLst/>
              <a:defRPr/>
            </a:pPr>
            <a:r>
              <a:rPr kumimoji="0" lang="en-GB" sz="1000" b="1" i="0" u="none" strike="noStrike" kern="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c. Model Selection &amp; Diagnostics</a:t>
            </a:r>
            <a:endParaRPr kumimoji="0" lang="en-US" sz="1000" b="1" i="0" u="none" strike="noStrike" kern="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6" name="Rectangle 12">
            <a:extLst>
              <a:ext uri="{FF2B5EF4-FFF2-40B4-BE49-F238E27FC236}">
                <a16:creationId xmlns:a16="http://schemas.microsoft.com/office/drawing/2014/main" id="{F9C32421-3258-A524-C80E-6D6F88D76ADC}"/>
              </a:ext>
            </a:extLst>
          </p:cNvPr>
          <p:cNvSpPr>
            <a:spLocks noChangeArrowheads="1"/>
          </p:cNvSpPr>
          <p:nvPr/>
        </p:nvSpPr>
        <p:spPr bwMode="auto">
          <a:xfrm>
            <a:off x="7691274" y="4703159"/>
            <a:ext cx="1810492" cy="1549815"/>
          </a:xfrm>
          <a:prstGeom prst="rect">
            <a:avLst/>
          </a:prstGeom>
          <a:solidFill>
            <a:srgbClr val="FFFFFF"/>
          </a:solidFill>
          <a:ln w="6350">
            <a:noFill/>
            <a:miter lim="800000"/>
            <a:headEnd/>
            <a:tailEnd/>
          </a:ln>
        </p:spPr>
        <p:txBody>
          <a:bodyPr lIns="54000" tIns="90000" rIns="90000" bIns="90000"/>
          <a:lstStyle/>
          <a:p>
            <a:pPr marL="180975" indent="-180975" defTabSz="762000" eaLnBrk="0" hangingPunct="0">
              <a:spcBef>
                <a:spcPct val="40000"/>
              </a:spcBef>
              <a:buClr>
                <a:schemeClr val="tx2"/>
              </a:buClr>
              <a:buSzPct val="85000"/>
              <a:buFont typeface="Arial" pitchFamily="34" charset="0"/>
              <a:buChar char="•"/>
              <a:tabLst>
                <a:tab pos="1590675" algn="l"/>
                <a:tab pos="2047875" algn="r"/>
              </a:tabLst>
            </a:pPr>
            <a:r>
              <a:rPr lang="en-GB" sz="1000" kern="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Goodness of fit &amp; model accuracy</a:t>
            </a:r>
          </a:p>
          <a:p>
            <a:pPr marL="180975" indent="-180975" defTabSz="762000" eaLnBrk="0" hangingPunct="0">
              <a:spcBef>
                <a:spcPct val="40000"/>
              </a:spcBef>
              <a:buClr>
                <a:schemeClr val="tx2"/>
              </a:buClr>
              <a:buSzPct val="85000"/>
              <a:buFont typeface="Arial" pitchFamily="34" charset="0"/>
              <a:buChar char="•"/>
              <a:tabLst>
                <a:tab pos="1590675" algn="l"/>
                <a:tab pos="2047875" algn="r"/>
              </a:tabLst>
            </a:pPr>
            <a:r>
              <a:rPr lang="en-GB" sz="1000" kern="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Residual diagnostics ACF, PACF, and normality</a:t>
            </a:r>
          </a:p>
          <a:p>
            <a:pPr marL="180975" indent="-180975" defTabSz="762000" eaLnBrk="0" hangingPunct="0">
              <a:spcBef>
                <a:spcPct val="40000"/>
              </a:spcBef>
              <a:buClr>
                <a:schemeClr val="tx2"/>
              </a:buClr>
              <a:buSzPct val="85000"/>
              <a:buFont typeface="Arial" pitchFamily="34" charset="0"/>
              <a:buChar char="•"/>
              <a:tabLst>
                <a:tab pos="1590675" algn="l"/>
                <a:tab pos="2047875" algn="r"/>
              </a:tabLst>
            </a:pPr>
            <a:r>
              <a:rPr lang="en-GB" sz="1000" kern="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Overfitting and risk interpretability</a:t>
            </a:r>
          </a:p>
        </p:txBody>
      </p:sp>
      <p:sp>
        <p:nvSpPr>
          <p:cNvPr id="33" name="Rectangle 32">
            <a:extLst>
              <a:ext uri="{FF2B5EF4-FFF2-40B4-BE49-F238E27FC236}">
                <a16:creationId xmlns:a16="http://schemas.microsoft.com/office/drawing/2014/main" id="{B218B476-3666-238D-E412-DE13A518611C}"/>
              </a:ext>
            </a:extLst>
          </p:cNvPr>
          <p:cNvSpPr>
            <a:spLocks noChangeArrowheads="1"/>
          </p:cNvSpPr>
          <p:nvPr/>
        </p:nvSpPr>
        <p:spPr bwMode="auto">
          <a:xfrm>
            <a:off x="9639141" y="2148503"/>
            <a:ext cx="1810492" cy="327475"/>
          </a:xfrm>
          <a:prstGeom prst="rect">
            <a:avLst/>
          </a:prstGeom>
          <a:solidFill>
            <a:schemeClr val="accent3">
              <a:lumMod val="20000"/>
              <a:lumOff val="80000"/>
            </a:schemeClr>
          </a:solidFill>
          <a:ln w="6350">
            <a:noFill/>
            <a:miter lim="800000"/>
            <a:headEnd/>
            <a:tailEnd/>
          </a:ln>
        </p:spPr>
        <p:txBody>
          <a:bodyPr lIns="0" tIns="0" rIns="0" bIns="0" anchor="ctr" anchorCtr="1"/>
          <a:lstStyle/>
          <a:p>
            <a:pPr marL="0" marR="0" lvl="0" indent="0" algn="ctr" defTabSz="762000" eaLnBrk="0" fontAlgn="auto" latinLnBrk="0" hangingPunct="0">
              <a:lnSpc>
                <a:spcPct val="100000"/>
              </a:lnSpc>
              <a:spcBef>
                <a:spcPct val="50000"/>
              </a:spcBef>
              <a:spcAft>
                <a:spcPts val="0"/>
              </a:spcAft>
              <a:buClr>
                <a:srgbClr val="00279F"/>
              </a:buClr>
              <a:buSzPct val="85000"/>
              <a:buFont typeface="Wingdings" pitchFamily="2" charset="2"/>
              <a:buNone/>
              <a:tabLst/>
              <a:defRPr/>
            </a:pPr>
            <a:r>
              <a:rPr kumimoji="0" lang="en-GB" sz="1000" b="1" i="0" u="none" strike="noStrike" kern="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b. Time Series Modelling &amp; Analysis</a:t>
            </a:r>
            <a:endParaRPr kumimoji="0" lang="en-US" sz="1000" b="1" i="0" u="none" strike="noStrike" kern="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34" name="Rectangle 10">
            <a:extLst>
              <a:ext uri="{FF2B5EF4-FFF2-40B4-BE49-F238E27FC236}">
                <a16:creationId xmlns:a16="http://schemas.microsoft.com/office/drawing/2014/main" id="{25E1F936-96D4-8AD5-0B2E-8A7DDA5BE74E}"/>
              </a:ext>
            </a:extLst>
          </p:cNvPr>
          <p:cNvSpPr>
            <a:spLocks noChangeArrowheads="1"/>
          </p:cNvSpPr>
          <p:nvPr/>
        </p:nvSpPr>
        <p:spPr bwMode="auto">
          <a:xfrm>
            <a:off x="9639141" y="2511645"/>
            <a:ext cx="1810492" cy="1549815"/>
          </a:xfrm>
          <a:prstGeom prst="rect">
            <a:avLst/>
          </a:prstGeom>
          <a:solidFill>
            <a:srgbClr val="FFFFFF"/>
          </a:solidFill>
          <a:ln w="6350">
            <a:noFill/>
            <a:miter lim="800000"/>
            <a:headEnd/>
            <a:tailEnd/>
          </a:ln>
        </p:spPr>
        <p:txBody>
          <a:bodyPr lIns="54000" tIns="90000" rIns="90000" bIns="90000"/>
          <a:lstStyle/>
          <a:p>
            <a:pPr marL="180975" marR="0" lvl="0" indent="-180975" defTabSz="762000" eaLnBrk="0" fontAlgn="auto" latinLnBrk="0" hangingPunct="0">
              <a:lnSpc>
                <a:spcPct val="100000"/>
              </a:lnSpc>
              <a:spcBef>
                <a:spcPct val="40000"/>
              </a:spcBef>
              <a:spcAft>
                <a:spcPts val="0"/>
              </a:spcAft>
              <a:buClr>
                <a:schemeClr val="tx2"/>
              </a:buClr>
              <a:buSzPct val="85000"/>
              <a:buFont typeface="Arial" pitchFamily="34" charset="0"/>
              <a:buChar char="•"/>
              <a:tabLst>
                <a:tab pos="1590675" algn="l"/>
                <a:tab pos="2047875" algn="r"/>
              </a:tabLst>
              <a:defRPr/>
            </a:pPr>
            <a:r>
              <a:rPr kumimoji="0" lang="en-GB" sz="10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Calibri" panose="020F0502020204030204" pitchFamily="34" charset="0"/>
              </a:rPr>
              <a:t>Train / validation split</a:t>
            </a:r>
          </a:p>
          <a:p>
            <a:pPr marL="180975" marR="0" lvl="0" indent="-180975" defTabSz="762000" eaLnBrk="0" fontAlgn="auto" latinLnBrk="0" hangingPunct="0">
              <a:lnSpc>
                <a:spcPct val="100000"/>
              </a:lnSpc>
              <a:spcBef>
                <a:spcPct val="40000"/>
              </a:spcBef>
              <a:spcAft>
                <a:spcPts val="0"/>
              </a:spcAft>
              <a:buClr>
                <a:schemeClr val="tx2"/>
              </a:buClr>
              <a:buSzPct val="85000"/>
              <a:buFont typeface="Arial" pitchFamily="34" charset="0"/>
              <a:buChar char="•"/>
              <a:tabLst>
                <a:tab pos="1590675" algn="l"/>
                <a:tab pos="2047875" algn="r"/>
              </a:tabLst>
              <a:defRPr/>
            </a:pPr>
            <a:r>
              <a:rPr lang="en-GB" sz="1000" kern="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ARMA </a:t>
            </a:r>
            <a:r>
              <a:rPr lang="en-GB" sz="1000" kern="0" dirty="0" err="1">
                <a:solidFill>
                  <a:sysClr val="windowText" lastClr="000000"/>
                </a:solidFill>
                <a:latin typeface="Calibri" panose="020F0502020204030204" pitchFamily="34" charset="0"/>
                <a:ea typeface="Calibri" panose="020F0502020204030204" pitchFamily="34" charset="0"/>
                <a:cs typeface="Calibri" panose="020F0502020204030204" pitchFamily="34" charset="0"/>
              </a:rPr>
              <a:t>p,q</a:t>
            </a:r>
            <a:r>
              <a:rPr lang="en-GB" sz="1000" kern="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 in {0,1,2}</a:t>
            </a:r>
          </a:p>
          <a:p>
            <a:pPr marL="180975" marR="0" lvl="0" indent="-180975" defTabSz="762000" eaLnBrk="0" fontAlgn="auto" latinLnBrk="0" hangingPunct="0">
              <a:lnSpc>
                <a:spcPct val="100000"/>
              </a:lnSpc>
              <a:spcBef>
                <a:spcPct val="40000"/>
              </a:spcBef>
              <a:spcAft>
                <a:spcPts val="0"/>
              </a:spcAft>
              <a:buClr>
                <a:schemeClr val="tx2"/>
              </a:buClr>
              <a:buSzPct val="85000"/>
              <a:buFont typeface="Arial" pitchFamily="34" charset="0"/>
              <a:buChar char="•"/>
              <a:tabLst>
                <a:tab pos="1590675" algn="l"/>
                <a:tab pos="2047875" algn="r"/>
              </a:tabLst>
              <a:defRPr/>
            </a:pPr>
            <a:r>
              <a:rPr kumimoji="0" lang="en-GB" sz="10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Calibri" panose="020F0502020204030204" pitchFamily="34" charset="0"/>
              </a:rPr>
              <a:t>ARIMA (d</a:t>
            </a:r>
            <a:r>
              <a:rPr lang="en-GB" sz="1000" kern="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=1)</a:t>
            </a:r>
          </a:p>
          <a:p>
            <a:pPr marL="180975" marR="0" lvl="0" indent="-180975" defTabSz="762000" eaLnBrk="0" fontAlgn="auto" latinLnBrk="0" hangingPunct="0">
              <a:lnSpc>
                <a:spcPct val="100000"/>
              </a:lnSpc>
              <a:spcBef>
                <a:spcPct val="40000"/>
              </a:spcBef>
              <a:spcAft>
                <a:spcPts val="0"/>
              </a:spcAft>
              <a:buClr>
                <a:schemeClr val="tx2"/>
              </a:buClr>
              <a:buSzPct val="85000"/>
              <a:buFont typeface="Arial" pitchFamily="34" charset="0"/>
              <a:buChar char="•"/>
              <a:tabLst>
                <a:tab pos="1590675" algn="l"/>
                <a:tab pos="2047875" algn="r"/>
              </a:tabLst>
              <a:defRPr/>
            </a:pPr>
            <a:r>
              <a:rPr lang="en-GB" sz="1000" kern="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SARIMA (m=24)</a:t>
            </a:r>
          </a:p>
          <a:p>
            <a:pPr marL="180975" marR="0" lvl="0" indent="-180975" defTabSz="762000" eaLnBrk="0" fontAlgn="auto" latinLnBrk="0" hangingPunct="0">
              <a:lnSpc>
                <a:spcPct val="100000"/>
              </a:lnSpc>
              <a:spcBef>
                <a:spcPct val="40000"/>
              </a:spcBef>
              <a:spcAft>
                <a:spcPts val="0"/>
              </a:spcAft>
              <a:buClr>
                <a:schemeClr val="tx2"/>
              </a:buClr>
              <a:buSzPct val="85000"/>
              <a:buFont typeface="Arial" pitchFamily="34" charset="0"/>
              <a:buChar char="•"/>
              <a:tabLst>
                <a:tab pos="1590675" algn="l"/>
                <a:tab pos="2047875" algn="r"/>
              </a:tabLst>
              <a:defRPr/>
            </a:pPr>
            <a:r>
              <a:rPr kumimoji="0" lang="en-GB" sz="10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Calibri" panose="020F0502020204030204" pitchFamily="34" charset="0"/>
              </a:rPr>
              <a:t>AIC &amp; best model selection</a:t>
            </a:r>
          </a:p>
          <a:p>
            <a:pPr marL="180975" marR="0" lvl="0" indent="-180975" defTabSz="762000" eaLnBrk="0" fontAlgn="auto" latinLnBrk="0" hangingPunct="0">
              <a:lnSpc>
                <a:spcPct val="100000"/>
              </a:lnSpc>
              <a:spcBef>
                <a:spcPct val="40000"/>
              </a:spcBef>
              <a:spcAft>
                <a:spcPts val="0"/>
              </a:spcAft>
              <a:buClr>
                <a:schemeClr val="tx2"/>
              </a:buClr>
              <a:buSzPct val="85000"/>
              <a:buFont typeface="Arial" pitchFamily="34" charset="0"/>
              <a:buChar char="•"/>
              <a:tabLst>
                <a:tab pos="1590675" algn="l"/>
                <a:tab pos="2047875" algn="r"/>
              </a:tabLst>
              <a:defRPr/>
            </a:pPr>
            <a:r>
              <a:rPr lang="en-GB" sz="1000" kern="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ETS (Holts-Winter additive)</a:t>
            </a:r>
          </a:p>
          <a:p>
            <a:pPr marL="180975" marR="0" lvl="0" indent="-180975" defTabSz="762000" eaLnBrk="0" fontAlgn="auto" latinLnBrk="0" hangingPunct="0">
              <a:lnSpc>
                <a:spcPct val="100000"/>
              </a:lnSpc>
              <a:spcBef>
                <a:spcPct val="40000"/>
              </a:spcBef>
              <a:spcAft>
                <a:spcPts val="0"/>
              </a:spcAft>
              <a:buClr>
                <a:schemeClr val="tx2"/>
              </a:buClr>
              <a:buSzPct val="85000"/>
              <a:buFont typeface="Arial" pitchFamily="34" charset="0"/>
              <a:buChar char="•"/>
              <a:tabLst>
                <a:tab pos="1590675" algn="l"/>
                <a:tab pos="2047875" algn="r"/>
              </a:tabLst>
              <a:defRPr/>
            </a:pPr>
            <a:r>
              <a:rPr kumimoji="0" lang="en-GB" sz="10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Calibri" panose="020F0502020204030204" pitchFamily="34" charset="0"/>
              </a:rPr>
              <a:t>Residual diagnostics</a:t>
            </a:r>
          </a:p>
        </p:txBody>
      </p:sp>
      <p:sp>
        <p:nvSpPr>
          <p:cNvPr id="35" name="Rectangle 11">
            <a:extLst>
              <a:ext uri="{FF2B5EF4-FFF2-40B4-BE49-F238E27FC236}">
                <a16:creationId xmlns:a16="http://schemas.microsoft.com/office/drawing/2014/main" id="{2DD02005-B8B7-3AE6-8E24-429A2DC8A5CD}"/>
              </a:ext>
            </a:extLst>
          </p:cNvPr>
          <p:cNvSpPr>
            <a:spLocks noChangeArrowheads="1"/>
          </p:cNvSpPr>
          <p:nvPr/>
        </p:nvSpPr>
        <p:spPr bwMode="auto">
          <a:xfrm>
            <a:off x="9639141" y="4346795"/>
            <a:ext cx="1810492" cy="327474"/>
          </a:xfrm>
          <a:prstGeom prst="rect">
            <a:avLst/>
          </a:prstGeom>
          <a:solidFill>
            <a:schemeClr val="accent3">
              <a:lumMod val="20000"/>
              <a:lumOff val="80000"/>
            </a:schemeClr>
          </a:solidFill>
          <a:ln w="6350">
            <a:noFill/>
            <a:miter lim="800000"/>
            <a:headEnd/>
            <a:tailEnd/>
          </a:ln>
        </p:spPr>
        <p:txBody>
          <a:bodyPr lIns="0" tIns="0" rIns="0" bIns="0" anchor="ctr" anchorCtr="1"/>
          <a:lstStyle/>
          <a:p>
            <a:pPr marL="0" marR="0" lvl="0" indent="0" algn="ctr" defTabSz="762000" eaLnBrk="0" fontAlgn="auto" latinLnBrk="0" hangingPunct="0">
              <a:lnSpc>
                <a:spcPct val="100000"/>
              </a:lnSpc>
              <a:spcBef>
                <a:spcPct val="50000"/>
              </a:spcBef>
              <a:spcAft>
                <a:spcPts val="0"/>
              </a:spcAft>
              <a:buClr>
                <a:srgbClr val="00279F"/>
              </a:buClr>
              <a:buSzPct val="85000"/>
              <a:buFont typeface="Wingdings" pitchFamily="2" charset="2"/>
              <a:buNone/>
              <a:tabLst/>
              <a:defRPr/>
            </a:pPr>
            <a:r>
              <a:rPr kumimoji="0" lang="en-GB" sz="1000" b="1" i="0" u="none" strike="noStrike" kern="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d. Forecasts &amp; Interpretations</a:t>
            </a:r>
            <a:endParaRPr kumimoji="0" lang="en-US" sz="1000" b="1" i="0" u="none" strike="noStrike" kern="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36" name="Rectangle 12">
            <a:extLst>
              <a:ext uri="{FF2B5EF4-FFF2-40B4-BE49-F238E27FC236}">
                <a16:creationId xmlns:a16="http://schemas.microsoft.com/office/drawing/2014/main" id="{0E69EC3D-71B1-C863-0777-A18F22BAFC63}"/>
              </a:ext>
            </a:extLst>
          </p:cNvPr>
          <p:cNvSpPr>
            <a:spLocks noChangeArrowheads="1"/>
          </p:cNvSpPr>
          <p:nvPr/>
        </p:nvSpPr>
        <p:spPr bwMode="auto">
          <a:xfrm>
            <a:off x="9639141" y="4703159"/>
            <a:ext cx="1810492" cy="1549815"/>
          </a:xfrm>
          <a:prstGeom prst="rect">
            <a:avLst/>
          </a:prstGeom>
          <a:solidFill>
            <a:srgbClr val="FFFFFF"/>
          </a:solidFill>
          <a:ln w="6350">
            <a:noFill/>
            <a:miter lim="800000"/>
            <a:headEnd/>
            <a:tailEnd/>
          </a:ln>
        </p:spPr>
        <p:txBody>
          <a:bodyPr lIns="54000" tIns="90000" rIns="90000" bIns="90000"/>
          <a:lstStyle/>
          <a:p>
            <a:pPr marL="180975" indent="-180975" defTabSz="762000" eaLnBrk="0" hangingPunct="0">
              <a:spcBef>
                <a:spcPct val="40000"/>
              </a:spcBef>
              <a:buClr>
                <a:schemeClr val="tx2"/>
              </a:buClr>
              <a:buSzPct val="85000"/>
              <a:buFont typeface="Arial" pitchFamily="34" charset="0"/>
              <a:buChar char="•"/>
              <a:tabLst>
                <a:tab pos="1590675" algn="l"/>
                <a:tab pos="2047875" algn="r"/>
              </a:tabLst>
            </a:pPr>
            <a:r>
              <a:rPr lang="en-GB" sz="1000" kern="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In sample fit vs validation forecast</a:t>
            </a:r>
          </a:p>
          <a:p>
            <a:pPr marL="180975" indent="-180975" defTabSz="762000" eaLnBrk="0" hangingPunct="0">
              <a:spcBef>
                <a:spcPct val="40000"/>
              </a:spcBef>
              <a:buClr>
                <a:schemeClr val="tx2"/>
              </a:buClr>
              <a:buSzPct val="85000"/>
              <a:buFont typeface="Arial" pitchFamily="34" charset="0"/>
              <a:buChar char="•"/>
              <a:tabLst>
                <a:tab pos="1590675" algn="l"/>
                <a:tab pos="2047875" algn="r"/>
              </a:tabLst>
            </a:pPr>
            <a:r>
              <a:rPr lang="en-GB" sz="1000" kern="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30 day horizon forecast</a:t>
            </a:r>
          </a:p>
          <a:p>
            <a:pPr marL="180975" indent="-180975" defTabSz="762000" eaLnBrk="0" hangingPunct="0">
              <a:spcBef>
                <a:spcPct val="40000"/>
              </a:spcBef>
              <a:buClr>
                <a:schemeClr val="tx2"/>
              </a:buClr>
              <a:buSzPct val="85000"/>
              <a:buFont typeface="Arial" pitchFamily="34" charset="0"/>
              <a:buChar char="•"/>
              <a:tabLst>
                <a:tab pos="1590675" algn="l"/>
                <a:tab pos="2047875" algn="r"/>
              </a:tabLst>
            </a:pPr>
            <a:r>
              <a:rPr lang="en-GB" sz="1000" kern="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Validation forecast with 80 and 95% confidence</a:t>
            </a:r>
          </a:p>
          <a:p>
            <a:pPr marL="180975" indent="-180975" defTabSz="762000" eaLnBrk="0" hangingPunct="0">
              <a:spcBef>
                <a:spcPct val="40000"/>
              </a:spcBef>
              <a:buClr>
                <a:schemeClr val="tx2"/>
              </a:buClr>
              <a:buSzPct val="85000"/>
              <a:buFont typeface="Arial" pitchFamily="34" charset="0"/>
              <a:buChar char="•"/>
              <a:tabLst>
                <a:tab pos="1590675" algn="l"/>
                <a:tab pos="2047875" algn="r"/>
              </a:tabLst>
            </a:pPr>
            <a:r>
              <a:rPr lang="en-GB" sz="1000" kern="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Validation accuracy</a:t>
            </a:r>
          </a:p>
          <a:p>
            <a:pPr marL="180975" indent="-180975" defTabSz="762000" eaLnBrk="0" hangingPunct="0">
              <a:spcBef>
                <a:spcPct val="40000"/>
              </a:spcBef>
              <a:buClr>
                <a:schemeClr val="tx2"/>
              </a:buClr>
              <a:buSzPct val="85000"/>
              <a:buFont typeface="Arial" pitchFamily="34" charset="0"/>
              <a:buChar char="•"/>
              <a:tabLst>
                <a:tab pos="1590675" algn="l"/>
                <a:tab pos="2047875" algn="r"/>
              </a:tabLst>
            </a:pPr>
            <a:r>
              <a:rPr lang="en-GB" sz="1000" kern="0" dirty="0">
                <a:solidFill>
                  <a:sysClr val="windowText" lastClr="000000"/>
                </a:solidFill>
                <a:latin typeface="Calibri" panose="020F0502020204030204" pitchFamily="34" charset="0"/>
                <a:ea typeface="Calibri" panose="020F0502020204030204" pitchFamily="34" charset="0"/>
                <a:cs typeface="Calibri" panose="020F0502020204030204" pitchFamily="34" charset="0"/>
              </a:rPr>
              <a:t>Operational analysis</a:t>
            </a:r>
          </a:p>
        </p:txBody>
      </p:sp>
      <p:pic>
        <p:nvPicPr>
          <p:cNvPr id="3080" name="Picture 8" descr="Do you agree with the fact?. “Jupyter NB is most of the data… | by Data  Science Lens — A Clear vision to Data Science | Medium">
            <a:extLst>
              <a:ext uri="{FF2B5EF4-FFF2-40B4-BE49-F238E27FC236}">
                <a16:creationId xmlns:a16="http://schemas.microsoft.com/office/drawing/2014/main" id="{2D7DFAD0-BCF7-3FC1-15B3-E9A25E13FE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160" y="6029407"/>
            <a:ext cx="506331" cy="659243"/>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15">
            <a:extLst>
              <a:ext uri="{FF2B5EF4-FFF2-40B4-BE49-F238E27FC236}">
                <a16:creationId xmlns:a16="http://schemas.microsoft.com/office/drawing/2014/main" id="{F07B52DF-8E01-3B76-A78E-7BEF5149D375}"/>
              </a:ext>
            </a:extLst>
          </p:cNvPr>
          <p:cNvSpPr>
            <a:spLocks noChangeArrowheads="1"/>
          </p:cNvSpPr>
          <p:nvPr/>
        </p:nvSpPr>
        <p:spPr bwMode="auto">
          <a:xfrm>
            <a:off x="1110151" y="6188660"/>
            <a:ext cx="5209860" cy="279180"/>
          </a:xfrm>
          <a:prstGeom prst="rect">
            <a:avLst/>
          </a:prstGeom>
          <a:noFill/>
          <a:ln w="6350">
            <a:noFill/>
            <a:miter lim="800000"/>
            <a:headEnd type="none" w="sm" len="sm"/>
            <a:tailEnd type="none" w="sm" len="sm"/>
          </a:ln>
        </p:spPr>
        <p:txBody>
          <a:bodyPr wrap="none" lIns="126000" tIns="46800" rIns="90000" bIns="46800">
            <a:spAutoFit/>
          </a:bodyPr>
          <a:lstStyle/>
          <a:p>
            <a:pPr marL="0" marR="0" lvl="0" indent="0" defTabSz="762000" eaLnBrk="0" fontAlgn="auto" latinLnBrk="0" hangingPunct="0">
              <a:lnSpc>
                <a:spcPct val="100000"/>
              </a:lnSpc>
              <a:spcBef>
                <a:spcPts val="0"/>
              </a:spcBef>
              <a:spcAft>
                <a:spcPts val="0"/>
              </a:spcAft>
              <a:buClrTx/>
              <a:buSzTx/>
              <a:buFontTx/>
              <a:buNone/>
              <a:tabLst/>
              <a:defRPr/>
            </a:pPr>
            <a:r>
              <a:rPr lang="en-GB" sz="1200" i="1" kern="0" dirty="0">
                <a:latin typeface="Calibri" panose="020F0502020204030204" pitchFamily="34" charset="0"/>
                <a:ea typeface="Calibri" panose="020F0502020204030204" pitchFamily="34" charset="0"/>
                <a:cs typeface="Calibri" panose="020F0502020204030204" pitchFamily="34" charset="0"/>
              </a:rPr>
              <a:t>Detailed code for each step can be found in the </a:t>
            </a:r>
            <a:r>
              <a:rPr lang="en-GB" sz="1200" i="1" kern="0" dirty="0" err="1">
                <a:latin typeface="Calibri" panose="020F0502020204030204" pitchFamily="34" charset="0"/>
                <a:ea typeface="Calibri" panose="020F0502020204030204" pitchFamily="34" charset="0"/>
                <a:cs typeface="Calibri" panose="020F0502020204030204" pitchFamily="34" charset="0"/>
              </a:rPr>
              <a:t>ipynb</a:t>
            </a:r>
            <a:r>
              <a:rPr lang="en-GB" sz="1200" i="1" kern="0" dirty="0">
                <a:latin typeface="Calibri" panose="020F0502020204030204" pitchFamily="34" charset="0"/>
                <a:ea typeface="Calibri" panose="020F0502020204030204" pitchFamily="34" charset="0"/>
                <a:cs typeface="Calibri" panose="020F0502020204030204" pitchFamily="34" charset="0"/>
              </a:rPr>
              <a:t> within the project folder</a:t>
            </a:r>
            <a:endParaRPr kumimoji="0" lang="en-GB" sz="1200" i="1" u="none" strike="noStrike" kern="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97432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E7B4A-62F8-542E-BA0C-06C8B1DCE72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C904AEA-74B2-A591-9028-F9FC150642E5}"/>
              </a:ext>
            </a:extLst>
          </p:cNvPr>
          <p:cNvSpPr>
            <a:spLocks noGrp="1"/>
          </p:cNvSpPr>
          <p:nvPr>
            <p:ph type="body" sz="quarter" idx="13"/>
          </p:nvPr>
        </p:nvSpPr>
        <p:spPr/>
        <p:txBody>
          <a:bodyPr/>
          <a:lstStyle/>
          <a:p>
            <a:r>
              <a:rPr lang="en-US" dirty="0">
                <a:latin typeface="Calibri" panose="020F0502020204030204" pitchFamily="34" charset="0"/>
                <a:ea typeface="Calibri" panose="020F0502020204030204" pitchFamily="34" charset="0"/>
              </a:rPr>
              <a:t>Model selection rationale</a:t>
            </a:r>
          </a:p>
        </p:txBody>
      </p:sp>
      <p:sp>
        <p:nvSpPr>
          <p:cNvPr id="5" name="Slide Number Placeholder 4">
            <a:extLst>
              <a:ext uri="{FF2B5EF4-FFF2-40B4-BE49-F238E27FC236}">
                <a16:creationId xmlns:a16="http://schemas.microsoft.com/office/drawing/2014/main" id="{312DBCE5-378C-4BC0-DF8E-7905A3A6B043}"/>
              </a:ext>
            </a:extLst>
          </p:cNvPr>
          <p:cNvSpPr>
            <a:spLocks noGrp="1"/>
          </p:cNvSpPr>
          <p:nvPr>
            <p:ph type="sldNum" sz="quarter" idx="4"/>
          </p:nvPr>
        </p:nvSpPr>
        <p:spPr/>
        <p:txBody>
          <a:bodyPr/>
          <a:lstStyle/>
          <a:p>
            <a:pPr algn="l">
              <a:lnSpc>
                <a:spcPct val="90000"/>
              </a:lnSpc>
              <a:buFont typeface="Wingdings" panose="05000000000000000000" pitchFamily="2" charset="2"/>
              <a:buNone/>
            </a:pPr>
            <a:fld id="{7E902D2A-5D78-4C51-8B6E-B52A04DFC6E0}" type="slidenum">
              <a:rPr lang="en-US" smtClean="0">
                <a:latin typeface="Calibri" panose="020F0502020204030204" pitchFamily="34" charset="0"/>
                <a:ea typeface="Calibri" panose="020F0502020204030204" pitchFamily="34" charset="0"/>
                <a:cs typeface="Calibri" panose="020F0502020204030204" pitchFamily="34" charset="0"/>
              </a:rPr>
              <a:pPr algn="l">
                <a:lnSpc>
                  <a:spcPct val="90000"/>
                </a:lnSpc>
                <a:buFont typeface="Wingdings" panose="05000000000000000000" pitchFamily="2" charset="2"/>
                <a:buNone/>
              </a:pPr>
              <a:t>7</a:t>
            </a:fld>
            <a:endParaRPr lang="en-US">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9" name="Table 8">
            <a:extLst>
              <a:ext uri="{FF2B5EF4-FFF2-40B4-BE49-F238E27FC236}">
                <a16:creationId xmlns:a16="http://schemas.microsoft.com/office/drawing/2014/main" id="{890A01EA-7DB9-B9B1-F37E-DACD709D9029}"/>
              </a:ext>
            </a:extLst>
          </p:cNvPr>
          <p:cNvGraphicFramePr>
            <a:graphicFrameLocks noGrp="1"/>
          </p:cNvGraphicFramePr>
          <p:nvPr>
            <p:extLst>
              <p:ext uri="{D42A27DB-BD31-4B8C-83A1-F6EECF244321}">
                <p14:modId xmlns:p14="http://schemas.microsoft.com/office/powerpoint/2010/main" val="2089328253"/>
              </p:ext>
            </p:extLst>
          </p:nvPr>
        </p:nvGraphicFramePr>
        <p:xfrm>
          <a:off x="550862" y="4410508"/>
          <a:ext cx="5616798" cy="1830962"/>
        </p:xfrm>
        <a:graphic>
          <a:graphicData uri="http://schemas.openxmlformats.org/drawingml/2006/table">
            <a:tbl>
              <a:tblPr/>
              <a:tblGrid>
                <a:gridCol w="936133">
                  <a:extLst>
                    <a:ext uri="{9D8B030D-6E8A-4147-A177-3AD203B41FA5}">
                      <a16:colId xmlns:a16="http://schemas.microsoft.com/office/drawing/2014/main" val="1901826383"/>
                    </a:ext>
                  </a:extLst>
                </a:gridCol>
                <a:gridCol w="936133">
                  <a:extLst>
                    <a:ext uri="{9D8B030D-6E8A-4147-A177-3AD203B41FA5}">
                      <a16:colId xmlns:a16="http://schemas.microsoft.com/office/drawing/2014/main" val="2649015088"/>
                    </a:ext>
                  </a:extLst>
                </a:gridCol>
                <a:gridCol w="936133">
                  <a:extLst>
                    <a:ext uri="{9D8B030D-6E8A-4147-A177-3AD203B41FA5}">
                      <a16:colId xmlns:a16="http://schemas.microsoft.com/office/drawing/2014/main" val="3022744461"/>
                    </a:ext>
                  </a:extLst>
                </a:gridCol>
                <a:gridCol w="936133">
                  <a:extLst>
                    <a:ext uri="{9D8B030D-6E8A-4147-A177-3AD203B41FA5}">
                      <a16:colId xmlns:a16="http://schemas.microsoft.com/office/drawing/2014/main" val="3181089683"/>
                    </a:ext>
                  </a:extLst>
                </a:gridCol>
                <a:gridCol w="936133">
                  <a:extLst>
                    <a:ext uri="{9D8B030D-6E8A-4147-A177-3AD203B41FA5}">
                      <a16:colId xmlns:a16="http://schemas.microsoft.com/office/drawing/2014/main" val="2720968973"/>
                    </a:ext>
                  </a:extLst>
                </a:gridCol>
                <a:gridCol w="936133">
                  <a:extLst>
                    <a:ext uri="{9D8B030D-6E8A-4147-A177-3AD203B41FA5}">
                      <a16:colId xmlns:a16="http://schemas.microsoft.com/office/drawing/2014/main" val="933335947"/>
                    </a:ext>
                  </a:extLst>
                </a:gridCol>
              </a:tblGrid>
              <a:tr h="261566">
                <a:tc>
                  <a:txBody>
                    <a:bodyPr/>
                    <a:lstStyle/>
                    <a:p>
                      <a:pPr algn="ctr" fontAlgn="ctr">
                        <a:buNone/>
                      </a:pPr>
                      <a:r>
                        <a:rPr lang="en-US" sz="900" b="1" i="0" u="none" strike="noStrike" dirty="0">
                          <a:solidFill>
                            <a:schemeClr val="bg1"/>
                          </a:solidFill>
                          <a:effectLst/>
                          <a:latin typeface="Arial" panose="020B0604020202020204" pitchFamily="34" charset="0"/>
                        </a:rPr>
                        <a:t>Index</a:t>
                      </a:r>
                    </a:p>
                  </a:txBody>
                  <a:tcPr marL="6884" marR="6884" marT="6884" marB="0" anchor="ctr">
                    <a:lnL>
                      <a:noFill/>
                    </a:lnL>
                    <a:lnR>
                      <a:noFill/>
                    </a:lnR>
                    <a:lnT>
                      <a:noFill/>
                    </a:lnT>
                    <a:lnB>
                      <a:noFill/>
                    </a:lnB>
                    <a:solidFill>
                      <a:schemeClr val="bg2"/>
                    </a:solidFill>
                  </a:tcPr>
                </a:tc>
                <a:tc>
                  <a:txBody>
                    <a:bodyPr/>
                    <a:lstStyle/>
                    <a:p>
                      <a:pPr algn="ctr" fontAlgn="ctr">
                        <a:buNone/>
                      </a:pPr>
                      <a:r>
                        <a:rPr lang="en-US" sz="900" b="1" i="0" u="none" strike="noStrike" dirty="0">
                          <a:solidFill>
                            <a:schemeClr val="bg1"/>
                          </a:solidFill>
                          <a:effectLst/>
                          <a:latin typeface="Arial" panose="020B0604020202020204" pitchFamily="34" charset="0"/>
                        </a:rPr>
                        <a:t>Station</a:t>
                      </a:r>
                    </a:p>
                  </a:txBody>
                  <a:tcPr marL="6884" marR="6884" marT="6884" marB="0" anchor="ctr">
                    <a:lnL>
                      <a:noFill/>
                    </a:lnL>
                    <a:lnR>
                      <a:noFill/>
                    </a:lnR>
                    <a:lnT>
                      <a:noFill/>
                    </a:lnT>
                    <a:lnB>
                      <a:noFill/>
                    </a:lnB>
                    <a:solidFill>
                      <a:schemeClr val="bg2"/>
                    </a:solidFill>
                  </a:tcPr>
                </a:tc>
                <a:tc>
                  <a:txBody>
                    <a:bodyPr/>
                    <a:lstStyle/>
                    <a:p>
                      <a:pPr algn="ctr" fontAlgn="ctr">
                        <a:buNone/>
                      </a:pPr>
                      <a:r>
                        <a:rPr lang="en-US" sz="900" b="1" i="0" u="none" strike="noStrike" dirty="0">
                          <a:solidFill>
                            <a:schemeClr val="bg1"/>
                          </a:solidFill>
                          <a:effectLst/>
                          <a:latin typeface="Arial" panose="020B0604020202020204" pitchFamily="34" charset="0"/>
                        </a:rPr>
                        <a:t>Family</a:t>
                      </a:r>
                    </a:p>
                  </a:txBody>
                  <a:tcPr marL="6884" marR="6884" marT="6884" marB="0" anchor="ctr">
                    <a:lnL>
                      <a:noFill/>
                    </a:lnL>
                    <a:lnR>
                      <a:noFill/>
                    </a:lnR>
                    <a:lnT>
                      <a:noFill/>
                    </a:lnT>
                    <a:lnB>
                      <a:noFill/>
                    </a:lnB>
                    <a:solidFill>
                      <a:schemeClr val="bg2"/>
                    </a:solidFill>
                  </a:tcPr>
                </a:tc>
                <a:tc>
                  <a:txBody>
                    <a:bodyPr/>
                    <a:lstStyle/>
                    <a:p>
                      <a:pPr algn="ctr" fontAlgn="ctr">
                        <a:buNone/>
                      </a:pPr>
                      <a:r>
                        <a:rPr lang="en-US" sz="900" b="1" i="0" u="none" strike="noStrike" dirty="0">
                          <a:solidFill>
                            <a:schemeClr val="bg1"/>
                          </a:solidFill>
                          <a:effectLst/>
                          <a:latin typeface="Arial" panose="020B0604020202020204" pitchFamily="34" charset="0"/>
                        </a:rPr>
                        <a:t>Order</a:t>
                      </a:r>
                    </a:p>
                  </a:txBody>
                  <a:tcPr marL="6884" marR="6884" marT="6884" marB="0" anchor="ctr">
                    <a:lnL>
                      <a:noFill/>
                    </a:lnL>
                    <a:lnR>
                      <a:noFill/>
                    </a:lnR>
                    <a:lnT>
                      <a:noFill/>
                    </a:lnT>
                    <a:lnB>
                      <a:noFill/>
                    </a:lnB>
                    <a:solidFill>
                      <a:schemeClr val="bg2"/>
                    </a:solidFill>
                  </a:tcPr>
                </a:tc>
                <a:tc>
                  <a:txBody>
                    <a:bodyPr/>
                    <a:lstStyle/>
                    <a:p>
                      <a:pPr algn="ctr" fontAlgn="ctr">
                        <a:buNone/>
                      </a:pPr>
                      <a:r>
                        <a:rPr lang="en-US" sz="900" b="1" i="0" u="none" strike="noStrike" dirty="0">
                          <a:solidFill>
                            <a:schemeClr val="bg1"/>
                          </a:solidFill>
                          <a:effectLst/>
                          <a:latin typeface="Arial" panose="020B0604020202020204" pitchFamily="34" charset="0"/>
                        </a:rPr>
                        <a:t>AIC</a:t>
                      </a:r>
                    </a:p>
                  </a:txBody>
                  <a:tcPr marL="6884" marR="6884" marT="6884" marB="0" anchor="ctr">
                    <a:lnL>
                      <a:noFill/>
                    </a:lnL>
                    <a:lnR>
                      <a:noFill/>
                    </a:lnR>
                    <a:lnT>
                      <a:noFill/>
                    </a:lnT>
                    <a:lnB>
                      <a:noFill/>
                    </a:lnB>
                    <a:solidFill>
                      <a:schemeClr val="bg2"/>
                    </a:solidFill>
                  </a:tcPr>
                </a:tc>
                <a:tc>
                  <a:txBody>
                    <a:bodyPr/>
                    <a:lstStyle/>
                    <a:p>
                      <a:pPr algn="ctr" fontAlgn="ctr">
                        <a:buNone/>
                      </a:pPr>
                      <a:r>
                        <a:rPr lang="en-US" sz="900" b="1" i="0" u="none" strike="noStrike" dirty="0">
                          <a:solidFill>
                            <a:schemeClr val="bg1"/>
                          </a:solidFill>
                          <a:effectLst/>
                          <a:latin typeface="Arial" panose="020B0604020202020204" pitchFamily="34" charset="0"/>
                        </a:rPr>
                        <a:t>BIC</a:t>
                      </a:r>
                    </a:p>
                  </a:txBody>
                  <a:tcPr marL="6884" marR="6884" marT="6884" marB="0" anchor="ctr">
                    <a:lnL>
                      <a:noFill/>
                    </a:lnL>
                    <a:lnR>
                      <a:noFill/>
                    </a:lnR>
                    <a:lnT>
                      <a:noFill/>
                    </a:lnT>
                    <a:lnB>
                      <a:noFill/>
                    </a:lnB>
                    <a:solidFill>
                      <a:schemeClr val="bg2"/>
                    </a:solidFill>
                  </a:tcPr>
                </a:tc>
                <a:extLst>
                  <a:ext uri="{0D108BD9-81ED-4DB2-BD59-A6C34878D82A}">
                    <a16:rowId xmlns:a16="http://schemas.microsoft.com/office/drawing/2014/main" val="400964449"/>
                  </a:ext>
                </a:extLst>
              </a:tr>
              <a:tr h="261566">
                <a:tc>
                  <a:txBody>
                    <a:bodyPr/>
                    <a:lstStyle/>
                    <a:p>
                      <a:pPr algn="ctr" fontAlgn="ctr">
                        <a:buNone/>
                      </a:pPr>
                      <a:r>
                        <a:rPr lang="en-US" sz="900" b="0" i="0" u="none" strike="noStrike" dirty="0">
                          <a:solidFill>
                            <a:sysClr val="windowText" lastClr="000000"/>
                          </a:solidFill>
                          <a:effectLst/>
                          <a:latin typeface="Arial" panose="020B0604020202020204" pitchFamily="34" charset="0"/>
                        </a:rPr>
                        <a:t>0</a:t>
                      </a:r>
                    </a:p>
                  </a:txBody>
                  <a:tcPr marL="6884" marR="6884" marT="6884" marB="0" anchor="ctr">
                    <a:lnL>
                      <a:noFill/>
                    </a:lnL>
                    <a:lnR>
                      <a:noFill/>
                    </a:lnR>
                    <a:lnT>
                      <a:noFill/>
                    </a:lnT>
                    <a:lnB>
                      <a:noFill/>
                    </a:lnB>
                    <a:noFill/>
                  </a:tcPr>
                </a:tc>
                <a:tc>
                  <a:txBody>
                    <a:bodyPr/>
                    <a:lstStyle/>
                    <a:p>
                      <a:pPr algn="ctr" fontAlgn="ctr">
                        <a:buNone/>
                      </a:pPr>
                      <a:r>
                        <a:rPr lang="en-US" sz="900" b="0" i="0" u="none" strike="noStrike" dirty="0">
                          <a:solidFill>
                            <a:sysClr val="windowText" lastClr="000000"/>
                          </a:solidFill>
                          <a:effectLst/>
                          <a:latin typeface="Arial" panose="020B0604020202020204" pitchFamily="34" charset="0"/>
                        </a:rPr>
                        <a:t>JC052</a:t>
                      </a:r>
                    </a:p>
                  </a:txBody>
                  <a:tcPr marL="6884" marR="6884" marT="6884" marB="0" anchor="ctr">
                    <a:lnL>
                      <a:noFill/>
                    </a:lnL>
                    <a:lnR>
                      <a:noFill/>
                    </a:lnR>
                    <a:lnT>
                      <a:noFill/>
                    </a:lnT>
                    <a:lnB>
                      <a:noFill/>
                    </a:lnB>
                    <a:noFill/>
                  </a:tcPr>
                </a:tc>
                <a:tc>
                  <a:txBody>
                    <a:bodyPr/>
                    <a:lstStyle/>
                    <a:p>
                      <a:pPr algn="ctr" fontAlgn="ctr">
                        <a:buNone/>
                      </a:pPr>
                      <a:r>
                        <a:rPr lang="en-US" sz="900" b="0" i="0" u="none" strike="noStrike" dirty="0">
                          <a:solidFill>
                            <a:sysClr val="windowText" lastClr="000000"/>
                          </a:solidFill>
                          <a:effectLst/>
                          <a:latin typeface="Arial" panose="020B0604020202020204" pitchFamily="34" charset="0"/>
                        </a:rPr>
                        <a:t>SARIMA</a:t>
                      </a:r>
                    </a:p>
                  </a:txBody>
                  <a:tcPr marL="6884" marR="6884" marT="6884" marB="0" anchor="ctr">
                    <a:lnL>
                      <a:noFill/>
                    </a:lnL>
                    <a:lnR>
                      <a:noFill/>
                    </a:lnR>
                    <a:lnT>
                      <a:noFill/>
                    </a:lnT>
                    <a:lnB>
                      <a:noFill/>
                    </a:lnB>
                    <a:noFill/>
                  </a:tcPr>
                </a:tc>
                <a:tc>
                  <a:txBody>
                    <a:bodyPr/>
                    <a:lstStyle/>
                    <a:p>
                      <a:pPr algn="ctr" fontAlgn="ctr">
                        <a:buNone/>
                      </a:pPr>
                      <a:r>
                        <a:rPr lang="en-US" sz="900" b="0" i="0" u="none" strike="noStrike" dirty="0">
                          <a:solidFill>
                            <a:sysClr val="windowText" lastClr="000000"/>
                          </a:solidFill>
                          <a:effectLst/>
                          <a:latin typeface="Arial" panose="020B0604020202020204" pitchFamily="34" charset="0"/>
                        </a:rPr>
                        <a:t>(1,1,1)×(0,1,1)[24]</a:t>
                      </a:r>
                    </a:p>
                  </a:txBody>
                  <a:tcPr marL="6884" marR="6884" marT="6884" marB="0" anchor="ctr">
                    <a:lnL>
                      <a:noFill/>
                    </a:lnL>
                    <a:lnR>
                      <a:noFill/>
                    </a:lnR>
                    <a:lnT>
                      <a:noFill/>
                    </a:lnT>
                    <a:lnB>
                      <a:noFill/>
                    </a:lnB>
                    <a:noFill/>
                  </a:tcPr>
                </a:tc>
                <a:tc>
                  <a:txBody>
                    <a:bodyPr/>
                    <a:lstStyle/>
                    <a:p>
                      <a:pPr algn="ctr" fontAlgn="ctr">
                        <a:buNone/>
                      </a:pPr>
                      <a:r>
                        <a:rPr lang="en-US" sz="900" b="0" i="0" u="none" strike="noStrike" dirty="0">
                          <a:solidFill>
                            <a:sysClr val="windowText" lastClr="000000"/>
                          </a:solidFill>
                          <a:effectLst/>
                          <a:latin typeface="Arial" panose="020B0604020202020204" pitchFamily="34" charset="0"/>
                        </a:rPr>
                        <a:t>1580.408162</a:t>
                      </a:r>
                    </a:p>
                  </a:txBody>
                  <a:tcPr marL="6884" marR="6884" marT="6884" marB="0" anchor="ctr">
                    <a:lnL>
                      <a:noFill/>
                    </a:lnL>
                    <a:lnR>
                      <a:noFill/>
                    </a:lnR>
                    <a:lnT>
                      <a:noFill/>
                    </a:lnT>
                    <a:lnB>
                      <a:noFill/>
                    </a:lnB>
                    <a:noFill/>
                  </a:tcPr>
                </a:tc>
                <a:tc>
                  <a:txBody>
                    <a:bodyPr/>
                    <a:lstStyle/>
                    <a:p>
                      <a:pPr algn="ctr" fontAlgn="ctr">
                        <a:buNone/>
                      </a:pPr>
                      <a:r>
                        <a:rPr lang="en-US" sz="900" b="0" i="0" u="none" strike="noStrike" dirty="0">
                          <a:solidFill>
                            <a:sysClr val="windowText" lastClr="000000"/>
                          </a:solidFill>
                          <a:effectLst/>
                          <a:latin typeface="Arial" panose="020B0604020202020204" pitchFamily="34" charset="0"/>
                        </a:rPr>
                        <a:t>1595.963674</a:t>
                      </a:r>
                    </a:p>
                  </a:txBody>
                  <a:tcPr marL="6884" marR="6884" marT="6884" marB="0" anchor="ctr">
                    <a:lnL>
                      <a:noFill/>
                    </a:lnL>
                    <a:lnR>
                      <a:noFill/>
                    </a:lnR>
                    <a:lnT>
                      <a:noFill/>
                    </a:lnT>
                    <a:lnB>
                      <a:noFill/>
                    </a:lnB>
                    <a:noFill/>
                  </a:tcPr>
                </a:tc>
                <a:extLst>
                  <a:ext uri="{0D108BD9-81ED-4DB2-BD59-A6C34878D82A}">
                    <a16:rowId xmlns:a16="http://schemas.microsoft.com/office/drawing/2014/main" val="3432880252"/>
                  </a:ext>
                </a:extLst>
              </a:tr>
              <a:tr h="261566">
                <a:tc>
                  <a:txBody>
                    <a:bodyPr/>
                    <a:lstStyle/>
                    <a:p>
                      <a:pPr algn="ctr" fontAlgn="ctr">
                        <a:buNone/>
                      </a:pPr>
                      <a:r>
                        <a:rPr lang="en-US" sz="900" b="0" i="0" u="none" strike="noStrike">
                          <a:solidFill>
                            <a:sysClr val="windowText" lastClr="000000"/>
                          </a:solidFill>
                          <a:effectLst/>
                          <a:latin typeface="Arial" panose="020B0604020202020204" pitchFamily="34" charset="0"/>
                        </a:rPr>
                        <a:t>1</a:t>
                      </a:r>
                    </a:p>
                  </a:txBody>
                  <a:tcPr marL="6884" marR="6884" marT="6884" marB="0" anchor="ctr">
                    <a:lnL>
                      <a:noFill/>
                    </a:lnL>
                    <a:lnR>
                      <a:noFill/>
                    </a:lnR>
                    <a:lnT>
                      <a:noFill/>
                    </a:lnT>
                    <a:lnB>
                      <a:noFill/>
                    </a:lnB>
                    <a:noFill/>
                  </a:tcPr>
                </a:tc>
                <a:tc>
                  <a:txBody>
                    <a:bodyPr/>
                    <a:lstStyle/>
                    <a:p>
                      <a:pPr algn="ctr" fontAlgn="ctr">
                        <a:buNone/>
                      </a:pPr>
                      <a:r>
                        <a:rPr lang="en-US" sz="900" b="0" i="0" u="none" strike="noStrike">
                          <a:solidFill>
                            <a:sysClr val="windowText" lastClr="000000"/>
                          </a:solidFill>
                          <a:effectLst/>
                          <a:latin typeface="Arial" panose="020B0604020202020204" pitchFamily="34" charset="0"/>
                        </a:rPr>
                        <a:t>JC052</a:t>
                      </a:r>
                    </a:p>
                  </a:txBody>
                  <a:tcPr marL="6884" marR="6884" marT="6884" marB="0" anchor="ctr">
                    <a:lnL>
                      <a:noFill/>
                    </a:lnL>
                    <a:lnR>
                      <a:noFill/>
                    </a:lnR>
                    <a:lnT>
                      <a:noFill/>
                    </a:lnT>
                    <a:lnB>
                      <a:noFill/>
                    </a:lnB>
                    <a:noFill/>
                  </a:tcPr>
                </a:tc>
                <a:tc>
                  <a:txBody>
                    <a:bodyPr/>
                    <a:lstStyle/>
                    <a:p>
                      <a:pPr algn="ctr" fontAlgn="ctr">
                        <a:buNone/>
                      </a:pPr>
                      <a:r>
                        <a:rPr lang="en-US" sz="900" b="0" i="0" u="none" strike="noStrike" dirty="0">
                          <a:solidFill>
                            <a:sysClr val="windowText" lastClr="000000"/>
                          </a:solidFill>
                          <a:effectLst/>
                          <a:latin typeface="Arial" panose="020B0604020202020204" pitchFamily="34" charset="0"/>
                        </a:rPr>
                        <a:t>SARIMA</a:t>
                      </a:r>
                    </a:p>
                  </a:txBody>
                  <a:tcPr marL="6884" marR="6884" marT="6884" marB="0" anchor="ctr">
                    <a:lnL>
                      <a:noFill/>
                    </a:lnL>
                    <a:lnR>
                      <a:noFill/>
                    </a:lnR>
                    <a:lnT>
                      <a:noFill/>
                    </a:lnT>
                    <a:lnB>
                      <a:noFill/>
                    </a:lnB>
                    <a:noFill/>
                  </a:tcPr>
                </a:tc>
                <a:tc>
                  <a:txBody>
                    <a:bodyPr/>
                    <a:lstStyle/>
                    <a:p>
                      <a:pPr algn="ctr" fontAlgn="ctr">
                        <a:buNone/>
                      </a:pPr>
                      <a:r>
                        <a:rPr lang="en-US" sz="900" b="0" i="0" u="none" strike="noStrike">
                          <a:solidFill>
                            <a:sysClr val="windowText" lastClr="000000"/>
                          </a:solidFill>
                          <a:effectLst/>
                          <a:latin typeface="Arial" panose="020B0604020202020204" pitchFamily="34" charset="0"/>
                        </a:rPr>
                        <a:t>(1,1,1)×(1,1,1)[24]</a:t>
                      </a:r>
                    </a:p>
                  </a:txBody>
                  <a:tcPr marL="6884" marR="6884" marT="6884" marB="0" anchor="ctr">
                    <a:lnL>
                      <a:noFill/>
                    </a:lnL>
                    <a:lnR>
                      <a:noFill/>
                    </a:lnR>
                    <a:lnT>
                      <a:noFill/>
                    </a:lnT>
                    <a:lnB>
                      <a:noFill/>
                    </a:lnB>
                    <a:noFill/>
                  </a:tcPr>
                </a:tc>
                <a:tc>
                  <a:txBody>
                    <a:bodyPr/>
                    <a:lstStyle/>
                    <a:p>
                      <a:pPr algn="ctr" fontAlgn="ctr">
                        <a:buNone/>
                      </a:pPr>
                      <a:r>
                        <a:rPr lang="en-US" sz="900" b="0" i="0" u="none" strike="noStrike" dirty="0">
                          <a:solidFill>
                            <a:sysClr val="windowText" lastClr="000000"/>
                          </a:solidFill>
                          <a:effectLst/>
                          <a:latin typeface="Arial" panose="020B0604020202020204" pitchFamily="34" charset="0"/>
                        </a:rPr>
                        <a:t>1582.405864</a:t>
                      </a:r>
                    </a:p>
                  </a:txBody>
                  <a:tcPr marL="6884" marR="6884" marT="6884" marB="0" anchor="ctr">
                    <a:lnL>
                      <a:noFill/>
                    </a:lnL>
                    <a:lnR>
                      <a:noFill/>
                    </a:lnR>
                    <a:lnT>
                      <a:noFill/>
                    </a:lnT>
                    <a:lnB>
                      <a:noFill/>
                    </a:lnB>
                    <a:noFill/>
                  </a:tcPr>
                </a:tc>
                <a:tc>
                  <a:txBody>
                    <a:bodyPr/>
                    <a:lstStyle/>
                    <a:p>
                      <a:pPr algn="ctr" fontAlgn="ctr">
                        <a:buNone/>
                      </a:pPr>
                      <a:r>
                        <a:rPr lang="en-US" sz="900" b="0" i="0" u="none" strike="noStrike" dirty="0">
                          <a:solidFill>
                            <a:sysClr val="windowText" lastClr="000000"/>
                          </a:solidFill>
                          <a:effectLst/>
                          <a:latin typeface="Arial" panose="020B0604020202020204" pitchFamily="34" charset="0"/>
                        </a:rPr>
                        <a:t>1601.850254</a:t>
                      </a:r>
                    </a:p>
                  </a:txBody>
                  <a:tcPr marL="6884" marR="6884" marT="6884" marB="0" anchor="ctr">
                    <a:lnL>
                      <a:noFill/>
                    </a:lnL>
                    <a:lnR>
                      <a:noFill/>
                    </a:lnR>
                    <a:lnT>
                      <a:noFill/>
                    </a:lnT>
                    <a:lnB>
                      <a:noFill/>
                    </a:lnB>
                    <a:noFill/>
                  </a:tcPr>
                </a:tc>
                <a:extLst>
                  <a:ext uri="{0D108BD9-81ED-4DB2-BD59-A6C34878D82A}">
                    <a16:rowId xmlns:a16="http://schemas.microsoft.com/office/drawing/2014/main" val="1712067794"/>
                  </a:ext>
                </a:extLst>
              </a:tr>
              <a:tr h="261566">
                <a:tc>
                  <a:txBody>
                    <a:bodyPr/>
                    <a:lstStyle/>
                    <a:p>
                      <a:pPr algn="ctr" fontAlgn="ctr">
                        <a:buNone/>
                      </a:pPr>
                      <a:r>
                        <a:rPr lang="en-US" sz="900" b="0" i="0" u="none" strike="noStrike">
                          <a:solidFill>
                            <a:sysClr val="windowText" lastClr="000000"/>
                          </a:solidFill>
                          <a:effectLst/>
                          <a:latin typeface="Arial" panose="020B0604020202020204" pitchFamily="34" charset="0"/>
                        </a:rPr>
                        <a:t>2</a:t>
                      </a:r>
                    </a:p>
                  </a:txBody>
                  <a:tcPr marL="6884" marR="6884" marT="6884" marB="0" anchor="ctr">
                    <a:lnL>
                      <a:noFill/>
                    </a:lnL>
                    <a:lnR>
                      <a:noFill/>
                    </a:lnR>
                    <a:lnT>
                      <a:noFill/>
                    </a:lnT>
                    <a:lnB>
                      <a:noFill/>
                    </a:lnB>
                    <a:noFill/>
                  </a:tcPr>
                </a:tc>
                <a:tc>
                  <a:txBody>
                    <a:bodyPr/>
                    <a:lstStyle/>
                    <a:p>
                      <a:pPr algn="ctr" fontAlgn="ctr">
                        <a:buNone/>
                      </a:pPr>
                      <a:r>
                        <a:rPr lang="en-US" sz="900" b="0" i="0" u="none" strike="noStrike">
                          <a:solidFill>
                            <a:sysClr val="windowText" lastClr="000000"/>
                          </a:solidFill>
                          <a:effectLst/>
                          <a:latin typeface="Arial" panose="020B0604020202020204" pitchFamily="34" charset="0"/>
                        </a:rPr>
                        <a:t>JC052</a:t>
                      </a:r>
                    </a:p>
                  </a:txBody>
                  <a:tcPr marL="6884" marR="6884" marT="6884" marB="0" anchor="ctr">
                    <a:lnL>
                      <a:noFill/>
                    </a:lnL>
                    <a:lnR>
                      <a:noFill/>
                    </a:lnR>
                    <a:lnT>
                      <a:noFill/>
                    </a:lnT>
                    <a:lnB>
                      <a:noFill/>
                    </a:lnB>
                    <a:noFill/>
                  </a:tcPr>
                </a:tc>
                <a:tc>
                  <a:txBody>
                    <a:bodyPr/>
                    <a:lstStyle/>
                    <a:p>
                      <a:pPr algn="ctr" fontAlgn="ctr">
                        <a:buNone/>
                      </a:pPr>
                      <a:r>
                        <a:rPr lang="en-US" sz="900" b="0" i="0" u="none" strike="noStrike" dirty="0">
                          <a:solidFill>
                            <a:sysClr val="windowText" lastClr="000000"/>
                          </a:solidFill>
                          <a:effectLst/>
                          <a:latin typeface="Arial" panose="020B0604020202020204" pitchFamily="34" charset="0"/>
                        </a:rPr>
                        <a:t>SARIMA</a:t>
                      </a:r>
                    </a:p>
                  </a:txBody>
                  <a:tcPr marL="6884" marR="6884" marT="6884" marB="0" anchor="ctr">
                    <a:lnL>
                      <a:noFill/>
                    </a:lnL>
                    <a:lnR>
                      <a:noFill/>
                    </a:lnR>
                    <a:lnT>
                      <a:noFill/>
                    </a:lnT>
                    <a:lnB>
                      <a:noFill/>
                    </a:lnB>
                    <a:noFill/>
                  </a:tcPr>
                </a:tc>
                <a:tc>
                  <a:txBody>
                    <a:bodyPr/>
                    <a:lstStyle/>
                    <a:p>
                      <a:pPr algn="ctr" fontAlgn="ctr">
                        <a:buNone/>
                      </a:pPr>
                      <a:r>
                        <a:rPr lang="en-US" sz="900" b="0" i="0" u="none" strike="noStrike">
                          <a:solidFill>
                            <a:sysClr val="windowText" lastClr="000000"/>
                          </a:solidFill>
                          <a:effectLst/>
                          <a:latin typeface="Arial" panose="020B0604020202020204" pitchFamily="34" charset="0"/>
                        </a:rPr>
                        <a:t>(1,1,1)×(1,1,0)[24]</a:t>
                      </a:r>
                    </a:p>
                  </a:txBody>
                  <a:tcPr marL="6884" marR="6884" marT="6884" marB="0" anchor="ctr">
                    <a:lnL>
                      <a:noFill/>
                    </a:lnL>
                    <a:lnR>
                      <a:noFill/>
                    </a:lnR>
                    <a:lnT>
                      <a:noFill/>
                    </a:lnT>
                    <a:lnB>
                      <a:noFill/>
                    </a:lnB>
                    <a:noFill/>
                  </a:tcPr>
                </a:tc>
                <a:tc>
                  <a:txBody>
                    <a:bodyPr/>
                    <a:lstStyle/>
                    <a:p>
                      <a:pPr algn="ctr" fontAlgn="ctr">
                        <a:buNone/>
                      </a:pPr>
                      <a:r>
                        <a:rPr lang="en-US" sz="900" b="0" i="0" u="none" strike="noStrike">
                          <a:solidFill>
                            <a:sysClr val="windowText" lastClr="000000"/>
                          </a:solidFill>
                          <a:effectLst/>
                          <a:latin typeface="Arial" panose="020B0604020202020204" pitchFamily="34" charset="0"/>
                        </a:rPr>
                        <a:t>1681.898879</a:t>
                      </a:r>
                    </a:p>
                  </a:txBody>
                  <a:tcPr marL="6884" marR="6884" marT="6884" marB="0" anchor="ctr">
                    <a:lnL>
                      <a:noFill/>
                    </a:lnL>
                    <a:lnR>
                      <a:noFill/>
                    </a:lnR>
                    <a:lnT>
                      <a:noFill/>
                    </a:lnT>
                    <a:lnB>
                      <a:noFill/>
                    </a:lnB>
                    <a:noFill/>
                  </a:tcPr>
                </a:tc>
                <a:tc>
                  <a:txBody>
                    <a:bodyPr/>
                    <a:lstStyle/>
                    <a:p>
                      <a:pPr algn="ctr" fontAlgn="ctr">
                        <a:buNone/>
                      </a:pPr>
                      <a:r>
                        <a:rPr lang="en-US" sz="900" b="0" i="0" u="none" strike="noStrike" dirty="0">
                          <a:solidFill>
                            <a:sysClr val="windowText" lastClr="000000"/>
                          </a:solidFill>
                          <a:effectLst/>
                          <a:latin typeface="Arial" panose="020B0604020202020204" pitchFamily="34" charset="0"/>
                        </a:rPr>
                        <a:t>1697.465456</a:t>
                      </a:r>
                    </a:p>
                  </a:txBody>
                  <a:tcPr marL="6884" marR="6884" marT="6884" marB="0" anchor="ctr">
                    <a:lnL>
                      <a:noFill/>
                    </a:lnL>
                    <a:lnR>
                      <a:noFill/>
                    </a:lnR>
                    <a:lnT>
                      <a:noFill/>
                    </a:lnT>
                    <a:lnB>
                      <a:noFill/>
                    </a:lnB>
                    <a:noFill/>
                  </a:tcPr>
                </a:tc>
                <a:extLst>
                  <a:ext uri="{0D108BD9-81ED-4DB2-BD59-A6C34878D82A}">
                    <a16:rowId xmlns:a16="http://schemas.microsoft.com/office/drawing/2014/main" val="2254874317"/>
                  </a:ext>
                </a:extLst>
              </a:tr>
              <a:tr h="261566">
                <a:tc>
                  <a:txBody>
                    <a:bodyPr/>
                    <a:lstStyle/>
                    <a:p>
                      <a:pPr algn="ctr" fontAlgn="ctr">
                        <a:buNone/>
                      </a:pPr>
                      <a:r>
                        <a:rPr lang="en-US" sz="900" b="0" i="0" u="none" strike="noStrike">
                          <a:solidFill>
                            <a:sysClr val="windowText" lastClr="000000"/>
                          </a:solidFill>
                          <a:effectLst/>
                          <a:latin typeface="Arial" panose="020B0604020202020204" pitchFamily="34" charset="0"/>
                        </a:rPr>
                        <a:t>3</a:t>
                      </a:r>
                    </a:p>
                  </a:txBody>
                  <a:tcPr marL="6884" marR="6884" marT="6884" marB="0" anchor="ctr">
                    <a:lnL>
                      <a:noFill/>
                    </a:lnL>
                    <a:lnR>
                      <a:noFill/>
                    </a:lnR>
                    <a:lnT>
                      <a:noFill/>
                    </a:lnT>
                    <a:lnB>
                      <a:noFill/>
                    </a:lnB>
                    <a:noFill/>
                  </a:tcPr>
                </a:tc>
                <a:tc>
                  <a:txBody>
                    <a:bodyPr/>
                    <a:lstStyle/>
                    <a:p>
                      <a:pPr algn="ctr" fontAlgn="ctr">
                        <a:buNone/>
                      </a:pPr>
                      <a:r>
                        <a:rPr lang="en-US" sz="900" b="0" i="0" u="none" strike="noStrike" dirty="0">
                          <a:solidFill>
                            <a:sysClr val="windowText" lastClr="000000"/>
                          </a:solidFill>
                          <a:effectLst/>
                          <a:latin typeface="Arial" panose="020B0604020202020204" pitchFamily="34" charset="0"/>
                        </a:rPr>
                        <a:t>JC081</a:t>
                      </a:r>
                    </a:p>
                  </a:txBody>
                  <a:tcPr marL="6884" marR="6884" marT="6884" marB="0" anchor="ctr">
                    <a:lnL>
                      <a:noFill/>
                    </a:lnL>
                    <a:lnR>
                      <a:noFill/>
                    </a:lnR>
                    <a:lnT>
                      <a:noFill/>
                    </a:lnT>
                    <a:lnB>
                      <a:noFill/>
                    </a:lnB>
                    <a:noFill/>
                  </a:tcPr>
                </a:tc>
                <a:tc>
                  <a:txBody>
                    <a:bodyPr/>
                    <a:lstStyle/>
                    <a:p>
                      <a:pPr algn="ctr" fontAlgn="ctr">
                        <a:buNone/>
                      </a:pPr>
                      <a:r>
                        <a:rPr lang="en-US" sz="900" b="0" i="0" u="none" strike="noStrike" dirty="0">
                          <a:solidFill>
                            <a:sysClr val="windowText" lastClr="000000"/>
                          </a:solidFill>
                          <a:effectLst/>
                          <a:latin typeface="Arial" panose="020B0604020202020204" pitchFamily="34" charset="0"/>
                        </a:rPr>
                        <a:t>SARIMA</a:t>
                      </a:r>
                    </a:p>
                  </a:txBody>
                  <a:tcPr marL="6884" marR="6884" marT="6884" marB="0" anchor="ctr">
                    <a:lnL>
                      <a:noFill/>
                    </a:lnL>
                    <a:lnR>
                      <a:noFill/>
                    </a:lnR>
                    <a:lnT>
                      <a:noFill/>
                    </a:lnT>
                    <a:lnB>
                      <a:noFill/>
                    </a:lnB>
                    <a:noFill/>
                  </a:tcPr>
                </a:tc>
                <a:tc>
                  <a:txBody>
                    <a:bodyPr/>
                    <a:lstStyle/>
                    <a:p>
                      <a:pPr algn="ctr" fontAlgn="ctr">
                        <a:buNone/>
                      </a:pPr>
                      <a:r>
                        <a:rPr lang="en-US" sz="900" b="0" i="0" u="none" strike="noStrike" dirty="0">
                          <a:solidFill>
                            <a:sysClr val="windowText" lastClr="000000"/>
                          </a:solidFill>
                          <a:effectLst/>
                          <a:latin typeface="Arial" panose="020B0604020202020204" pitchFamily="34" charset="0"/>
                        </a:rPr>
                        <a:t>(1,1,1)×(1,1,1)[24]</a:t>
                      </a:r>
                    </a:p>
                  </a:txBody>
                  <a:tcPr marL="6884" marR="6884" marT="6884" marB="0" anchor="ctr">
                    <a:lnL>
                      <a:noFill/>
                    </a:lnL>
                    <a:lnR>
                      <a:noFill/>
                    </a:lnR>
                    <a:lnT>
                      <a:noFill/>
                    </a:lnT>
                    <a:lnB>
                      <a:noFill/>
                    </a:lnB>
                    <a:noFill/>
                  </a:tcPr>
                </a:tc>
                <a:tc>
                  <a:txBody>
                    <a:bodyPr/>
                    <a:lstStyle/>
                    <a:p>
                      <a:pPr algn="ctr" fontAlgn="ctr">
                        <a:buNone/>
                      </a:pPr>
                      <a:r>
                        <a:rPr lang="en-US" sz="900" b="0" i="0" u="none" strike="noStrike" dirty="0">
                          <a:solidFill>
                            <a:sysClr val="windowText" lastClr="000000"/>
                          </a:solidFill>
                          <a:effectLst/>
                          <a:latin typeface="Arial" panose="020B0604020202020204" pitchFamily="34" charset="0"/>
                        </a:rPr>
                        <a:t>1239.627859</a:t>
                      </a:r>
                    </a:p>
                  </a:txBody>
                  <a:tcPr marL="6884" marR="6884" marT="6884" marB="0" anchor="ctr">
                    <a:lnL>
                      <a:noFill/>
                    </a:lnL>
                    <a:lnR>
                      <a:noFill/>
                    </a:lnR>
                    <a:lnT>
                      <a:noFill/>
                    </a:lnT>
                    <a:lnB>
                      <a:noFill/>
                    </a:lnB>
                    <a:noFill/>
                  </a:tcPr>
                </a:tc>
                <a:tc>
                  <a:txBody>
                    <a:bodyPr/>
                    <a:lstStyle/>
                    <a:p>
                      <a:pPr algn="ctr" fontAlgn="ctr">
                        <a:buNone/>
                      </a:pPr>
                      <a:r>
                        <a:rPr lang="en-US" sz="900" b="0" i="0" u="none" strike="noStrike" dirty="0">
                          <a:solidFill>
                            <a:sysClr val="windowText" lastClr="000000"/>
                          </a:solidFill>
                          <a:effectLst/>
                          <a:latin typeface="Arial" panose="020B0604020202020204" pitchFamily="34" charset="0"/>
                        </a:rPr>
                        <a:t>1259.072249</a:t>
                      </a:r>
                    </a:p>
                  </a:txBody>
                  <a:tcPr marL="6884" marR="6884" marT="6884" marB="0" anchor="ctr">
                    <a:lnL>
                      <a:noFill/>
                    </a:lnL>
                    <a:lnR>
                      <a:noFill/>
                    </a:lnR>
                    <a:lnT>
                      <a:noFill/>
                    </a:lnT>
                    <a:lnB>
                      <a:noFill/>
                    </a:lnB>
                    <a:noFill/>
                  </a:tcPr>
                </a:tc>
                <a:extLst>
                  <a:ext uri="{0D108BD9-81ED-4DB2-BD59-A6C34878D82A}">
                    <a16:rowId xmlns:a16="http://schemas.microsoft.com/office/drawing/2014/main" val="3457146560"/>
                  </a:ext>
                </a:extLst>
              </a:tr>
              <a:tr h="261566">
                <a:tc>
                  <a:txBody>
                    <a:bodyPr/>
                    <a:lstStyle/>
                    <a:p>
                      <a:pPr algn="ctr" fontAlgn="ctr">
                        <a:buNone/>
                      </a:pPr>
                      <a:r>
                        <a:rPr lang="en-US" sz="900" b="0" i="0" u="none" strike="noStrike">
                          <a:solidFill>
                            <a:sysClr val="windowText" lastClr="000000"/>
                          </a:solidFill>
                          <a:effectLst/>
                          <a:latin typeface="Arial" panose="020B0604020202020204" pitchFamily="34" charset="0"/>
                        </a:rPr>
                        <a:t>4</a:t>
                      </a:r>
                    </a:p>
                  </a:txBody>
                  <a:tcPr marL="6884" marR="6884" marT="6884" marB="0" anchor="ctr">
                    <a:lnL>
                      <a:noFill/>
                    </a:lnL>
                    <a:lnR>
                      <a:noFill/>
                    </a:lnR>
                    <a:lnT>
                      <a:noFill/>
                    </a:lnT>
                    <a:lnB>
                      <a:noFill/>
                    </a:lnB>
                    <a:noFill/>
                  </a:tcPr>
                </a:tc>
                <a:tc>
                  <a:txBody>
                    <a:bodyPr/>
                    <a:lstStyle/>
                    <a:p>
                      <a:pPr algn="ctr" fontAlgn="ctr">
                        <a:buNone/>
                      </a:pPr>
                      <a:r>
                        <a:rPr lang="en-US" sz="900" b="0" i="0" u="none" strike="noStrike">
                          <a:solidFill>
                            <a:sysClr val="windowText" lastClr="000000"/>
                          </a:solidFill>
                          <a:effectLst/>
                          <a:latin typeface="Arial" panose="020B0604020202020204" pitchFamily="34" charset="0"/>
                        </a:rPr>
                        <a:t>JC081</a:t>
                      </a:r>
                    </a:p>
                  </a:txBody>
                  <a:tcPr marL="6884" marR="6884" marT="6884" marB="0" anchor="ctr">
                    <a:lnL>
                      <a:noFill/>
                    </a:lnL>
                    <a:lnR>
                      <a:noFill/>
                    </a:lnR>
                    <a:lnT>
                      <a:noFill/>
                    </a:lnT>
                    <a:lnB>
                      <a:noFill/>
                    </a:lnB>
                    <a:noFill/>
                  </a:tcPr>
                </a:tc>
                <a:tc>
                  <a:txBody>
                    <a:bodyPr/>
                    <a:lstStyle/>
                    <a:p>
                      <a:pPr algn="ctr" fontAlgn="ctr">
                        <a:buNone/>
                      </a:pPr>
                      <a:r>
                        <a:rPr lang="en-US" sz="900" b="0" i="0" u="none" strike="noStrike" dirty="0">
                          <a:solidFill>
                            <a:sysClr val="windowText" lastClr="000000"/>
                          </a:solidFill>
                          <a:effectLst/>
                          <a:latin typeface="Arial" panose="020B0604020202020204" pitchFamily="34" charset="0"/>
                        </a:rPr>
                        <a:t>SARIMA</a:t>
                      </a:r>
                    </a:p>
                  </a:txBody>
                  <a:tcPr marL="6884" marR="6884" marT="6884" marB="0" anchor="ctr">
                    <a:lnL>
                      <a:noFill/>
                    </a:lnL>
                    <a:lnR>
                      <a:noFill/>
                    </a:lnR>
                    <a:lnT>
                      <a:noFill/>
                    </a:lnT>
                    <a:lnB>
                      <a:noFill/>
                    </a:lnB>
                    <a:noFill/>
                  </a:tcPr>
                </a:tc>
                <a:tc>
                  <a:txBody>
                    <a:bodyPr/>
                    <a:lstStyle/>
                    <a:p>
                      <a:pPr algn="ctr" fontAlgn="ctr">
                        <a:buNone/>
                      </a:pPr>
                      <a:r>
                        <a:rPr lang="en-US" sz="900" b="0" i="0" u="none" strike="noStrike">
                          <a:solidFill>
                            <a:sysClr val="windowText" lastClr="000000"/>
                          </a:solidFill>
                          <a:effectLst/>
                          <a:latin typeface="Arial" panose="020B0604020202020204" pitchFamily="34" charset="0"/>
                        </a:rPr>
                        <a:t>(1,1,1)×(0,1,1)[24]</a:t>
                      </a:r>
                    </a:p>
                  </a:txBody>
                  <a:tcPr marL="6884" marR="6884" marT="6884" marB="0" anchor="ctr">
                    <a:lnL>
                      <a:noFill/>
                    </a:lnL>
                    <a:lnR>
                      <a:noFill/>
                    </a:lnR>
                    <a:lnT>
                      <a:noFill/>
                    </a:lnT>
                    <a:lnB>
                      <a:noFill/>
                    </a:lnB>
                    <a:noFill/>
                  </a:tcPr>
                </a:tc>
                <a:tc>
                  <a:txBody>
                    <a:bodyPr/>
                    <a:lstStyle/>
                    <a:p>
                      <a:pPr algn="ctr" fontAlgn="ctr">
                        <a:buNone/>
                      </a:pPr>
                      <a:r>
                        <a:rPr lang="en-US" sz="900" b="0" i="0" u="none" strike="noStrike">
                          <a:solidFill>
                            <a:sysClr val="windowText" lastClr="000000"/>
                          </a:solidFill>
                          <a:effectLst/>
                          <a:latin typeface="Arial" panose="020B0604020202020204" pitchFamily="34" charset="0"/>
                        </a:rPr>
                        <a:t>1257.424234</a:t>
                      </a:r>
                    </a:p>
                  </a:txBody>
                  <a:tcPr marL="6884" marR="6884" marT="6884" marB="0" anchor="ctr">
                    <a:lnL>
                      <a:noFill/>
                    </a:lnL>
                    <a:lnR>
                      <a:noFill/>
                    </a:lnR>
                    <a:lnT>
                      <a:noFill/>
                    </a:lnT>
                    <a:lnB>
                      <a:noFill/>
                    </a:lnB>
                    <a:noFill/>
                  </a:tcPr>
                </a:tc>
                <a:tc>
                  <a:txBody>
                    <a:bodyPr/>
                    <a:lstStyle/>
                    <a:p>
                      <a:pPr algn="ctr" fontAlgn="ctr">
                        <a:buNone/>
                      </a:pPr>
                      <a:r>
                        <a:rPr lang="en-US" sz="900" b="0" i="0" u="none" strike="noStrike">
                          <a:solidFill>
                            <a:sysClr val="windowText" lastClr="000000"/>
                          </a:solidFill>
                          <a:effectLst/>
                          <a:latin typeface="Arial" panose="020B0604020202020204" pitchFamily="34" charset="0"/>
                        </a:rPr>
                        <a:t>1272.979745</a:t>
                      </a:r>
                    </a:p>
                  </a:txBody>
                  <a:tcPr marL="6884" marR="6884" marT="6884" marB="0" anchor="ctr">
                    <a:lnL>
                      <a:noFill/>
                    </a:lnL>
                    <a:lnR>
                      <a:noFill/>
                    </a:lnR>
                    <a:lnT>
                      <a:noFill/>
                    </a:lnT>
                    <a:lnB>
                      <a:noFill/>
                    </a:lnB>
                    <a:noFill/>
                  </a:tcPr>
                </a:tc>
                <a:extLst>
                  <a:ext uri="{0D108BD9-81ED-4DB2-BD59-A6C34878D82A}">
                    <a16:rowId xmlns:a16="http://schemas.microsoft.com/office/drawing/2014/main" val="487483630"/>
                  </a:ext>
                </a:extLst>
              </a:tr>
              <a:tr h="261566">
                <a:tc>
                  <a:txBody>
                    <a:bodyPr/>
                    <a:lstStyle/>
                    <a:p>
                      <a:pPr algn="ctr" fontAlgn="ctr">
                        <a:buNone/>
                      </a:pPr>
                      <a:r>
                        <a:rPr lang="en-US" sz="900" b="0" i="0" u="none" strike="noStrike">
                          <a:solidFill>
                            <a:sysClr val="windowText" lastClr="000000"/>
                          </a:solidFill>
                          <a:effectLst/>
                          <a:latin typeface="Arial" panose="020B0604020202020204" pitchFamily="34" charset="0"/>
                        </a:rPr>
                        <a:t>5</a:t>
                      </a:r>
                    </a:p>
                  </a:txBody>
                  <a:tcPr marL="6884" marR="6884" marT="6884" marB="0" anchor="ctr">
                    <a:lnL>
                      <a:noFill/>
                    </a:lnL>
                    <a:lnR>
                      <a:noFill/>
                    </a:lnR>
                    <a:lnT>
                      <a:noFill/>
                    </a:lnT>
                    <a:lnB>
                      <a:noFill/>
                    </a:lnB>
                    <a:noFill/>
                  </a:tcPr>
                </a:tc>
                <a:tc>
                  <a:txBody>
                    <a:bodyPr/>
                    <a:lstStyle/>
                    <a:p>
                      <a:pPr algn="ctr" fontAlgn="ctr">
                        <a:buNone/>
                      </a:pPr>
                      <a:r>
                        <a:rPr lang="en-US" sz="900" b="0" i="0" u="none" strike="noStrike">
                          <a:solidFill>
                            <a:sysClr val="windowText" lastClr="000000"/>
                          </a:solidFill>
                          <a:effectLst/>
                          <a:latin typeface="Arial" panose="020B0604020202020204" pitchFamily="34" charset="0"/>
                        </a:rPr>
                        <a:t>JC081</a:t>
                      </a:r>
                    </a:p>
                  </a:txBody>
                  <a:tcPr marL="6884" marR="6884" marT="6884" marB="0" anchor="ctr">
                    <a:lnL>
                      <a:noFill/>
                    </a:lnL>
                    <a:lnR>
                      <a:noFill/>
                    </a:lnR>
                    <a:lnT>
                      <a:noFill/>
                    </a:lnT>
                    <a:lnB>
                      <a:noFill/>
                    </a:lnB>
                    <a:noFill/>
                  </a:tcPr>
                </a:tc>
                <a:tc>
                  <a:txBody>
                    <a:bodyPr/>
                    <a:lstStyle/>
                    <a:p>
                      <a:pPr algn="ctr" fontAlgn="ctr">
                        <a:buNone/>
                      </a:pPr>
                      <a:r>
                        <a:rPr lang="en-US" sz="900" b="0" i="0" u="none" strike="noStrike" dirty="0">
                          <a:solidFill>
                            <a:sysClr val="windowText" lastClr="000000"/>
                          </a:solidFill>
                          <a:effectLst/>
                          <a:latin typeface="Arial" panose="020B0604020202020204" pitchFamily="34" charset="0"/>
                        </a:rPr>
                        <a:t>SARIMA</a:t>
                      </a:r>
                    </a:p>
                  </a:txBody>
                  <a:tcPr marL="6884" marR="6884" marT="6884" marB="0" anchor="ctr">
                    <a:lnL>
                      <a:noFill/>
                    </a:lnL>
                    <a:lnR>
                      <a:noFill/>
                    </a:lnR>
                    <a:lnT>
                      <a:noFill/>
                    </a:lnT>
                    <a:lnB>
                      <a:noFill/>
                    </a:lnB>
                    <a:noFill/>
                  </a:tcPr>
                </a:tc>
                <a:tc>
                  <a:txBody>
                    <a:bodyPr/>
                    <a:lstStyle/>
                    <a:p>
                      <a:pPr algn="ctr" fontAlgn="ctr">
                        <a:buNone/>
                      </a:pPr>
                      <a:r>
                        <a:rPr lang="en-US" sz="900" b="0" i="0" u="none" strike="noStrike">
                          <a:solidFill>
                            <a:sysClr val="windowText" lastClr="000000"/>
                          </a:solidFill>
                          <a:effectLst/>
                          <a:latin typeface="Arial" panose="020B0604020202020204" pitchFamily="34" charset="0"/>
                        </a:rPr>
                        <a:t>(1,1,1)×(1,1,0)[24]</a:t>
                      </a:r>
                    </a:p>
                  </a:txBody>
                  <a:tcPr marL="6884" marR="6884" marT="6884" marB="0" anchor="ctr">
                    <a:lnL>
                      <a:noFill/>
                    </a:lnL>
                    <a:lnR>
                      <a:noFill/>
                    </a:lnR>
                    <a:lnT>
                      <a:noFill/>
                    </a:lnT>
                    <a:lnB>
                      <a:noFill/>
                    </a:lnB>
                    <a:noFill/>
                  </a:tcPr>
                </a:tc>
                <a:tc>
                  <a:txBody>
                    <a:bodyPr/>
                    <a:lstStyle/>
                    <a:p>
                      <a:pPr algn="ctr" fontAlgn="ctr">
                        <a:buNone/>
                      </a:pPr>
                      <a:r>
                        <a:rPr lang="en-US" sz="900" b="0" i="0" u="none" strike="noStrike">
                          <a:solidFill>
                            <a:sysClr val="windowText" lastClr="000000"/>
                          </a:solidFill>
                          <a:effectLst/>
                          <a:latin typeface="Arial" panose="020B0604020202020204" pitchFamily="34" charset="0"/>
                        </a:rPr>
                        <a:t>1313.221552</a:t>
                      </a:r>
                    </a:p>
                  </a:txBody>
                  <a:tcPr marL="6884" marR="6884" marT="6884" marB="0" anchor="ctr">
                    <a:lnL>
                      <a:noFill/>
                    </a:lnL>
                    <a:lnR>
                      <a:noFill/>
                    </a:lnR>
                    <a:lnT>
                      <a:noFill/>
                    </a:lnT>
                    <a:lnB>
                      <a:noFill/>
                    </a:lnB>
                    <a:noFill/>
                  </a:tcPr>
                </a:tc>
                <a:tc>
                  <a:txBody>
                    <a:bodyPr/>
                    <a:lstStyle/>
                    <a:p>
                      <a:pPr algn="ctr" fontAlgn="ctr">
                        <a:buNone/>
                      </a:pPr>
                      <a:r>
                        <a:rPr lang="en-US" sz="900" b="0" i="0" u="none" strike="noStrike" dirty="0">
                          <a:solidFill>
                            <a:sysClr val="windowText" lastClr="000000"/>
                          </a:solidFill>
                          <a:effectLst/>
                          <a:latin typeface="Arial" panose="020B0604020202020204" pitchFamily="34" charset="0"/>
                        </a:rPr>
                        <a:t>1328.788129</a:t>
                      </a:r>
                    </a:p>
                  </a:txBody>
                  <a:tcPr marL="6884" marR="6884" marT="6884" marB="0" anchor="ctr">
                    <a:lnL>
                      <a:noFill/>
                    </a:lnL>
                    <a:lnR>
                      <a:noFill/>
                    </a:lnR>
                    <a:lnT>
                      <a:noFill/>
                    </a:lnT>
                    <a:lnB>
                      <a:noFill/>
                    </a:lnB>
                    <a:noFill/>
                  </a:tcPr>
                </a:tc>
                <a:extLst>
                  <a:ext uri="{0D108BD9-81ED-4DB2-BD59-A6C34878D82A}">
                    <a16:rowId xmlns:a16="http://schemas.microsoft.com/office/drawing/2014/main" val="1712985191"/>
                  </a:ext>
                </a:extLst>
              </a:tr>
            </a:tbl>
          </a:graphicData>
        </a:graphic>
      </p:graphicFrame>
      <p:pic>
        <p:nvPicPr>
          <p:cNvPr id="11" name="Picture 10">
            <a:extLst>
              <a:ext uri="{FF2B5EF4-FFF2-40B4-BE49-F238E27FC236}">
                <a16:creationId xmlns:a16="http://schemas.microsoft.com/office/drawing/2014/main" id="{1C7D0BB7-2D4F-CDF5-36F5-D7F6F5F94BFE}"/>
              </a:ext>
            </a:extLst>
          </p:cNvPr>
          <p:cNvPicPr>
            <a:picLocks noChangeAspect="1"/>
          </p:cNvPicPr>
          <p:nvPr/>
        </p:nvPicPr>
        <p:blipFill>
          <a:blip r:embed="rId3"/>
          <a:stretch>
            <a:fillRect/>
          </a:stretch>
        </p:blipFill>
        <p:spPr>
          <a:xfrm>
            <a:off x="6982691" y="4164631"/>
            <a:ext cx="4488873" cy="2280300"/>
          </a:xfrm>
          <a:prstGeom prst="rect">
            <a:avLst/>
          </a:prstGeom>
        </p:spPr>
      </p:pic>
      <p:pic>
        <p:nvPicPr>
          <p:cNvPr id="13" name="Picture 12">
            <a:extLst>
              <a:ext uri="{FF2B5EF4-FFF2-40B4-BE49-F238E27FC236}">
                <a16:creationId xmlns:a16="http://schemas.microsoft.com/office/drawing/2014/main" id="{BB58FA01-EA2A-F82D-CF2C-3F58A900DF27}"/>
              </a:ext>
            </a:extLst>
          </p:cNvPr>
          <p:cNvPicPr>
            <a:picLocks noChangeAspect="1"/>
          </p:cNvPicPr>
          <p:nvPr/>
        </p:nvPicPr>
        <p:blipFill>
          <a:blip r:embed="rId4"/>
          <a:stretch>
            <a:fillRect/>
          </a:stretch>
        </p:blipFill>
        <p:spPr>
          <a:xfrm>
            <a:off x="6982691" y="1431781"/>
            <a:ext cx="4488873" cy="2280299"/>
          </a:xfrm>
          <a:prstGeom prst="rect">
            <a:avLst/>
          </a:prstGeom>
        </p:spPr>
      </p:pic>
      <p:sp>
        <p:nvSpPr>
          <p:cNvPr id="14" name="Rectangle 15">
            <a:extLst>
              <a:ext uri="{FF2B5EF4-FFF2-40B4-BE49-F238E27FC236}">
                <a16:creationId xmlns:a16="http://schemas.microsoft.com/office/drawing/2014/main" id="{77B3B860-9C1C-63A4-DEB5-3E56D8DCD9FE}"/>
              </a:ext>
            </a:extLst>
          </p:cNvPr>
          <p:cNvSpPr>
            <a:spLocks noChangeArrowheads="1"/>
          </p:cNvSpPr>
          <p:nvPr/>
        </p:nvSpPr>
        <p:spPr bwMode="auto">
          <a:xfrm>
            <a:off x="6982691" y="3853878"/>
            <a:ext cx="703820" cy="340735"/>
          </a:xfrm>
          <a:prstGeom prst="rect">
            <a:avLst/>
          </a:prstGeom>
          <a:noFill/>
          <a:ln w="6350">
            <a:noFill/>
            <a:miter lim="800000"/>
            <a:headEnd type="none" w="sm" len="sm"/>
            <a:tailEnd type="none" w="sm" len="sm"/>
          </a:ln>
        </p:spPr>
        <p:txBody>
          <a:bodyPr wrap="none" lIns="126000" tIns="46800" rIns="90000" bIns="46800">
            <a:spAutoFit/>
          </a:bodyPr>
          <a:lstStyle/>
          <a:p>
            <a:pPr marL="0" marR="0" lvl="0" indent="0" defTabSz="762000" eaLnBrk="0" fontAlgn="auto" latinLnBrk="0" hangingPunct="0">
              <a:lnSpc>
                <a:spcPct val="100000"/>
              </a:lnSpc>
              <a:spcBef>
                <a:spcPts val="0"/>
              </a:spcBef>
              <a:spcAft>
                <a:spcPts val="0"/>
              </a:spcAft>
              <a:buClrTx/>
              <a:buSzTx/>
              <a:buFontTx/>
              <a:buNone/>
              <a:tabLst/>
              <a:defRPr/>
            </a:pPr>
            <a:r>
              <a:rPr lang="en-GB" sz="1600" b="1" i="1" kern="0" dirty="0">
                <a:solidFill>
                  <a:schemeClr val="accent6">
                    <a:lumMod val="50000"/>
                  </a:schemeClr>
                </a:solidFill>
                <a:latin typeface="Calibri" panose="020F0502020204030204" pitchFamily="34" charset="0"/>
                <a:ea typeface="Calibri" panose="020F0502020204030204" pitchFamily="34" charset="0"/>
                <a:cs typeface="Calibri" panose="020F0502020204030204" pitchFamily="34" charset="0"/>
              </a:rPr>
              <a:t>JC081</a:t>
            </a:r>
            <a:endParaRPr kumimoji="0" lang="en-GB" sz="1600" b="1" i="1" u="none" strike="noStrike" kern="0" cap="none" spc="0" normalizeH="0" baseline="0" noProof="0" dirty="0">
              <a:ln>
                <a:noFill/>
              </a:ln>
              <a:solidFill>
                <a:schemeClr val="accent6">
                  <a:lumMod val="50000"/>
                </a:scheme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5" name="Rectangle 15">
            <a:extLst>
              <a:ext uri="{FF2B5EF4-FFF2-40B4-BE49-F238E27FC236}">
                <a16:creationId xmlns:a16="http://schemas.microsoft.com/office/drawing/2014/main" id="{0CF9DD71-2E0B-DBF1-85B3-552664F21806}"/>
              </a:ext>
            </a:extLst>
          </p:cNvPr>
          <p:cNvSpPr>
            <a:spLocks noChangeArrowheads="1"/>
          </p:cNvSpPr>
          <p:nvPr/>
        </p:nvSpPr>
        <p:spPr bwMode="auto">
          <a:xfrm>
            <a:off x="6982691" y="1119615"/>
            <a:ext cx="703820" cy="340735"/>
          </a:xfrm>
          <a:prstGeom prst="rect">
            <a:avLst/>
          </a:prstGeom>
          <a:noFill/>
          <a:ln w="6350">
            <a:noFill/>
            <a:miter lim="800000"/>
            <a:headEnd type="none" w="sm" len="sm"/>
            <a:tailEnd type="none" w="sm" len="sm"/>
          </a:ln>
        </p:spPr>
        <p:txBody>
          <a:bodyPr wrap="none" lIns="126000" tIns="46800" rIns="90000" bIns="46800">
            <a:spAutoFit/>
          </a:bodyPr>
          <a:lstStyle/>
          <a:p>
            <a:pPr marL="0" marR="0" lvl="0" indent="0" defTabSz="762000" eaLnBrk="0" fontAlgn="auto" latinLnBrk="0" hangingPunct="0">
              <a:lnSpc>
                <a:spcPct val="100000"/>
              </a:lnSpc>
              <a:spcBef>
                <a:spcPts val="0"/>
              </a:spcBef>
              <a:spcAft>
                <a:spcPts val="0"/>
              </a:spcAft>
              <a:buClrTx/>
              <a:buSzTx/>
              <a:buFontTx/>
              <a:buNone/>
              <a:tabLst/>
              <a:defRPr/>
            </a:pPr>
            <a:r>
              <a:rPr lang="en-GB" sz="1600" b="1" i="1" kern="0" dirty="0">
                <a:solidFill>
                  <a:schemeClr val="accent6">
                    <a:lumMod val="50000"/>
                  </a:schemeClr>
                </a:solidFill>
                <a:latin typeface="Calibri" panose="020F0502020204030204" pitchFamily="34" charset="0"/>
                <a:ea typeface="Calibri" panose="020F0502020204030204" pitchFamily="34" charset="0"/>
                <a:cs typeface="Calibri" panose="020F0502020204030204" pitchFamily="34" charset="0"/>
              </a:rPr>
              <a:t>JC052</a:t>
            </a:r>
            <a:endParaRPr kumimoji="0" lang="en-GB" sz="1600" b="1" i="1" u="none" strike="noStrike" kern="0" cap="none" spc="0" normalizeH="0" baseline="0" noProof="0" dirty="0">
              <a:ln>
                <a:noFill/>
              </a:ln>
              <a:solidFill>
                <a:schemeClr val="accent6">
                  <a:lumMod val="50000"/>
                </a:scheme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6" name="Rectangle 15">
            <a:extLst>
              <a:ext uri="{FF2B5EF4-FFF2-40B4-BE49-F238E27FC236}">
                <a16:creationId xmlns:a16="http://schemas.microsoft.com/office/drawing/2014/main" id="{3ECC9DEC-91B0-A55B-4DE5-6A0E25C73FB5}"/>
              </a:ext>
            </a:extLst>
          </p:cNvPr>
          <p:cNvSpPr>
            <a:spLocks noChangeArrowheads="1"/>
          </p:cNvSpPr>
          <p:nvPr/>
        </p:nvSpPr>
        <p:spPr bwMode="auto">
          <a:xfrm>
            <a:off x="550863" y="4022142"/>
            <a:ext cx="1583868" cy="340735"/>
          </a:xfrm>
          <a:prstGeom prst="rect">
            <a:avLst/>
          </a:prstGeom>
          <a:noFill/>
          <a:ln w="6350">
            <a:noFill/>
            <a:miter lim="800000"/>
            <a:headEnd type="none" w="sm" len="sm"/>
            <a:tailEnd type="none" w="sm" len="sm"/>
          </a:ln>
        </p:spPr>
        <p:txBody>
          <a:bodyPr wrap="none" lIns="126000" tIns="46800" rIns="90000" bIns="46800">
            <a:spAutoFit/>
          </a:bodyPr>
          <a:lstStyle/>
          <a:p>
            <a:pPr marL="0" marR="0" lvl="0" indent="0" defTabSz="762000" eaLnBrk="0" fontAlgn="auto" latinLnBrk="0" hangingPunct="0">
              <a:lnSpc>
                <a:spcPct val="100000"/>
              </a:lnSpc>
              <a:spcBef>
                <a:spcPts val="0"/>
              </a:spcBef>
              <a:spcAft>
                <a:spcPts val="0"/>
              </a:spcAft>
              <a:buClrTx/>
              <a:buSzTx/>
              <a:buFontTx/>
              <a:buNone/>
              <a:tabLst/>
              <a:defRPr/>
            </a:pPr>
            <a:r>
              <a:rPr lang="en-GB" sz="1600" b="1" i="1" kern="0" dirty="0">
                <a:solidFill>
                  <a:schemeClr val="accent6">
                    <a:lumMod val="50000"/>
                  </a:schemeClr>
                </a:solidFill>
                <a:latin typeface="Calibri" panose="020F0502020204030204" pitchFamily="34" charset="0"/>
                <a:ea typeface="Calibri" panose="020F0502020204030204" pitchFamily="34" charset="0"/>
                <a:cs typeface="Calibri" panose="020F0502020204030204" pitchFamily="34" charset="0"/>
              </a:rPr>
              <a:t>Model Selection</a:t>
            </a:r>
            <a:endParaRPr kumimoji="0" lang="en-GB" sz="1600" b="1" i="1" u="none" strike="noStrike" kern="0" cap="none" spc="0" normalizeH="0" baseline="0" noProof="0" dirty="0">
              <a:ln>
                <a:noFill/>
              </a:ln>
              <a:solidFill>
                <a:schemeClr val="accent6">
                  <a:lumMod val="50000"/>
                </a:scheme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cxnSp>
        <p:nvCxnSpPr>
          <p:cNvPr id="18" name="Straight Connector 17">
            <a:extLst>
              <a:ext uri="{FF2B5EF4-FFF2-40B4-BE49-F238E27FC236}">
                <a16:creationId xmlns:a16="http://schemas.microsoft.com/office/drawing/2014/main" id="{41554A53-9D08-D2BA-4E72-B4D2FBFEDD47}"/>
              </a:ext>
            </a:extLst>
          </p:cNvPr>
          <p:cNvCxnSpPr>
            <a:cxnSpLocks/>
          </p:cNvCxnSpPr>
          <p:nvPr/>
        </p:nvCxnSpPr>
        <p:spPr>
          <a:xfrm>
            <a:off x="6587836" y="1239982"/>
            <a:ext cx="0" cy="5057486"/>
          </a:xfrm>
          <a:prstGeom prst="line">
            <a:avLst/>
          </a:prstGeom>
          <a:ln>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FCF99E9-3F82-87D7-3351-D095B16CF738}"/>
              </a:ext>
            </a:extLst>
          </p:cNvPr>
          <p:cNvCxnSpPr>
            <a:cxnSpLocks/>
          </p:cNvCxnSpPr>
          <p:nvPr/>
        </p:nvCxnSpPr>
        <p:spPr>
          <a:xfrm rot="5400000">
            <a:off x="6096000" y="-1631079"/>
            <a:ext cx="0" cy="10841173"/>
          </a:xfrm>
          <a:prstGeom prst="line">
            <a:avLst/>
          </a:prstGeom>
          <a:ln>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1" name="Rectangle 8">
            <a:extLst>
              <a:ext uri="{FF2B5EF4-FFF2-40B4-BE49-F238E27FC236}">
                <a16:creationId xmlns:a16="http://schemas.microsoft.com/office/drawing/2014/main" id="{09812BC4-948F-D7E5-F1A9-8B50319C2714}"/>
              </a:ext>
            </a:extLst>
          </p:cNvPr>
          <p:cNvSpPr>
            <a:spLocks noChangeArrowheads="1"/>
          </p:cNvSpPr>
          <p:nvPr/>
        </p:nvSpPr>
        <p:spPr bwMode="auto">
          <a:xfrm>
            <a:off x="550862" y="1683327"/>
            <a:ext cx="5616795" cy="1880473"/>
          </a:xfrm>
          <a:prstGeom prst="roundRect">
            <a:avLst/>
          </a:prstGeom>
          <a:noFill/>
          <a:ln w="6350">
            <a:solidFill>
              <a:schemeClr val="accent6">
                <a:lumMod val="50000"/>
              </a:schemeClr>
            </a:solidFill>
            <a:miter lim="800000"/>
            <a:headEnd type="none" w="sm" len="sm"/>
            <a:tailEnd type="none" w="sm" len="sm"/>
          </a:ln>
        </p:spPr>
        <p:txBody>
          <a:bodyPr lIns="126000" tIns="82800" rIns="90000" bIns="46800"/>
          <a:lstStyle/>
          <a:p>
            <a:pPr marL="0" marR="0" lvl="0" indent="0" algn="ctr" defTabSz="762000" eaLnBrk="0" fontAlgn="auto" latinLnBrk="0" hangingPunct="0">
              <a:lnSpc>
                <a:spcPct val="100000"/>
              </a:lnSpc>
              <a:spcBef>
                <a:spcPts val="0"/>
              </a:spcBef>
              <a:spcAft>
                <a:spcPts val="0"/>
              </a:spcAft>
              <a:buClrTx/>
              <a:buSzTx/>
              <a:buFontTx/>
              <a:buNone/>
              <a:tabLst/>
              <a:defRPr/>
            </a:pPr>
            <a:endParaRPr kumimoji="0" lang="en-GB" sz="1600" b="1" i="0" u="none" strike="noStrike" kern="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22" name="Flowchart: Connector 21">
            <a:extLst>
              <a:ext uri="{FF2B5EF4-FFF2-40B4-BE49-F238E27FC236}">
                <a16:creationId xmlns:a16="http://schemas.microsoft.com/office/drawing/2014/main" id="{CA2B9EFE-1B49-E39F-827D-1081CE34AF4C}"/>
              </a:ext>
            </a:extLst>
          </p:cNvPr>
          <p:cNvSpPr>
            <a:spLocks noChangeAspect="1"/>
          </p:cNvSpPr>
          <p:nvPr/>
        </p:nvSpPr>
        <p:spPr>
          <a:xfrm>
            <a:off x="784173" y="1819965"/>
            <a:ext cx="253556" cy="253556"/>
          </a:xfrm>
          <a:prstGeom prst="flowChartConnector">
            <a:avLst/>
          </a:prstGeom>
          <a:solidFill>
            <a:schemeClr val="accent6">
              <a:lumMod val="50000"/>
            </a:schemeClr>
          </a:solidFill>
          <a:ln w="635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r-SA" sz="1200">
                <a:solidFill>
                  <a:schemeClr val="bg1"/>
                </a:solidFill>
                <a:latin typeface="Calibri" panose="020F0502020204030204" pitchFamily="34" charset="0"/>
                <a:ea typeface="Calibri" panose="020F0502020204030204" pitchFamily="34" charset="0"/>
                <a:cs typeface="Calibri" panose="020F0502020204030204" pitchFamily="34" charset="0"/>
              </a:rPr>
              <a:t>1</a:t>
            </a:r>
            <a:endParaRPr lang="en-US" sz="120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23" name="Rectangle 22">
            <a:extLst>
              <a:ext uri="{FF2B5EF4-FFF2-40B4-BE49-F238E27FC236}">
                <a16:creationId xmlns:a16="http://schemas.microsoft.com/office/drawing/2014/main" id="{DDE876E9-2EBE-8D29-DC1F-324FD4A2FF98}"/>
              </a:ext>
            </a:extLst>
          </p:cNvPr>
          <p:cNvSpPr/>
          <p:nvPr/>
        </p:nvSpPr>
        <p:spPr>
          <a:xfrm>
            <a:off x="1193869" y="1854410"/>
            <a:ext cx="4763585" cy="184666"/>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chemeClr val="bg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bodyPr>
          <a:lstStyle/>
          <a:p>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ARMA, ARIMA, and SARIMA were all tested against each other</a:t>
            </a:r>
          </a:p>
        </p:txBody>
      </p:sp>
      <p:sp>
        <p:nvSpPr>
          <p:cNvPr id="24" name="Flowchart: Connector 23">
            <a:extLst>
              <a:ext uri="{FF2B5EF4-FFF2-40B4-BE49-F238E27FC236}">
                <a16:creationId xmlns:a16="http://schemas.microsoft.com/office/drawing/2014/main" id="{90B0AB3B-61D5-3E10-D48B-B4535F1813DB}"/>
              </a:ext>
            </a:extLst>
          </p:cNvPr>
          <p:cNvSpPr>
            <a:spLocks noChangeAspect="1"/>
          </p:cNvSpPr>
          <p:nvPr/>
        </p:nvSpPr>
        <p:spPr>
          <a:xfrm>
            <a:off x="784173" y="2310681"/>
            <a:ext cx="253556" cy="253556"/>
          </a:xfrm>
          <a:prstGeom prst="flowChartConnector">
            <a:avLst/>
          </a:prstGeom>
          <a:solidFill>
            <a:schemeClr val="accent6">
              <a:lumMod val="50000"/>
            </a:schemeClr>
          </a:solidFill>
          <a:ln w="635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bg1"/>
                </a:solidFill>
                <a:latin typeface="Calibri" panose="020F0502020204030204" pitchFamily="34" charset="0"/>
                <a:ea typeface="Calibri" panose="020F0502020204030204" pitchFamily="34" charset="0"/>
                <a:cs typeface="Calibri" panose="020F0502020204030204" pitchFamily="34" charset="0"/>
              </a:rPr>
              <a:t>2</a:t>
            </a:r>
          </a:p>
        </p:txBody>
      </p:sp>
      <p:sp>
        <p:nvSpPr>
          <p:cNvPr id="25" name="Rectangle 24">
            <a:extLst>
              <a:ext uri="{FF2B5EF4-FFF2-40B4-BE49-F238E27FC236}">
                <a16:creationId xmlns:a16="http://schemas.microsoft.com/office/drawing/2014/main" id="{A0FD130C-B638-8063-E91B-C7CC7DB69951}"/>
              </a:ext>
            </a:extLst>
          </p:cNvPr>
          <p:cNvSpPr/>
          <p:nvPr/>
        </p:nvSpPr>
        <p:spPr>
          <a:xfrm>
            <a:off x="1193869" y="2252793"/>
            <a:ext cx="4763585" cy="369332"/>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chemeClr val="bg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bodyPr>
          <a:lstStyle/>
          <a:p>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SARIMA was the preferred model in every scenario (1,1,1)(0,1,1)[24] for JC052 and (1,1,1)(1,1,1)[24] for JC081</a:t>
            </a:r>
          </a:p>
        </p:txBody>
      </p:sp>
      <p:sp>
        <p:nvSpPr>
          <p:cNvPr id="26" name="Flowchart: Connector 25">
            <a:extLst>
              <a:ext uri="{FF2B5EF4-FFF2-40B4-BE49-F238E27FC236}">
                <a16:creationId xmlns:a16="http://schemas.microsoft.com/office/drawing/2014/main" id="{73CBF060-58E0-5BA2-4DBD-F0E1E6DFDDD7}"/>
              </a:ext>
            </a:extLst>
          </p:cNvPr>
          <p:cNvSpPr>
            <a:spLocks noChangeAspect="1"/>
          </p:cNvSpPr>
          <p:nvPr/>
        </p:nvSpPr>
        <p:spPr>
          <a:xfrm>
            <a:off x="784173" y="2743509"/>
            <a:ext cx="253556" cy="253556"/>
          </a:xfrm>
          <a:prstGeom prst="flowChartConnector">
            <a:avLst/>
          </a:prstGeom>
          <a:solidFill>
            <a:schemeClr val="accent6">
              <a:lumMod val="50000"/>
            </a:schemeClr>
          </a:solidFill>
          <a:ln w="635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bg1"/>
                </a:solidFill>
                <a:latin typeface="Calibri" panose="020F0502020204030204" pitchFamily="34" charset="0"/>
                <a:ea typeface="Calibri" panose="020F0502020204030204" pitchFamily="34" charset="0"/>
                <a:cs typeface="Calibri" panose="020F0502020204030204" pitchFamily="34" charset="0"/>
              </a:rPr>
              <a:t>3</a:t>
            </a:r>
          </a:p>
        </p:txBody>
      </p:sp>
      <p:sp>
        <p:nvSpPr>
          <p:cNvPr id="27" name="Rectangle 26">
            <a:extLst>
              <a:ext uri="{FF2B5EF4-FFF2-40B4-BE49-F238E27FC236}">
                <a16:creationId xmlns:a16="http://schemas.microsoft.com/office/drawing/2014/main" id="{E8BE3829-0EA7-D9C9-5F07-B21039BAC946}"/>
              </a:ext>
            </a:extLst>
          </p:cNvPr>
          <p:cNvSpPr/>
          <p:nvPr/>
        </p:nvSpPr>
        <p:spPr>
          <a:xfrm>
            <a:off x="1193869" y="2685621"/>
            <a:ext cx="4763585" cy="369332"/>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chemeClr val="bg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bodyPr>
          <a:lstStyle/>
          <a:p>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The residual plots demonstrated that there is no major autocorrelation remaining with normally distributed residuals</a:t>
            </a:r>
          </a:p>
        </p:txBody>
      </p:sp>
      <p:sp>
        <p:nvSpPr>
          <p:cNvPr id="28" name="Flowchart: Connector 27">
            <a:extLst>
              <a:ext uri="{FF2B5EF4-FFF2-40B4-BE49-F238E27FC236}">
                <a16:creationId xmlns:a16="http://schemas.microsoft.com/office/drawing/2014/main" id="{5FB0A585-C159-8ED3-79FD-FF0548687F27}"/>
              </a:ext>
            </a:extLst>
          </p:cNvPr>
          <p:cNvSpPr>
            <a:spLocks noChangeAspect="1"/>
          </p:cNvSpPr>
          <p:nvPr/>
        </p:nvSpPr>
        <p:spPr>
          <a:xfrm>
            <a:off x="784173" y="3176337"/>
            <a:ext cx="253556" cy="253556"/>
          </a:xfrm>
          <a:prstGeom prst="flowChartConnector">
            <a:avLst/>
          </a:prstGeom>
          <a:solidFill>
            <a:schemeClr val="accent6">
              <a:lumMod val="50000"/>
            </a:schemeClr>
          </a:solidFill>
          <a:ln w="635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bg1"/>
                </a:solidFill>
                <a:latin typeface="Calibri" panose="020F0502020204030204" pitchFamily="34" charset="0"/>
                <a:ea typeface="Calibri" panose="020F0502020204030204" pitchFamily="34" charset="0"/>
                <a:cs typeface="Calibri" panose="020F0502020204030204" pitchFamily="34" charset="0"/>
              </a:rPr>
              <a:t>4</a:t>
            </a:r>
          </a:p>
        </p:txBody>
      </p:sp>
      <p:sp>
        <p:nvSpPr>
          <p:cNvPr id="29" name="Rectangle 28">
            <a:extLst>
              <a:ext uri="{FF2B5EF4-FFF2-40B4-BE49-F238E27FC236}">
                <a16:creationId xmlns:a16="http://schemas.microsoft.com/office/drawing/2014/main" id="{CB5795F3-9082-7B62-409C-A1CDD56D0416}"/>
              </a:ext>
            </a:extLst>
          </p:cNvPr>
          <p:cNvSpPr/>
          <p:nvPr/>
        </p:nvSpPr>
        <p:spPr>
          <a:xfrm>
            <a:off x="1193869" y="3210782"/>
            <a:ext cx="4763585" cy="184666"/>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chemeClr val="bg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bodyPr>
          <a:lstStyle/>
          <a:p>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SARIMA was the model that was selected to be used</a:t>
            </a:r>
          </a:p>
        </p:txBody>
      </p:sp>
      <p:sp>
        <p:nvSpPr>
          <p:cNvPr id="30" name="Rectangle 8">
            <a:extLst>
              <a:ext uri="{FF2B5EF4-FFF2-40B4-BE49-F238E27FC236}">
                <a16:creationId xmlns:a16="http://schemas.microsoft.com/office/drawing/2014/main" id="{8343B1A1-3B98-A844-6F21-4102A1E2D80B}"/>
              </a:ext>
            </a:extLst>
          </p:cNvPr>
          <p:cNvSpPr>
            <a:spLocks noChangeArrowheads="1"/>
          </p:cNvSpPr>
          <p:nvPr/>
        </p:nvSpPr>
        <p:spPr bwMode="auto">
          <a:xfrm>
            <a:off x="1762285" y="4684607"/>
            <a:ext cx="4361056" cy="299270"/>
          </a:xfrm>
          <a:prstGeom prst="roundRect">
            <a:avLst/>
          </a:prstGeom>
          <a:noFill/>
          <a:ln w="6350">
            <a:solidFill>
              <a:schemeClr val="accent6">
                <a:lumMod val="50000"/>
              </a:schemeClr>
            </a:solidFill>
            <a:prstDash val="dash"/>
            <a:miter lim="800000"/>
            <a:headEnd type="none" w="sm" len="sm"/>
            <a:tailEnd type="none" w="sm" len="sm"/>
          </a:ln>
        </p:spPr>
        <p:txBody>
          <a:bodyPr lIns="126000" tIns="82800" rIns="90000" bIns="46800"/>
          <a:lstStyle/>
          <a:p>
            <a:pPr marL="0" marR="0" lvl="0" indent="0" algn="ctr" defTabSz="762000" eaLnBrk="0" fontAlgn="auto" latinLnBrk="0" hangingPunct="0">
              <a:lnSpc>
                <a:spcPct val="100000"/>
              </a:lnSpc>
              <a:spcBef>
                <a:spcPts val="0"/>
              </a:spcBef>
              <a:spcAft>
                <a:spcPts val="0"/>
              </a:spcAft>
              <a:buClrTx/>
              <a:buSzTx/>
              <a:buFontTx/>
              <a:buNone/>
              <a:tabLst/>
              <a:defRPr/>
            </a:pPr>
            <a:endParaRPr kumimoji="0" lang="en-GB" sz="1600" b="1" i="0" u="none" strike="noStrike" kern="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31" name="Rectangle 8">
            <a:extLst>
              <a:ext uri="{FF2B5EF4-FFF2-40B4-BE49-F238E27FC236}">
                <a16:creationId xmlns:a16="http://schemas.microsoft.com/office/drawing/2014/main" id="{48DED18A-8133-DB49-E35B-7B714F165FDF}"/>
              </a:ext>
            </a:extLst>
          </p:cNvPr>
          <p:cNvSpPr>
            <a:spLocks noChangeArrowheads="1"/>
          </p:cNvSpPr>
          <p:nvPr/>
        </p:nvSpPr>
        <p:spPr bwMode="auto">
          <a:xfrm>
            <a:off x="1762285" y="5425335"/>
            <a:ext cx="4361056" cy="299270"/>
          </a:xfrm>
          <a:prstGeom prst="roundRect">
            <a:avLst/>
          </a:prstGeom>
          <a:noFill/>
          <a:ln w="6350">
            <a:solidFill>
              <a:schemeClr val="accent6">
                <a:lumMod val="50000"/>
              </a:schemeClr>
            </a:solidFill>
            <a:prstDash val="dash"/>
            <a:miter lim="800000"/>
            <a:headEnd type="none" w="sm" len="sm"/>
            <a:tailEnd type="none" w="sm" len="sm"/>
          </a:ln>
        </p:spPr>
        <p:txBody>
          <a:bodyPr lIns="126000" tIns="82800" rIns="90000" bIns="46800"/>
          <a:lstStyle/>
          <a:p>
            <a:pPr marL="0" marR="0" lvl="0" indent="0" algn="ctr" defTabSz="762000" eaLnBrk="0" fontAlgn="auto" latinLnBrk="0" hangingPunct="0">
              <a:lnSpc>
                <a:spcPct val="100000"/>
              </a:lnSpc>
              <a:spcBef>
                <a:spcPts val="0"/>
              </a:spcBef>
              <a:spcAft>
                <a:spcPts val="0"/>
              </a:spcAft>
              <a:buClrTx/>
              <a:buSzTx/>
              <a:buFontTx/>
              <a:buNone/>
              <a:tabLst/>
              <a:defRPr/>
            </a:pPr>
            <a:endParaRPr kumimoji="0" lang="en-GB" sz="1600" b="1" i="0" u="none" strike="noStrike" kern="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32" name="Rectangle 15">
            <a:extLst>
              <a:ext uri="{FF2B5EF4-FFF2-40B4-BE49-F238E27FC236}">
                <a16:creationId xmlns:a16="http://schemas.microsoft.com/office/drawing/2014/main" id="{287090A6-C234-E259-A17D-A497D23277A9}"/>
              </a:ext>
            </a:extLst>
          </p:cNvPr>
          <p:cNvSpPr>
            <a:spLocks noChangeArrowheads="1"/>
          </p:cNvSpPr>
          <p:nvPr/>
        </p:nvSpPr>
        <p:spPr bwMode="auto">
          <a:xfrm>
            <a:off x="559041" y="1119615"/>
            <a:ext cx="1846760" cy="340735"/>
          </a:xfrm>
          <a:prstGeom prst="rect">
            <a:avLst/>
          </a:prstGeom>
          <a:noFill/>
          <a:ln w="6350">
            <a:noFill/>
            <a:miter lim="800000"/>
            <a:headEnd type="none" w="sm" len="sm"/>
            <a:tailEnd type="none" w="sm" len="sm"/>
          </a:ln>
        </p:spPr>
        <p:txBody>
          <a:bodyPr wrap="none" lIns="126000" tIns="46800" rIns="90000" bIns="46800">
            <a:spAutoFit/>
          </a:bodyPr>
          <a:lstStyle/>
          <a:p>
            <a:pPr marL="0" marR="0" lvl="0" indent="0" defTabSz="762000" eaLnBrk="0" fontAlgn="auto" latinLnBrk="0" hangingPunct="0">
              <a:lnSpc>
                <a:spcPct val="100000"/>
              </a:lnSpc>
              <a:spcBef>
                <a:spcPts val="0"/>
              </a:spcBef>
              <a:spcAft>
                <a:spcPts val="0"/>
              </a:spcAft>
              <a:buClrTx/>
              <a:buSzTx/>
              <a:buFontTx/>
              <a:buNone/>
              <a:tabLst/>
              <a:defRPr/>
            </a:pPr>
            <a:r>
              <a:rPr lang="en-GB" sz="1600" b="1" i="1" kern="0" dirty="0">
                <a:solidFill>
                  <a:schemeClr val="accent6">
                    <a:lumMod val="50000"/>
                  </a:schemeClr>
                </a:solidFill>
                <a:latin typeface="Calibri" panose="020F0502020204030204" pitchFamily="34" charset="0"/>
                <a:ea typeface="Calibri" panose="020F0502020204030204" pitchFamily="34" charset="0"/>
                <a:cs typeface="Calibri" panose="020F0502020204030204" pitchFamily="34" charset="0"/>
              </a:rPr>
              <a:t>Key Analysis Points</a:t>
            </a:r>
            <a:endParaRPr kumimoji="0" lang="en-GB" sz="1600" b="1" i="1" u="none" strike="noStrike" kern="0" cap="none" spc="0" normalizeH="0" baseline="0" noProof="0" dirty="0">
              <a:ln>
                <a:noFill/>
              </a:ln>
              <a:solidFill>
                <a:schemeClr val="accent6">
                  <a:lumMod val="50000"/>
                </a:scheme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3" name="Picture 8" descr="Do you agree with the fact?. “Jupyter NB is most of the data… | by Data  Science Lens — A Clear vision to Data Science | Medium">
            <a:extLst>
              <a:ext uri="{FF2B5EF4-FFF2-40B4-BE49-F238E27FC236}">
                <a16:creationId xmlns:a16="http://schemas.microsoft.com/office/drawing/2014/main" id="{3D6C3717-BACA-EA5A-63CA-73009CE3AC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160" y="6355475"/>
            <a:ext cx="229531" cy="29884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5">
            <a:extLst>
              <a:ext uri="{FF2B5EF4-FFF2-40B4-BE49-F238E27FC236}">
                <a16:creationId xmlns:a16="http://schemas.microsoft.com/office/drawing/2014/main" id="{EBE42668-076C-670D-E09E-10FDC9E63DE6}"/>
              </a:ext>
            </a:extLst>
          </p:cNvPr>
          <p:cNvSpPr>
            <a:spLocks noChangeArrowheads="1"/>
          </p:cNvSpPr>
          <p:nvPr/>
        </p:nvSpPr>
        <p:spPr bwMode="auto">
          <a:xfrm>
            <a:off x="885903" y="6307539"/>
            <a:ext cx="5977699" cy="463846"/>
          </a:xfrm>
          <a:prstGeom prst="rect">
            <a:avLst/>
          </a:prstGeom>
          <a:noFill/>
          <a:ln w="6350">
            <a:noFill/>
            <a:miter lim="800000"/>
            <a:headEnd type="none" w="sm" len="sm"/>
            <a:tailEnd type="none" w="sm" len="sm"/>
          </a:ln>
        </p:spPr>
        <p:txBody>
          <a:bodyPr wrap="none" lIns="126000" tIns="46800" rIns="90000" bIns="46800">
            <a:spAutoFit/>
          </a:bodyPr>
          <a:lstStyle/>
          <a:p>
            <a:pPr marL="0" marR="0" lvl="0" indent="0" defTabSz="762000" eaLnBrk="0" fontAlgn="auto" latinLnBrk="0" hangingPunct="0">
              <a:lnSpc>
                <a:spcPct val="100000"/>
              </a:lnSpc>
              <a:spcBef>
                <a:spcPts val="0"/>
              </a:spcBef>
              <a:spcAft>
                <a:spcPts val="0"/>
              </a:spcAft>
              <a:buClrTx/>
              <a:buSzTx/>
              <a:buFontTx/>
              <a:buNone/>
              <a:tabLst/>
              <a:defRPr/>
            </a:pPr>
            <a:r>
              <a:rPr lang="en-GB" sz="1200" i="1" kern="0" dirty="0">
                <a:latin typeface="Calibri" panose="020F0502020204030204" pitchFamily="34" charset="0"/>
                <a:ea typeface="Calibri" panose="020F0502020204030204" pitchFamily="34" charset="0"/>
                <a:cs typeface="Calibri" panose="020F0502020204030204" pitchFamily="34" charset="0"/>
              </a:rPr>
              <a:t>A time covariate was tested to see if it would improve the tradition SARIMA model, however </a:t>
            </a:r>
          </a:p>
          <a:p>
            <a:pPr marL="0" marR="0" lvl="0" indent="0" defTabSz="762000" eaLnBrk="0" fontAlgn="auto" latinLnBrk="0" hangingPunct="0">
              <a:lnSpc>
                <a:spcPct val="100000"/>
              </a:lnSpc>
              <a:spcBef>
                <a:spcPts val="0"/>
              </a:spcBef>
              <a:spcAft>
                <a:spcPts val="0"/>
              </a:spcAft>
              <a:buClrTx/>
              <a:buSzTx/>
              <a:buFontTx/>
              <a:buNone/>
              <a:tabLst/>
              <a:defRPr/>
            </a:pPr>
            <a:r>
              <a:rPr lang="en-GB" sz="1200" i="1" kern="0" dirty="0">
                <a:latin typeface="Calibri" panose="020F0502020204030204" pitchFamily="34" charset="0"/>
                <a:ea typeface="Calibri" panose="020F0502020204030204" pitchFamily="34" charset="0"/>
                <a:cs typeface="Calibri" panose="020F0502020204030204" pitchFamily="34" charset="0"/>
              </a:rPr>
              <a:t>it did not. The code can be found in the appendix section of the </a:t>
            </a:r>
            <a:r>
              <a:rPr lang="en-GB" sz="1200" i="1" kern="0" dirty="0" err="1">
                <a:latin typeface="Calibri" panose="020F0502020204030204" pitchFamily="34" charset="0"/>
                <a:ea typeface="Calibri" panose="020F0502020204030204" pitchFamily="34" charset="0"/>
                <a:cs typeface="Calibri" panose="020F0502020204030204" pitchFamily="34" charset="0"/>
              </a:rPr>
              <a:t>ipynb</a:t>
            </a:r>
            <a:endParaRPr kumimoji="0" lang="en-GB" sz="1200" i="1" u="none" strike="noStrike" kern="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04710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22D06-1BDE-3176-6130-CEAE64EC8B6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A2DFDAF-99C5-2867-49C9-A0BD36715F1F}"/>
              </a:ext>
            </a:extLst>
          </p:cNvPr>
          <p:cNvSpPr>
            <a:spLocks noGrp="1"/>
          </p:cNvSpPr>
          <p:nvPr>
            <p:ph type="body" sz="quarter" idx="13"/>
          </p:nvPr>
        </p:nvSpPr>
        <p:spPr/>
        <p:txBody>
          <a:bodyPr/>
          <a:lstStyle/>
          <a:p>
            <a:r>
              <a:rPr lang="en-US" dirty="0">
                <a:latin typeface="Calibri" panose="020F0502020204030204" pitchFamily="34" charset="0"/>
                <a:ea typeface="Calibri" panose="020F0502020204030204" pitchFamily="34" charset="0"/>
              </a:rPr>
              <a:t>Forecasting results</a:t>
            </a:r>
          </a:p>
        </p:txBody>
      </p:sp>
      <p:sp>
        <p:nvSpPr>
          <p:cNvPr id="5" name="Slide Number Placeholder 4">
            <a:extLst>
              <a:ext uri="{FF2B5EF4-FFF2-40B4-BE49-F238E27FC236}">
                <a16:creationId xmlns:a16="http://schemas.microsoft.com/office/drawing/2014/main" id="{B9E3ADE7-E8DF-32AF-1AF8-7B002704CB6E}"/>
              </a:ext>
            </a:extLst>
          </p:cNvPr>
          <p:cNvSpPr>
            <a:spLocks noGrp="1"/>
          </p:cNvSpPr>
          <p:nvPr>
            <p:ph type="sldNum" sz="quarter" idx="4"/>
          </p:nvPr>
        </p:nvSpPr>
        <p:spPr/>
        <p:txBody>
          <a:bodyPr/>
          <a:lstStyle/>
          <a:p>
            <a:pPr algn="l">
              <a:lnSpc>
                <a:spcPct val="90000"/>
              </a:lnSpc>
              <a:buFont typeface="Wingdings" panose="05000000000000000000" pitchFamily="2" charset="2"/>
              <a:buNone/>
            </a:pPr>
            <a:fld id="{7E902D2A-5D78-4C51-8B6E-B52A04DFC6E0}" type="slidenum">
              <a:rPr lang="en-US" smtClean="0">
                <a:latin typeface="Calibri" panose="020F0502020204030204" pitchFamily="34" charset="0"/>
                <a:ea typeface="Calibri" panose="020F0502020204030204" pitchFamily="34" charset="0"/>
                <a:cs typeface="Calibri" panose="020F0502020204030204" pitchFamily="34" charset="0"/>
              </a:rPr>
              <a:pPr algn="l">
                <a:lnSpc>
                  <a:spcPct val="90000"/>
                </a:lnSpc>
                <a:buFont typeface="Wingdings" panose="05000000000000000000" pitchFamily="2" charset="2"/>
                <a:buNone/>
              </a:pPr>
              <a:t>8</a:t>
            </a:fld>
            <a:endParaRPr lang="en-US">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C0078509-4C12-9647-530E-CA97CC2BCD84}"/>
              </a:ext>
            </a:extLst>
          </p:cNvPr>
          <p:cNvPicPr>
            <a:picLocks noChangeAspect="1"/>
          </p:cNvPicPr>
          <p:nvPr/>
        </p:nvPicPr>
        <p:blipFill>
          <a:blip r:embed="rId3"/>
          <a:stretch>
            <a:fillRect/>
          </a:stretch>
        </p:blipFill>
        <p:spPr>
          <a:xfrm>
            <a:off x="717335" y="3958518"/>
            <a:ext cx="10756855" cy="2207332"/>
          </a:xfrm>
          <a:prstGeom prst="rect">
            <a:avLst/>
          </a:prstGeom>
        </p:spPr>
      </p:pic>
      <p:sp>
        <p:nvSpPr>
          <p:cNvPr id="6" name="Rectangle 8">
            <a:extLst>
              <a:ext uri="{FF2B5EF4-FFF2-40B4-BE49-F238E27FC236}">
                <a16:creationId xmlns:a16="http://schemas.microsoft.com/office/drawing/2014/main" id="{F5E3B37D-D7D7-C269-5CA3-72D79F2B3982}"/>
              </a:ext>
            </a:extLst>
          </p:cNvPr>
          <p:cNvSpPr>
            <a:spLocks noChangeArrowheads="1"/>
          </p:cNvSpPr>
          <p:nvPr/>
        </p:nvSpPr>
        <p:spPr bwMode="auto">
          <a:xfrm>
            <a:off x="550862" y="1959245"/>
            <a:ext cx="5254193" cy="1880473"/>
          </a:xfrm>
          <a:prstGeom prst="roundRect">
            <a:avLst/>
          </a:prstGeom>
          <a:noFill/>
          <a:ln w="6350">
            <a:solidFill>
              <a:schemeClr val="accent6">
                <a:lumMod val="50000"/>
              </a:schemeClr>
            </a:solidFill>
            <a:miter lim="800000"/>
            <a:headEnd type="none" w="sm" len="sm"/>
            <a:tailEnd type="none" w="sm" len="sm"/>
          </a:ln>
        </p:spPr>
        <p:txBody>
          <a:bodyPr lIns="126000" tIns="82800" rIns="90000" bIns="46800"/>
          <a:lstStyle/>
          <a:p>
            <a:pPr marL="0" marR="0" lvl="0" indent="0" algn="ctr" defTabSz="762000" eaLnBrk="0" fontAlgn="auto" latinLnBrk="0" hangingPunct="0">
              <a:lnSpc>
                <a:spcPct val="100000"/>
              </a:lnSpc>
              <a:spcBef>
                <a:spcPts val="0"/>
              </a:spcBef>
              <a:spcAft>
                <a:spcPts val="0"/>
              </a:spcAft>
              <a:buClrTx/>
              <a:buSzTx/>
              <a:buFontTx/>
              <a:buNone/>
              <a:tabLst/>
              <a:defRPr/>
            </a:pPr>
            <a:endParaRPr kumimoji="0" lang="en-GB" sz="1600" b="1" i="0" u="none" strike="noStrike" kern="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7" name="Flowchart: Connector 6">
            <a:extLst>
              <a:ext uri="{FF2B5EF4-FFF2-40B4-BE49-F238E27FC236}">
                <a16:creationId xmlns:a16="http://schemas.microsoft.com/office/drawing/2014/main" id="{F26C60F4-F49A-B63A-2FD8-C5A62BB2106F}"/>
              </a:ext>
            </a:extLst>
          </p:cNvPr>
          <p:cNvSpPr>
            <a:spLocks noChangeAspect="1"/>
          </p:cNvSpPr>
          <p:nvPr/>
        </p:nvSpPr>
        <p:spPr>
          <a:xfrm>
            <a:off x="784173" y="2095883"/>
            <a:ext cx="253556" cy="253556"/>
          </a:xfrm>
          <a:prstGeom prst="flowChartConnector">
            <a:avLst/>
          </a:prstGeom>
          <a:solidFill>
            <a:schemeClr val="accent6">
              <a:lumMod val="50000"/>
            </a:schemeClr>
          </a:solidFill>
          <a:ln w="635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r-SA" sz="1200">
                <a:solidFill>
                  <a:schemeClr val="bg1"/>
                </a:solidFill>
                <a:latin typeface="Calibri" panose="020F0502020204030204" pitchFamily="34" charset="0"/>
                <a:ea typeface="Calibri" panose="020F0502020204030204" pitchFamily="34" charset="0"/>
                <a:cs typeface="Calibri" panose="020F0502020204030204" pitchFamily="34" charset="0"/>
              </a:rPr>
              <a:t>1</a:t>
            </a:r>
            <a:endParaRPr lang="en-US" sz="120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AF8498EF-B362-28E2-AC6E-0F3663D0416D}"/>
              </a:ext>
            </a:extLst>
          </p:cNvPr>
          <p:cNvSpPr/>
          <p:nvPr/>
        </p:nvSpPr>
        <p:spPr>
          <a:xfrm>
            <a:off x="1193869" y="2042890"/>
            <a:ext cx="4521131" cy="369332"/>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chemeClr val="bg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bodyPr>
          <a:lstStyle/>
          <a:p>
            <a:r>
              <a:rPr lang="en-US" sz="1200" b="1" dirty="0">
                <a:solidFill>
                  <a:schemeClr val="tx1"/>
                </a:solidFill>
                <a:latin typeface="Calibri" panose="020F0502020204030204" pitchFamily="34" charset="0"/>
                <a:ea typeface="Calibri" panose="020F0502020204030204" pitchFamily="34" charset="0"/>
                <a:cs typeface="Calibri" panose="020F0502020204030204" pitchFamily="34" charset="0"/>
              </a:rPr>
              <a:t>Steady growth: </a:t>
            </a: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JC 052 dock shows a ~25 % upward trend across the 30-day horizon – summer demand ramp-up is beginning</a:t>
            </a:r>
          </a:p>
        </p:txBody>
      </p:sp>
      <p:sp>
        <p:nvSpPr>
          <p:cNvPr id="9" name="Flowchart: Connector 8">
            <a:extLst>
              <a:ext uri="{FF2B5EF4-FFF2-40B4-BE49-F238E27FC236}">
                <a16:creationId xmlns:a16="http://schemas.microsoft.com/office/drawing/2014/main" id="{1DF5F93B-2E71-7A2A-DBBB-FC70FD73F27F}"/>
              </a:ext>
            </a:extLst>
          </p:cNvPr>
          <p:cNvSpPr>
            <a:spLocks noChangeAspect="1"/>
          </p:cNvSpPr>
          <p:nvPr/>
        </p:nvSpPr>
        <p:spPr>
          <a:xfrm>
            <a:off x="784173" y="2586599"/>
            <a:ext cx="253556" cy="253556"/>
          </a:xfrm>
          <a:prstGeom prst="flowChartConnector">
            <a:avLst/>
          </a:prstGeom>
          <a:solidFill>
            <a:schemeClr val="accent6">
              <a:lumMod val="50000"/>
            </a:schemeClr>
          </a:solidFill>
          <a:ln w="635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bg1"/>
                </a:solidFill>
                <a:latin typeface="Calibri" panose="020F0502020204030204" pitchFamily="34" charset="0"/>
                <a:ea typeface="Calibri" panose="020F0502020204030204" pitchFamily="34" charset="0"/>
                <a:cs typeface="Calibri" panose="020F0502020204030204" pitchFamily="34" charset="0"/>
              </a:rPr>
              <a:t>2</a:t>
            </a:r>
          </a:p>
        </p:txBody>
      </p:sp>
      <p:sp>
        <p:nvSpPr>
          <p:cNvPr id="10" name="Rectangle 9">
            <a:extLst>
              <a:ext uri="{FF2B5EF4-FFF2-40B4-BE49-F238E27FC236}">
                <a16:creationId xmlns:a16="http://schemas.microsoft.com/office/drawing/2014/main" id="{D3ED1870-605D-4DA7-E822-4991546D3475}"/>
              </a:ext>
            </a:extLst>
          </p:cNvPr>
          <p:cNvSpPr/>
          <p:nvPr/>
        </p:nvSpPr>
        <p:spPr>
          <a:xfrm>
            <a:off x="1193869" y="2528711"/>
            <a:ext cx="4521131" cy="369332"/>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chemeClr val="bg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bodyPr>
          <a:lstStyle/>
          <a:p>
            <a:r>
              <a:rPr lang="en-US" sz="1200" b="1" dirty="0">
                <a:solidFill>
                  <a:schemeClr val="tx1"/>
                </a:solidFill>
                <a:latin typeface="Calibri" panose="020F0502020204030204" pitchFamily="34" charset="0"/>
                <a:ea typeface="Calibri" panose="020F0502020204030204" pitchFamily="34" charset="0"/>
                <a:cs typeface="Calibri" panose="020F0502020204030204" pitchFamily="34" charset="0"/>
              </a:rPr>
              <a:t>AM risk at JC 052: </a:t>
            </a: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Weekday peaks hit 8 rides / h at 07 h; dock would empty in &lt;2 h if un-serviced</a:t>
            </a:r>
          </a:p>
        </p:txBody>
      </p:sp>
      <p:sp>
        <p:nvSpPr>
          <p:cNvPr id="11" name="Flowchart: Connector 10">
            <a:extLst>
              <a:ext uri="{FF2B5EF4-FFF2-40B4-BE49-F238E27FC236}">
                <a16:creationId xmlns:a16="http://schemas.microsoft.com/office/drawing/2014/main" id="{942EFF6D-C8E3-90FB-79C3-88B3BEE92939}"/>
              </a:ext>
            </a:extLst>
          </p:cNvPr>
          <p:cNvSpPr>
            <a:spLocks noChangeAspect="1"/>
          </p:cNvSpPr>
          <p:nvPr/>
        </p:nvSpPr>
        <p:spPr>
          <a:xfrm>
            <a:off x="784173" y="3019427"/>
            <a:ext cx="253556" cy="253556"/>
          </a:xfrm>
          <a:prstGeom prst="flowChartConnector">
            <a:avLst/>
          </a:prstGeom>
          <a:solidFill>
            <a:schemeClr val="accent6">
              <a:lumMod val="50000"/>
            </a:schemeClr>
          </a:solidFill>
          <a:ln w="635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bg1"/>
                </a:solidFill>
                <a:latin typeface="Calibri" panose="020F0502020204030204" pitchFamily="34" charset="0"/>
                <a:ea typeface="Calibri" panose="020F0502020204030204" pitchFamily="34" charset="0"/>
                <a:cs typeface="Calibri" panose="020F0502020204030204" pitchFamily="34" charset="0"/>
              </a:rPr>
              <a:t>3</a:t>
            </a:r>
          </a:p>
        </p:txBody>
      </p:sp>
      <p:sp>
        <p:nvSpPr>
          <p:cNvPr id="12" name="Rectangle 11">
            <a:extLst>
              <a:ext uri="{FF2B5EF4-FFF2-40B4-BE49-F238E27FC236}">
                <a16:creationId xmlns:a16="http://schemas.microsoft.com/office/drawing/2014/main" id="{2D8CD1CE-7E18-A4A3-2DFC-ACED5C0D575C}"/>
              </a:ext>
            </a:extLst>
          </p:cNvPr>
          <p:cNvSpPr/>
          <p:nvPr/>
        </p:nvSpPr>
        <p:spPr>
          <a:xfrm>
            <a:off x="1193869" y="2961539"/>
            <a:ext cx="4521131" cy="369332"/>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chemeClr val="bg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bodyPr>
          <a:lstStyle/>
          <a:p>
            <a:r>
              <a:rPr lang="en-US" sz="1200" b="1" dirty="0">
                <a:solidFill>
                  <a:schemeClr val="tx1"/>
                </a:solidFill>
                <a:latin typeface="Calibri" panose="020F0502020204030204" pitchFamily="34" charset="0"/>
                <a:ea typeface="Calibri" panose="020F0502020204030204" pitchFamily="34" charset="0"/>
                <a:cs typeface="Calibri" panose="020F0502020204030204" pitchFamily="34" charset="0"/>
              </a:rPr>
              <a:t>PM risk at JC 081: </a:t>
            </a: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Arrivals push inventory toward full after 8pm, saturating the 13-dock site ~11 evenings</a:t>
            </a:r>
          </a:p>
        </p:txBody>
      </p:sp>
      <p:sp>
        <p:nvSpPr>
          <p:cNvPr id="13" name="Flowchart: Connector 12">
            <a:extLst>
              <a:ext uri="{FF2B5EF4-FFF2-40B4-BE49-F238E27FC236}">
                <a16:creationId xmlns:a16="http://schemas.microsoft.com/office/drawing/2014/main" id="{F039A8D4-3E3E-870D-D0F7-F1A8250CD11F}"/>
              </a:ext>
            </a:extLst>
          </p:cNvPr>
          <p:cNvSpPr>
            <a:spLocks noChangeAspect="1"/>
          </p:cNvSpPr>
          <p:nvPr/>
        </p:nvSpPr>
        <p:spPr>
          <a:xfrm>
            <a:off x="784173" y="3452255"/>
            <a:ext cx="253556" cy="253556"/>
          </a:xfrm>
          <a:prstGeom prst="flowChartConnector">
            <a:avLst/>
          </a:prstGeom>
          <a:solidFill>
            <a:schemeClr val="accent6">
              <a:lumMod val="50000"/>
            </a:schemeClr>
          </a:solidFill>
          <a:ln w="635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bg1"/>
                </a:solidFill>
                <a:latin typeface="Calibri" panose="020F0502020204030204" pitchFamily="34" charset="0"/>
                <a:ea typeface="Calibri" panose="020F0502020204030204" pitchFamily="34" charset="0"/>
                <a:cs typeface="Calibri" panose="020F0502020204030204" pitchFamily="34" charset="0"/>
              </a:rPr>
              <a:t>4</a:t>
            </a:r>
          </a:p>
        </p:txBody>
      </p:sp>
      <p:sp>
        <p:nvSpPr>
          <p:cNvPr id="14" name="Rectangle 13">
            <a:extLst>
              <a:ext uri="{FF2B5EF4-FFF2-40B4-BE49-F238E27FC236}">
                <a16:creationId xmlns:a16="http://schemas.microsoft.com/office/drawing/2014/main" id="{0DBAFA27-DE1F-0ABB-C5CA-66C984E6DD33}"/>
              </a:ext>
            </a:extLst>
          </p:cNvPr>
          <p:cNvSpPr/>
          <p:nvPr/>
        </p:nvSpPr>
        <p:spPr>
          <a:xfrm>
            <a:off x="1193869" y="3394367"/>
            <a:ext cx="4521131" cy="369332"/>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chemeClr val="bg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bodyPr>
          <a:lstStyle/>
          <a:p>
            <a:r>
              <a:rPr lang="en-US" sz="1200" b="1" dirty="0">
                <a:solidFill>
                  <a:schemeClr val="tx1"/>
                </a:solidFill>
                <a:latin typeface="Calibri" panose="020F0502020204030204" pitchFamily="34" charset="0"/>
                <a:ea typeface="Calibri" panose="020F0502020204030204" pitchFamily="34" charset="0"/>
                <a:cs typeface="Calibri" panose="020F0502020204030204" pitchFamily="34" charset="0"/>
              </a:rPr>
              <a:t>Weekend divergence: </a:t>
            </a: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Friday/Saturday increase is +35 % at JC 052 (out-flow) while +40 % inflow at JC 081 which makes them a great match</a:t>
            </a:r>
          </a:p>
        </p:txBody>
      </p:sp>
      <p:sp>
        <p:nvSpPr>
          <p:cNvPr id="15" name="Rectangle 15">
            <a:extLst>
              <a:ext uri="{FF2B5EF4-FFF2-40B4-BE49-F238E27FC236}">
                <a16:creationId xmlns:a16="http://schemas.microsoft.com/office/drawing/2014/main" id="{FAAAEE63-0DAE-5D77-039D-E0A33EAC7284}"/>
              </a:ext>
            </a:extLst>
          </p:cNvPr>
          <p:cNvSpPr>
            <a:spLocks noChangeArrowheads="1"/>
          </p:cNvSpPr>
          <p:nvPr/>
        </p:nvSpPr>
        <p:spPr bwMode="auto">
          <a:xfrm>
            <a:off x="559041" y="1618510"/>
            <a:ext cx="1846760" cy="340735"/>
          </a:xfrm>
          <a:prstGeom prst="rect">
            <a:avLst/>
          </a:prstGeom>
          <a:noFill/>
          <a:ln w="6350">
            <a:noFill/>
            <a:miter lim="800000"/>
            <a:headEnd type="none" w="sm" len="sm"/>
            <a:tailEnd type="none" w="sm" len="sm"/>
          </a:ln>
        </p:spPr>
        <p:txBody>
          <a:bodyPr wrap="none" lIns="126000" tIns="46800" rIns="90000" bIns="46800">
            <a:spAutoFit/>
          </a:bodyPr>
          <a:lstStyle/>
          <a:p>
            <a:pPr marL="0" marR="0" lvl="0" indent="0" defTabSz="762000" eaLnBrk="0" fontAlgn="auto" latinLnBrk="0" hangingPunct="0">
              <a:lnSpc>
                <a:spcPct val="100000"/>
              </a:lnSpc>
              <a:spcBef>
                <a:spcPts val="0"/>
              </a:spcBef>
              <a:spcAft>
                <a:spcPts val="0"/>
              </a:spcAft>
              <a:buClrTx/>
              <a:buSzTx/>
              <a:buFontTx/>
              <a:buNone/>
              <a:tabLst/>
              <a:defRPr/>
            </a:pPr>
            <a:r>
              <a:rPr lang="en-GB" sz="1600" b="1" i="1" kern="0" dirty="0">
                <a:solidFill>
                  <a:schemeClr val="accent6">
                    <a:lumMod val="50000"/>
                  </a:schemeClr>
                </a:solidFill>
                <a:latin typeface="Calibri" panose="020F0502020204030204" pitchFamily="34" charset="0"/>
                <a:ea typeface="Calibri" panose="020F0502020204030204" pitchFamily="34" charset="0"/>
                <a:cs typeface="Calibri" panose="020F0502020204030204" pitchFamily="34" charset="0"/>
              </a:rPr>
              <a:t>Key Analysis Points</a:t>
            </a:r>
            <a:endParaRPr kumimoji="0" lang="en-GB" sz="1600" b="1" i="1" u="none" strike="noStrike" kern="0" cap="none" spc="0" normalizeH="0" baseline="0" noProof="0" dirty="0">
              <a:ln>
                <a:noFill/>
              </a:ln>
              <a:solidFill>
                <a:schemeClr val="accent6">
                  <a:lumMod val="50000"/>
                </a:scheme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6" name="Rectangle 8">
            <a:extLst>
              <a:ext uri="{FF2B5EF4-FFF2-40B4-BE49-F238E27FC236}">
                <a16:creationId xmlns:a16="http://schemas.microsoft.com/office/drawing/2014/main" id="{D7E6D930-CBEB-9C84-BBFD-0C40DAE6EF9C}"/>
              </a:ext>
            </a:extLst>
          </p:cNvPr>
          <p:cNvSpPr>
            <a:spLocks noChangeArrowheads="1"/>
          </p:cNvSpPr>
          <p:nvPr/>
        </p:nvSpPr>
        <p:spPr bwMode="auto">
          <a:xfrm>
            <a:off x="6300498" y="1959245"/>
            <a:ext cx="5254193" cy="1880473"/>
          </a:xfrm>
          <a:prstGeom prst="roundRect">
            <a:avLst/>
          </a:prstGeom>
          <a:noFill/>
          <a:ln w="6350">
            <a:solidFill>
              <a:schemeClr val="accent6">
                <a:lumMod val="50000"/>
              </a:schemeClr>
            </a:solidFill>
            <a:miter lim="800000"/>
            <a:headEnd type="none" w="sm" len="sm"/>
            <a:tailEnd type="none" w="sm" len="sm"/>
          </a:ln>
        </p:spPr>
        <p:txBody>
          <a:bodyPr lIns="126000" tIns="82800" rIns="90000" bIns="46800"/>
          <a:lstStyle/>
          <a:p>
            <a:pPr marL="0" marR="0" lvl="0" indent="0" algn="ctr" defTabSz="762000" eaLnBrk="0" fontAlgn="auto" latinLnBrk="0" hangingPunct="0">
              <a:lnSpc>
                <a:spcPct val="100000"/>
              </a:lnSpc>
              <a:spcBef>
                <a:spcPts val="0"/>
              </a:spcBef>
              <a:spcAft>
                <a:spcPts val="0"/>
              </a:spcAft>
              <a:buClrTx/>
              <a:buSzTx/>
              <a:buFontTx/>
              <a:buNone/>
              <a:tabLst/>
              <a:defRPr/>
            </a:pPr>
            <a:endParaRPr kumimoji="0" lang="en-GB" sz="1600" b="1" i="0" u="none" strike="noStrike" kern="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7" name="Flowchart: Connector 16">
            <a:extLst>
              <a:ext uri="{FF2B5EF4-FFF2-40B4-BE49-F238E27FC236}">
                <a16:creationId xmlns:a16="http://schemas.microsoft.com/office/drawing/2014/main" id="{D10D15B4-915F-FD07-4892-2648F8AB7517}"/>
              </a:ext>
            </a:extLst>
          </p:cNvPr>
          <p:cNvSpPr>
            <a:spLocks noChangeAspect="1"/>
          </p:cNvSpPr>
          <p:nvPr/>
        </p:nvSpPr>
        <p:spPr>
          <a:xfrm>
            <a:off x="6533809" y="2095883"/>
            <a:ext cx="253556" cy="253556"/>
          </a:xfrm>
          <a:prstGeom prst="flowChartConnector">
            <a:avLst/>
          </a:prstGeom>
          <a:solidFill>
            <a:schemeClr val="accent6">
              <a:lumMod val="50000"/>
            </a:schemeClr>
          </a:solidFill>
          <a:ln w="635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r-SA" sz="1200">
                <a:solidFill>
                  <a:schemeClr val="bg1"/>
                </a:solidFill>
                <a:latin typeface="Calibri" panose="020F0502020204030204" pitchFamily="34" charset="0"/>
                <a:ea typeface="Calibri" panose="020F0502020204030204" pitchFamily="34" charset="0"/>
                <a:cs typeface="Calibri" panose="020F0502020204030204" pitchFamily="34" charset="0"/>
              </a:rPr>
              <a:t>1</a:t>
            </a:r>
            <a:endParaRPr lang="en-US" sz="120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8" name="Rectangle 17">
            <a:extLst>
              <a:ext uri="{FF2B5EF4-FFF2-40B4-BE49-F238E27FC236}">
                <a16:creationId xmlns:a16="http://schemas.microsoft.com/office/drawing/2014/main" id="{4CB7CBA8-36DE-9942-A523-7E68D6F32F20}"/>
              </a:ext>
            </a:extLst>
          </p:cNvPr>
          <p:cNvSpPr/>
          <p:nvPr/>
        </p:nvSpPr>
        <p:spPr>
          <a:xfrm>
            <a:off x="6943505" y="2037995"/>
            <a:ext cx="4521131" cy="369332"/>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chemeClr val="bg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bodyPr>
          <a:lstStyle/>
          <a:p>
            <a:r>
              <a:rPr lang="en-US" sz="1200" b="1" dirty="0">
                <a:solidFill>
                  <a:schemeClr val="tx1"/>
                </a:solidFill>
                <a:latin typeface="Calibri" panose="020F0502020204030204" pitchFamily="34" charset="0"/>
                <a:ea typeface="Calibri" panose="020F0502020204030204" pitchFamily="34" charset="0"/>
                <a:cs typeface="Calibri" panose="020F0502020204030204" pitchFamily="34" charset="0"/>
              </a:rPr>
              <a:t>Daily truck loop needed </a:t>
            </a: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 pre-peak to ensure enough bikes at JC 052; late-evening pull from JC 081 to ensure no overflow of bikes</a:t>
            </a:r>
          </a:p>
        </p:txBody>
      </p:sp>
      <p:sp>
        <p:nvSpPr>
          <p:cNvPr id="19" name="Flowchart: Connector 18">
            <a:extLst>
              <a:ext uri="{FF2B5EF4-FFF2-40B4-BE49-F238E27FC236}">
                <a16:creationId xmlns:a16="http://schemas.microsoft.com/office/drawing/2014/main" id="{FB311DD5-C10B-5B2F-F304-C34A20F62CED}"/>
              </a:ext>
            </a:extLst>
          </p:cNvPr>
          <p:cNvSpPr>
            <a:spLocks noChangeAspect="1"/>
          </p:cNvSpPr>
          <p:nvPr/>
        </p:nvSpPr>
        <p:spPr>
          <a:xfrm>
            <a:off x="6533809" y="2586599"/>
            <a:ext cx="253556" cy="253556"/>
          </a:xfrm>
          <a:prstGeom prst="flowChartConnector">
            <a:avLst/>
          </a:prstGeom>
          <a:solidFill>
            <a:schemeClr val="accent6">
              <a:lumMod val="50000"/>
            </a:schemeClr>
          </a:solidFill>
          <a:ln w="635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bg1"/>
                </a:solidFill>
                <a:latin typeface="Calibri" panose="020F0502020204030204" pitchFamily="34" charset="0"/>
                <a:ea typeface="Calibri" panose="020F0502020204030204" pitchFamily="34" charset="0"/>
                <a:cs typeface="Calibri" panose="020F0502020204030204" pitchFamily="34" charset="0"/>
              </a:rPr>
              <a:t>2</a:t>
            </a:r>
          </a:p>
        </p:txBody>
      </p:sp>
      <p:sp>
        <p:nvSpPr>
          <p:cNvPr id="20" name="Rectangle 19">
            <a:extLst>
              <a:ext uri="{FF2B5EF4-FFF2-40B4-BE49-F238E27FC236}">
                <a16:creationId xmlns:a16="http://schemas.microsoft.com/office/drawing/2014/main" id="{EE259168-E602-3FC9-F86C-3FDE53C71F62}"/>
              </a:ext>
            </a:extLst>
          </p:cNvPr>
          <p:cNvSpPr/>
          <p:nvPr/>
        </p:nvSpPr>
        <p:spPr>
          <a:xfrm>
            <a:off x="6943505" y="2528711"/>
            <a:ext cx="4521131" cy="369332"/>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chemeClr val="bg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bodyPr>
          <a:lstStyle/>
          <a:p>
            <a:r>
              <a:rPr lang="en-US" sz="1200" b="1" dirty="0">
                <a:solidFill>
                  <a:schemeClr val="tx1"/>
                </a:solidFill>
                <a:latin typeface="Calibri" panose="020F0502020204030204" pitchFamily="34" charset="0"/>
                <a:ea typeface="Calibri" panose="020F0502020204030204" pitchFamily="34" charset="0"/>
                <a:cs typeface="Calibri" panose="020F0502020204030204" pitchFamily="34" charset="0"/>
              </a:rPr>
              <a:t>Capacity alert</a:t>
            </a: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 – JC 052 will require +6 docks if peak &gt; 8 rides / h persists beyond July</a:t>
            </a:r>
          </a:p>
        </p:txBody>
      </p:sp>
      <p:sp>
        <p:nvSpPr>
          <p:cNvPr id="21" name="Flowchart: Connector 20">
            <a:extLst>
              <a:ext uri="{FF2B5EF4-FFF2-40B4-BE49-F238E27FC236}">
                <a16:creationId xmlns:a16="http://schemas.microsoft.com/office/drawing/2014/main" id="{36A595C5-88A3-AB5C-ECFF-9959A044DB95}"/>
              </a:ext>
            </a:extLst>
          </p:cNvPr>
          <p:cNvSpPr>
            <a:spLocks noChangeAspect="1"/>
          </p:cNvSpPr>
          <p:nvPr/>
        </p:nvSpPr>
        <p:spPr>
          <a:xfrm>
            <a:off x="6533809" y="3019427"/>
            <a:ext cx="253556" cy="253556"/>
          </a:xfrm>
          <a:prstGeom prst="flowChartConnector">
            <a:avLst/>
          </a:prstGeom>
          <a:solidFill>
            <a:schemeClr val="accent6">
              <a:lumMod val="50000"/>
            </a:schemeClr>
          </a:solidFill>
          <a:ln w="635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bg1"/>
                </a:solidFill>
                <a:latin typeface="Calibri" panose="020F0502020204030204" pitchFamily="34" charset="0"/>
                <a:ea typeface="Calibri" panose="020F0502020204030204" pitchFamily="34" charset="0"/>
                <a:cs typeface="Calibri" panose="020F0502020204030204" pitchFamily="34" charset="0"/>
              </a:rPr>
              <a:t>3</a:t>
            </a:r>
          </a:p>
        </p:txBody>
      </p:sp>
      <p:sp>
        <p:nvSpPr>
          <p:cNvPr id="22" name="Rectangle 21">
            <a:extLst>
              <a:ext uri="{FF2B5EF4-FFF2-40B4-BE49-F238E27FC236}">
                <a16:creationId xmlns:a16="http://schemas.microsoft.com/office/drawing/2014/main" id="{C103C12D-5186-1872-5B73-25F6C5D69A0F}"/>
              </a:ext>
            </a:extLst>
          </p:cNvPr>
          <p:cNvSpPr/>
          <p:nvPr/>
        </p:nvSpPr>
        <p:spPr>
          <a:xfrm>
            <a:off x="6943505" y="2961539"/>
            <a:ext cx="4521131" cy="369332"/>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chemeClr val="bg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bodyPr>
          <a:lstStyle/>
          <a:p>
            <a:r>
              <a:rPr lang="en-US" sz="1200" b="1" dirty="0">
                <a:solidFill>
                  <a:schemeClr val="tx1"/>
                </a:solidFill>
                <a:latin typeface="Calibri" panose="020F0502020204030204" pitchFamily="34" charset="0"/>
                <a:ea typeface="Calibri" panose="020F0502020204030204" pitchFamily="34" charset="0"/>
                <a:cs typeface="Calibri" panose="020F0502020204030204" pitchFamily="34" charset="0"/>
              </a:rPr>
              <a:t>No docking stations </a:t>
            </a: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at JC 081 and no bikes at JC 052 can cause customer loss meaning on average 4$ per customer per ride lost</a:t>
            </a:r>
          </a:p>
        </p:txBody>
      </p:sp>
      <p:sp>
        <p:nvSpPr>
          <p:cNvPr id="23" name="Flowchart: Connector 22">
            <a:extLst>
              <a:ext uri="{FF2B5EF4-FFF2-40B4-BE49-F238E27FC236}">
                <a16:creationId xmlns:a16="http://schemas.microsoft.com/office/drawing/2014/main" id="{766A236D-FCC9-A74C-C082-489A3AC7C4D9}"/>
              </a:ext>
            </a:extLst>
          </p:cNvPr>
          <p:cNvSpPr>
            <a:spLocks noChangeAspect="1"/>
          </p:cNvSpPr>
          <p:nvPr/>
        </p:nvSpPr>
        <p:spPr>
          <a:xfrm>
            <a:off x="6533809" y="3452255"/>
            <a:ext cx="253556" cy="253556"/>
          </a:xfrm>
          <a:prstGeom prst="flowChartConnector">
            <a:avLst/>
          </a:prstGeom>
          <a:solidFill>
            <a:schemeClr val="accent6">
              <a:lumMod val="50000"/>
            </a:schemeClr>
          </a:solidFill>
          <a:ln w="635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bg1"/>
                </a:solidFill>
                <a:latin typeface="Calibri" panose="020F0502020204030204" pitchFamily="34" charset="0"/>
                <a:ea typeface="Calibri" panose="020F0502020204030204" pitchFamily="34" charset="0"/>
                <a:cs typeface="Calibri" panose="020F0502020204030204" pitchFamily="34" charset="0"/>
              </a:rPr>
              <a:t>4</a:t>
            </a:r>
          </a:p>
        </p:txBody>
      </p:sp>
      <p:sp>
        <p:nvSpPr>
          <p:cNvPr id="24" name="Rectangle 23">
            <a:extLst>
              <a:ext uri="{FF2B5EF4-FFF2-40B4-BE49-F238E27FC236}">
                <a16:creationId xmlns:a16="http://schemas.microsoft.com/office/drawing/2014/main" id="{A297073C-53F6-24B4-7ED3-3CFA2C5DF3CA}"/>
              </a:ext>
            </a:extLst>
          </p:cNvPr>
          <p:cNvSpPr/>
          <p:nvPr/>
        </p:nvSpPr>
        <p:spPr>
          <a:xfrm>
            <a:off x="6943505" y="3394367"/>
            <a:ext cx="4521131" cy="369332"/>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chemeClr val="bg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bodyPr>
          <a:lstStyle/>
          <a:p>
            <a:r>
              <a:rPr lang="en-US" sz="1200" b="1" dirty="0">
                <a:solidFill>
                  <a:schemeClr val="tx1"/>
                </a:solidFill>
                <a:latin typeface="Calibri" panose="020F0502020204030204" pitchFamily="34" charset="0"/>
                <a:ea typeface="Calibri" panose="020F0502020204030204" pitchFamily="34" charset="0"/>
                <a:cs typeface="Calibri" panose="020F0502020204030204" pitchFamily="34" charset="0"/>
              </a:rPr>
              <a:t>KPI monitoring </a:t>
            </a: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 use RMSE-based 3-bike buffer to flag real-time inventory &lt; 3 or &gt; capacity–3 for automated dispatch</a:t>
            </a:r>
          </a:p>
        </p:txBody>
      </p:sp>
      <p:sp>
        <p:nvSpPr>
          <p:cNvPr id="25" name="Rectangle 15">
            <a:extLst>
              <a:ext uri="{FF2B5EF4-FFF2-40B4-BE49-F238E27FC236}">
                <a16:creationId xmlns:a16="http://schemas.microsoft.com/office/drawing/2014/main" id="{826D1FAF-0E31-39B3-91CC-C9B7DFBDA843}"/>
              </a:ext>
            </a:extLst>
          </p:cNvPr>
          <p:cNvSpPr>
            <a:spLocks noChangeArrowheads="1"/>
          </p:cNvSpPr>
          <p:nvPr/>
        </p:nvSpPr>
        <p:spPr bwMode="auto">
          <a:xfrm>
            <a:off x="6308677" y="1618510"/>
            <a:ext cx="1258459" cy="340735"/>
          </a:xfrm>
          <a:prstGeom prst="rect">
            <a:avLst/>
          </a:prstGeom>
          <a:noFill/>
          <a:ln w="6350">
            <a:noFill/>
            <a:miter lim="800000"/>
            <a:headEnd type="none" w="sm" len="sm"/>
            <a:tailEnd type="none" w="sm" len="sm"/>
          </a:ln>
        </p:spPr>
        <p:txBody>
          <a:bodyPr wrap="none" lIns="126000" tIns="46800" rIns="90000" bIns="46800">
            <a:spAutoFit/>
          </a:bodyPr>
          <a:lstStyle/>
          <a:p>
            <a:pPr marL="0" marR="0" lvl="0" indent="0" defTabSz="762000" eaLnBrk="0" fontAlgn="auto" latinLnBrk="0" hangingPunct="0">
              <a:lnSpc>
                <a:spcPct val="100000"/>
              </a:lnSpc>
              <a:spcBef>
                <a:spcPts val="0"/>
              </a:spcBef>
              <a:spcAft>
                <a:spcPts val="0"/>
              </a:spcAft>
              <a:buClrTx/>
              <a:buSzTx/>
              <a:buFontTx/>
              <a:buNone/>
              <a:tabLst/>
              <a:defRPr/>
            </a:pPr>
            <a:r>
              <a:rPr lang="en-GB" sz="1600" b="1" i="1" kern="0" dirty="0">
                <a:solidFill>
                  <a:schemeClr val="accent6">
                    <a:lumMod val="50000"/>
                  </a:schemeClr>
                </a:solidFill>
                <a:latin typeface="Calibri" panose="020F0502020204030204" pitchFamily="34" charset="0"/>
                <a:ea typeface="Calibri" panose="020F0502020204030204" pitchFamily="34" charset="0"/>
                <a:cs typeface="Calibri" panose="020F0502020204030204" pitchFamily="34" charset="0"/>
              </a:rPr>
              <a:t>Implications</a:t>
            </a:r>
            <a:endParaRPr kumimoji="0" lang="en-GB" sz="1600" b="1" i="1" u="none" strike="noStrike" kern="0" cap="none" spc="0" normalizeH="0" baseline="0" noProof="0" dirty="0">
              <a:ln>
                <a:noFill/>
              </a:ln>
              <a:solidFill>
                <a:schemeClr val="accent6">
                  <a:lumMod val="50000"/>
                </a:schemeClr>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93341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72A035-F076-FDC3-DE7B-FF8325B359C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4596146-AC10-C8A0-E28D-8E00D8897E90}"/>
              </a:ext>
            </a:extLst>
          </p:cNvPr>
          <p:cNvSpPr>
            <a:spLocks noGrp="1"/>
          </p:cNvSpPr>
          <p:nvPr>
            <p:ph type="body" sz="quarter" idx="13"/>
          </p:nvPr>
        </p:nvSpPr>
        <p:spPr/>
        <p:txBody>
          <a:bodyPr/>
          <a:lstStyle/>
          <a:p>
            <a:r>
              <a:rPr lang="en-US" dirty="0" err="1">
                <a:latin typeface="Calibri" panose="020F0502020204030204" pitchFamily="34" charset="0"/>
                <a:ea typeface="Calibri" panose="020F0502020204030204" pitchFamily="34" charset="0"/>
              </a:rPr>
              <a:t>Citibike</a:t>
            </a:r>
            <a:r>
              <a:rPr lang="en-US" dirty="0">
                <a:latin typeface="Calibri" panose="020F0502020204030204" pitchFamily="34" charset="0"/>
                <a:ea typeface="Calibri" panose="020F0502020204030204" pitchFamily="34" charset="0"/>
              </a:rPr>
              <a:t> strategy based on forecasting results</a:t>
            </a:r>
          </a:p>
        </p:txBody>
      </p:sp>
      <p:sp>
        <p:nvSpPr>
          <p:cNvPr id="5" name="Slide Number Placeholder 4">
            <a:extLst>
              <a:ext uri="{FF2B5EF4-FFF2-40B4-BE49-F238E27FC236}">
                <a16:creationId xmlns:a16="http://schemas.microsoft.com/office/drawing/2014/main" id="{A565C96F-4E3D-8BBE-D7E9-CDD51B9B986E}"/>
              </a:ext>
            </a:extLst>
          </p:cNvPr>
          <p:cNvSpPr>
            <a:spLocks noGrp="1"/>
          </p:cNvSpPr>
          <p:nvPr>
            <p:ph type="sldNum" sz="quarter" idx="4"/>
          </p:nvPr>
        </p:nvSpPr>
        <p:spPr/>
        <p:txBody>
          <a:bodyPr/>
          <a:lstStyle/>
          <a:p>
            <a:pPr algn="l">
              <a:lnSpc>
                <a:spcPct val="90000"/>
              </a:lnSpc>
              <a:buFont typeface="Wingdings" panose="05000000000000000000" pitchFamily="2" charset="2"/>
              <a:buNone/>
            </a:pPr>
            <a:fld id="{7E902D2A-5D78-4C51-8B6E-B52A04DFC6E0}" type="slidenum">
              <a:rPr lang="en-US" smtClean="0">
                <a:latin typeface="Calibri" panose="020F0502020204030204" pitchFamily="34" charset="0"/>
                <a:ea typeface="Calibri" panose="020F0502020204030204" pitchFamily="34" charset="0"/>
                <a:cs typeface="Calibri" panose="020F0502020204030204" pitchFamily="34" charset="0"/>
              </a:rPr>
              <a:pPr algn="l">
                <a:lnSpc>
                  <a:spcPct val="90000"/>
                </a:lnSpc>
                <a:buFont typeface="Wingdings" panose="05000000000000000000" pitchFamily="2" charset="2"/>
                <a:buNone/>
              </a:pPr>
              <a:t>9</a:t>
            </a:fld>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3" name="Freeform 15">
            <a:extLst>
              <a:ext uri="{FF2B5EF4-FFF2-40B4-BE49-F238E27FC236}">
                <a16:creationId xmlns:a16="http://schemas.microsoft.com/office/drawing/2014/main" id="{4A22F0C1-5D30-60C1-D566-3588DD857C70}"/>
              </a:ext>
            </a:extLst>
          </p:cNvPr>
          <p:cNvSpPr/>
          <p:nvPr/>
        </p:nvSpPr>
        <p:spPr>
          <a:xfrm>
            <a:off x="462299" y="2030223"/>
            <a:ext cx="3531430" cy="4022306"/>
          </a:xfrm>
          <a:custGeom>
            <a:avLst/>
            <a:gdLst>
              <a:gd name="connsiteX0" fmla="*/ 0 w 1680883"/>
              <a:gd name="connsiteY0" fmla="*/ 0 h 2393576"/>
              <a:gd name="connsiteX1" fmla="*/ 1680883 w 1680883"/>
              <a:gd name="connsiteY1" fmla="*/ 0 h 2393576"/>
              <a:gd name="connsiteX2" fmla="*/ 1680883 w 1680883"/>
              <a:gd name="connsiteY2" fmla="*/ 2393576 h 2393576"/>
              <a:gd name="connsiteX3" fmla="*/ 840442 w 1680883"/>
              <a:gd name="connsiteY3" fmla="*/ 2191871 h 2393576"/>
              <a:gd name="connsiteX4" fmla="*/ 0 w 1680883"/>
              <a:gd name="connsiteY4" fmla="*/ 2393576 h 2393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883" h="2393576">
                <a:moveTo>
                  <a:pt x="0" y="0"/>
                </a:moveTo>
                <a:lnTo>
                  <a:pt x="1680883" y="0"/>
                </a:lnTo>
                <a:lnTo>
                  <a:pt x="1680883" y="2393576"/>
                </a:lnTo>
                <a:lnTo>
                  <a:pt x="840442" y="2191871"/>
                </a:lnTo>
                <a:lnTo>
                  <a:pt x="0" y="2393576"/>
                </a:lnTo>
                <a:close/>
              </a:path>
            </a:pathLst>
          </a:custGeom>
          <a:solidFill>
            <a:srgbClr val="C5EA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6" name="Freeform 7">
            <a:extLst>
              <a:ext uri="{FF2B5EF4-FFF2-40B4-BE49-F238E27FC236}">
                <a16:creationId xmlns:a16="http://schemas.microsoft.com/office/drawing/2014/main" id="{A38BED45-3A6B-002F-E62E-1CC7CDD35061}"/>
              </a:ext>
            </a:extLst>
          </p:cNvPr>
          <p:cNvSpPr/>
          <p:nvPr/>
        </p:nvSpPr>
        <p:spPr>
          <a:xfrm>
            <a:off x="4241721" y="2030222"/>
            <a:ext cx="3531430" cy="4022306"/>
          </a:xfrm>
          <a:custGeom>
            <a:avLst/>
            <a:gdLst>
              <a:gd name="connsiteX0" fmla="*/ 0 w 1680883"/>
              <a:gd name="connsiteY0" fmla="*/ 0 h 2393576"/>
              <a:gd name="connsiteX1" fmla="*/ 1680883 w 1680883"/>
              <a:gd name="connsiteY1" fmla="*/ 0 h 2393576"/>
              <a:gd name="connsiteX2" fmla="*/ 1680883 w 1680883"/>
              <a:gd name="connsiteY2" fmla="*/ 2393576 h 2393576"/>
              <a:gd name="connsiteX3" fmla="*/ 840442 w 1680883"/>
              <a:gd name="connsiteY3" fmla="*/ 2191871 h 2393576"/>
              <a:gd name="connsiteX4" fmla="*/ 0 w 1680883"/>
              <a:gd name="connsiteY4" fmla="*/ 2393576 h 2393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883" h="2393576">
                <a:moveTo>
                  <a:pt x="0" y="0"/>
                </a:moveTo>
                <a:lnTo>
                  <a:pt x="1680883" y="0"/>
                </a:lnTo>
                <a:lnTo>
                  <a:pt x="1680883" y="2393576"/>
                </a:lnTo>
                <a:lnTo>
                  <a:pt x="840442" y="2191871"/>
                </a:lnTo>
                <a:lnTo>
                  <a:pt x="0" y="2393576"/>
                </a:lnTo>
                <a:close/>
              </a:path>
            </a:pathLst>
          </a:custGeom>
          <a:solidFill>
            <a:srgbClr val="C5EA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AA4632DA-D499-F52D-7EBB-2AAEC1ED1D7E}"/>
              </a:ext>
            </a:extLst>
          </p:cNvPr>
          <p:cNvSpPr/>
          <p:nvPr/>
        </p:nvSpPr>
        <p:spPr>
          <a:xfrm>
            <a:off x="5017313" y="2144782"/>
            <a:ext cx="2755838" cy="384492"/>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b="1"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Capacity upgrade</a:t>
            </a:r>
          </a:p>
        </p:txBody>
      </p:sp>
      <p:sp>
        <p:nvSpPr>
          <p:cNvPr id="9" name="Freeform 12">
            <a:extLst>
              <a:ext uri="{FF2B5EF4-FFF2-40B4-BE49-F238E27FC236}">
                <a16:creationId xmlns:a16="http://schemas.microsoft.com/office/drawing/2014/main" id="{73DA9734-C95A-5D1B-265B-46013D497834}"/>
              </a:ext>
            </a:extLst>
          </p:cNvPr>
          <p:cNvSpPr/>
          <p:nvPr/>
        </p:nvSpPr>
        <p:spPr>
          <a:xfrm>
            <a:off x="4330771" y="1906066"/>
            <a:ext cx="696993" cy="798944"/>
          </a:xfrm>
          <a:custGeom>
            <a:avLst/>
            <a:gdLst>
              <a:gd name="connsiteX0" fmla="*/ 912449 w 1067307"/>
              <a:gd name="connsiteY0" fmla="*/ 0 h 1240601"/>
              <a:gd name="connsiteX1" fmla="*/ 1067307 w 1067307"/>
              <a:gd name="connsiteY1" fmla="*/ 199103 h 1240601"/>
              <a:gd name="connsiteX2" fmla="*/ 914401 w 1067307"/>
              <a:gd name="connsiteY2" fmla="*/ 191822 h 1240601"/>
              <a:gd name="connsiteX3" fmla="*/ 914401 w 1067307"/>
              <a:gd name="connsiteY3" fmla="*/ 783401 h 1240601"/>
              <a:gd name="connsiteX4" fmla="*/ 457200 w 1067307"/>
              <a:gd name="connsiteY4" fmla="*/ 1240601 h 1240601"/>
              <a:gd name="connsiteX5" fmla="*/ 0 w 1067307"/>
              <a:gd name="connsiteY5" fmla="*/ 783401 h 1240601"/>
              <a:gd name="connsiteX6" fmla="*/ 0 w 1067307"/>
              <a:gd name="connsiteY6" fmla="*/ 3472 h 1240601"/>
              <a:gd name="connsiteX7" fmla="*/ 912449 w 1067307"/>
              <a:gd name="connsiteY7" fmla="*/ 3472 h 1240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7307" h="1240601">
                <a:moveTo>
                  <a:pt x="912449" y="0"/>
                </a:moveTo>
                <a:lnTo>
                  <a:pt x="1067307" y="199103"/>
                </a:lnTo>
                <a:lnTo>
                  <a:pt x="914401" y="191822"/>
                </a:lnTo>
                <a:lnTo>
                  <a:pt x="914401" y="783401"/>
                </a:lnTo>
                <a:lnTo>
                  <a:pt x="457200" y="1240601"/>
                </a:lnTo>
                <a:lnTo>
                  <a:pt x="0" y="783401"/>
                </a:lnTo>
                <a:lnTo>
                  <a:pt x="0" y="3472"/>
                </a:lnTo>
                <a:lnTo>
                  <a:pt x="912449" y="3472"/>
                </a:lnTo>
                <a:close/>
              </a:path>
            </a:pathLst>
          </a:custGeom>
          <a:solidFill>
            <a:srgbClr val="0F163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34" name="Freeform 15">
            <a:extLst>
              <a:ext uri="{FF2B5EF4-FFF2-40B4-BE49-F238E27FC236}">
                <a16:creationId xmlns:a16="http://schemas.microsoft.com/office/drawing/2014/main" id="{F668D412-1A7A-0EC6-0EEC-ACE7969B45D0}"/>
              </a:ext>
            </a:extLst>
          </p:cNvPr>
          <p:cNvSpPr/>
          <p:nvPr/>
        </p:nvSpPr>
        <p:spPr>
          <a:xfrm>
            <a:off x="8021144" y="2030223"/>
            <a:ext cx="3531430" cy="4022306"/>
          </a:xfrm>
          <a:custGeom>
            <a:avLst/>
            <a:gdLst>
              <a:gd name="connsiteX0" fmla="*/ 0 w 1680883"/>
              <a:gd name="connsiteY0" fmla="*/ 0 h 2393576"/>
              <a:gd name="connsiteX1" fmla="*/ 1680883 w 1680883"/>
              <a:gd name="connsiteY1" fmla="*/ 0 h 2393576"/>
              <a:gd name="connsiteX2" fmla="*/ 1680883 w 1680883"/>
              <a:gd name="connsiteY2" fmla="*/ 2393576 h 2393576"/>
              <a:gd name="connsiteX3" fmla="*/ 840442 w 1680883"/>
              <a:gd name="connsiteY3" fmla="*/ 2191871 h 2393576"/>
              <a:gd name="connsiteX4" fmla="*/ 0 w 1680883"/>
              <a:gd name="connsiteY4" fmla="*/ 2393576 h 2393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883" h="2393576">
                <a:moveTo>
                  <a:pt x="0" y="0"/>
                </a:moveTo>
                <a:lnTo>
                  <a:pt x="1680883" y="0"/>
                </a:lnTo>
                <a:lnTo>
                  <a:pt x="1680883" y="2393576"/>
                </a:lnTo>
                <a:lnTo>
                  <a:pt x="840442" y="2191871"/>
                </a:lnTo>
                <a:lnTo>
                  <a:pt x="0" y="2393576"/>
                </a:lnTo>
                <a:close/>
              </a:path>
            </a:pathLst>
          </a:custGeom>
          <a:solidFill>
            <a:srgbClr val="C5EA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35" name="Rectangle 34">
            <a:extLst>
              <a:ext uri="{FF2B5EF4-FFF2-40B4-BE49-F238E27FC236}">
                <a16:creationId xmlns:a16="http://schemas.microsoft.com/office/drawing/2014/main" id="{53479F64-7504-7D35-8C0E-B9B8F59CC75C}"/>
              </a:ext>
            </a:extLst>
          </p:cNvPr>
          <p:cNvSpPr/>
          <p:nvPr/>
        </p:nvSpPr>
        <p:spPr>
          <a:xfrm>
            <a:off x="8796736" y="2144782"/>
            <a:ext cx="2755838" cy="384492"/>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b="1"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Smart staffing &amp; incentives</a:t>
            </a:r>
          </a:p>
        </p:txBody>
      </p:sp>
      <p:sp>
        <p:nvSpPr>
          <p:cNvPr id="37" name="Freeform 12">
            <a:extLst>
              <a:ext uri="{FF2B5EF4-FFF2-40B4-BE49-F238E27FC236}">
                <a16:creationId xmlns:a16="http://schemas.microsoft.com/office/drawing/2014/main" id="{34F1EEB7-E307-B31E-B9A8-84D94671F81F}"/>
              </a:ext>
            </a:extLst>
          </p:cNvPr>
          <p:cNvSpPr/>
          <p:nvPr/>
        </p:nvSpPr>
        <p:spPr>
          <a:xfrm>
            <a:off x="8100357" y="1906066"/>
            <a:ext cx="696993" cy="798944"/>
          </a:xfrm>
          <a:custGeom>
            <a:avLst/>
            <a:gdLst>
              <a:gd name="connsiteX0" fmla="*/ 912449 w 1067307"/>
              <a:gd name="connsiteY0" fmla="*/ 0 h 1240601"/>
              <a:gd name="connsiteX1" fmla="*/ 1067307 w 1067307"/>
              <a:gd name="connsiteY1" fmla="*/ 199103 h 1240601"/>
              <a:gd name="connsiteX2" fmla="*/ 914401 w 1067307"/>
              <a:gd name="connsiteY2" fmla="*/ 191822 h 1240601"/>
              <a:gd name="connsiteX3" fmla="*/ 914401 w 1067307"/>
              <a:gd name="connsiteY3" fmla="*/ 783401 h 1240601"/>
              <a:gd name="connsiteX4" fmla="*/ 457200 w 1067307"/>
              <a:gd name="connsiteY4" fmla="*/ 1240601 h 1240601"/>
              <a:gd name="connsiteX5" fmla="*/ 0 w 1067307"/>
              <a:gd name="connsiteY5" fmla="*/ 783401 h 1240601"/>
              <a:gd name="connsiteX6" fmla="*/ 0 w 1067307"/>
              <a:gd name="connsiteY6" fmla="*/ 3472 h 1240601"/>
              <a:gd name="connsiteX7" fmla="*/ 912449 w 1067307"/>
              <a:gd name="connsiteY7" fmla="*/ 3472 h 1240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7307" h="1240601">
                <a:moveTo>
                  <a:pt x="912449" y="0"/>
                </a:moveTo>
                <a:lnTo>
                  <a:pt x="1067307" y="199103"/>
                </a:lnTo>
                <a:lnTo>
                  <a:pt x="914401" y="191822"/>
                </a:lnTo>
                <a:lnTo>
                  <a:pt x="914401" y="783401"/>
                </a:lnTo>
                <a:lnTo>
                  <a:pt x="457200" y="1240601"/>
                </a:lnTo>
                <a:lnTo>
                  <a:pt x="0" y="783401"/>
                </a:lnTo>
                <a:lnTo>
                  <a:pt x="0" y="3472"/>
                </a:lnTo>
                <a:lnTo>
                  <a:pt x="912449" y="3472"/>
                </a:lnTo>
                <a:close/>
              </a:path>
            </a:pathLst>
          </a:custGeom>
          <a:solidFill>
            <a:srgbClr val="0F163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62" name="Freeform 12">
            <a:extLst>
              <a:ext uri="{FF2B5EF4-FFF2-40B4-BE49-F238E27FC236}">
                <a16:creationId xmlns:a16="http://schemas.microsoft.com/office/drawing/2014/main" id="{402E3AD2-1BDC-2673-E1D3-060802CE0CB2}"/>
              </a:ext>
            </a:extLst>
          </p:cNvPr>
          <p:cNvSpPr/>
          <p:nvPr/>
        </p:nvSpPr>
        <p:spPr>
          <a:xfrm>
            <a:off x="521485" y="1906066"/>
            <a:ext cx="696993" cy="798944"/>
          </a:xfrm>
          <a:custGeom>
            <a:avLst/>
            <a:gdLst>
              <a:gd name="connsiteX0" fmla="*/ 912449 w 1067307"/>
              <a:gd name="connsiteY0" fmla="*/ 0 h 1240601"/>
              <a:gd name="connsiteX1" fmla="*/ 1067307 w 1067307"/>
              <a:gd name="connsiteY1" fmla="*/ 199103 h 1240601"/>
              <a:gd name="connsiteX2" fmla="*/ 914401 w 1067307"/>
              <a:gd name="connsiteY2" fmla="*/ 191822 h 1240601"/>
              <a:gd name="connsiteX3" fmla="*/ 914401 w 1067307"/>
              <a:gd name="connsiteY3" fmla="*/ 783401 h 1240601"/>
              <a:gd name="connsiteX4" fmla="*/ 457200 w 1067307"/>
              <a:gd name="connsiteY4" fmla="*/ 1240601 h 1240601"/>
              <a:gd name="connsiteX5" fmla="*/ 0 w 1067307"/>
              <a:gd name="connsiteY5" fmla="*/ 783401 h 1240601"/>
              <a:gd name="connsiteX6" fmla="*/ 0 w 1067307"/>
              <a:gd name="connsiteY6" fmla="*/ 3472 h 1240601"/>
              <a:gd name="connsiteX7" fmla="*/ 912449 w 1067307"/>
              <a:gd name="connsiteY7" fmla="*/ 3472 h 1240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7307" h="1240601">
                <a:moveTo>
                  <a:pt x="912449" y="0"/>
                </a:moveTo>
                <a:lnTo>
                  <a:pt x="1067307" y="199103"/>
                </a:lnTo>
                <a:lnTo>
                  <a:pt x="914401" y="191822"/>
                </a:lnTo>
                <a:lnTo>
                  <a:pt x="914401" y="783401"/>
                </a:lnTo>
                <a:lnTo>
                  <a:pt x="457200" y="1240601"/>
                </a:lnTo>
                <a:lnTo>
                  <a:pt x="0" y="783401"/>
                </a:lnTo>
                <a:lnTo>
                  <a:pt x="0" y="3472"/>
                </a:lnTo>
                <a:lnTo>
                  <a:pt x="912449" y="3472"/>
                </a:lnTo>
                <a:close/>
              </a:path>
            </a:pathLst>
          </a:custGeom>
          <a:solidFill>
            <a:srgbClr val="0F163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67" name="Rectangle 66">
            <a:extLst>
              <a:ext uri="{FF2B5EF4-FFF2-40B4-BE49-F238E27FC236}">
                <a16:creationId xmlns:a16="http://schemas.microsoft.com/office/drawing/2014/main" id="{4A11290F-90C7-A88F-4FAC-B3F3172441C1}"/>
              </a:ext>
            </a:extLst>
          </p:cNvPr>
          <p:cNvSpPr/>
          <p:nvPr/>
        </p:nvSpPr>
        <p:spPr>
          <a:xfrm>
            <a:off x="1237891" y="2144782"/>
            <a:ext cx="2755838" cy="384492"/>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b="1"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Dynamic rebalancing loop</a:t>
            </a:r>
          </a:p>
        </p:txBody>
      </p:sp>
      <p:sp>
        <p:nvSpPr>
          <p:cNvPr id="68" name="Rectangle 67">
            <a:extLst>
              <a:ext uri="{FF2B5EF4-FFF2-40B4-BE49-F238E27FC236}">
                <a16:creationId xmlns:a16="http://schemas.microsoft.com/office/drawing/2014/main" id="{09D8F53D-F1D2-37DC-1B86-A1A8E8D51B26}"/>
              </a:ext>
            </a:extLst>
          </p:cNvPr>
          <p:cNvSpPr/>
          <p:nvPr/>
        </p:nvSpPr>
        <p:spPr>
          <a:xfrm>
            <a:off x="640676" y="2890688"/>
            <a:ext cx="3224590" cy="2887581"/>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Font typeface="Arial" panose="020B0604020202020204" pitchFamily="34" charset="0"/>
              <a:buChar char="•"/>
            </a:pPr>
            <a:r>
              <a:rPr lang="en-US" sz="1600" dirty="0">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rPr>
              <a:t>Daily 5 am drop-off 10 bikes at JC 052 to cover the 7 am commuter spike</a:t>
            </a:r>
          </a:p>
          <a:p>
            <a:pPr marL="171450" indent="-171450">
              <a:buFont typeface="Arial" panose="020B0604020202020204" pitchFamily="34" charset="0"/>
              <a:buChar char="•"/>
            </a:pPr>
            <a:endParaRPr lang="en-US" sz="1600" dirty="0">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600" dirty="0">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rPr>
              <a:t>Nightly 9 pm pick-up 8 bikes from JC 081 on Friday and Saturday to free docks and refill JC 052 </a:t>
            </a:r>
          </a:p>
          <a:p>
            <a:pPr marL="171450" indent="-171450">
              <a:buFont typeface="Arial" panose="020B0604020202020204" pitchFamily="34" charset="0"/>
              <a:buChar char="•"/>
            </a:pPr>
            <a:endParaRPr lang="en-US" sz="1600" dirty="0">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600" dirty="0">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rPr>
              <a:t>Target inventory bands of 3 to capacity-3 for 95% service level</a:t>
            </a:r>
          </a:p>
        </p:txBody>
      </p:sp>
      <p:sp>
        <p:nvSpPr>
          <p:cNvPr id="105" name="Rectangle 104">
            <a:extLst>
              <a:ext uri="{FF2B5EF4-FFF2-40B4-BE49-F238E27FC236}">
                <a16:creationId xmlns:a16="http://schemas.microsoft.com/office/drawing/2014/main" id="{EC86B13C-1ED3-D145-FE4D-F7BA27C51EA5}"/>
              </a:ext>
            </a:extLst>
          </p:cNvPr>
          <p:cNvSpPr/>
          <p:nvPr/>
        </p:nvSpPr>
        <p:spPr>
          <a:xfrm>
            <a:off x="4432956" y="2890688"/>
            <a:ext cx="3224590" cy="2887581"/>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Font typeface="Arial" panose="020B0604020202020204" pitchFamily="34" charset="0"/>
              <a:buChar char="•"/>
            </a:pPr>
            <a:r>
              <a:rPr lang="en-US" sz="1600" dirty="0">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rPr>
              <a:t>If JC 052 peak hits above 8 rides / hour for more than 2 weeks consider upgrading capacity</a:t>
            </a:r>
          </a:p>
          <a:p>
            <a:pPr marL="171450" indent="-171450">
              <a:buFont typeface="Arial" panose="020B0604020202020204" pitchFamily="34" charset="0"/>
              <a:buChar char="•"/>
            </a:pPr>
            <a:endParaRPr lang="en-US" sz="1600" dirty="0">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600" dirty="0">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rPr>
              <a:t>Ideally, JC 052 would need 6 new docks to comfortably handle those peaks reducing cost of restocking</a:t>
            </a:r>
          </a:p>
        </p:txBody>
      </p:sp>
      <p:sp>
        <p:nvSpPr>
          <p:cNvPr id="107" name="Rectangle 106">
            <a:extLst>
              <a:ext uri="{FF2B5EF4-FFF2-40B4-BE49-F238E27FC236}">
                <a16:creationId xmlns:a16="http://schemas.microsoft.com/office/drawing/2014/main" id="{A1103EA4-CDA7-7A50-88E2-A8409BD56289}"/>
              </a:ext>
            </a:extLst>
          </p:cNvPr>
          <p:cNvSpPr/>
          <p:nvPr/>
        </p:nvSpPr>
        <p:spPr>
          <a:xfrm>
            <a:off x="8174564" y="2890688"/>
            <a:ext cx="3224590" cy="2887581"/>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Font typeface="Arial" panose="020B0604020202020204" pitchFamily="34" charset="0"/>
              <a:buChar char="•"/>
            </a:pPr>
            <a:r>
              <a:rPr lang="en-US" sz="1600" dirty="0">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rPr>
              <a:t>Consider using valet attendants similar to JC115 from 6-8 am to ensure higher turnarounds</a:t>
            </a:r>
          </a:p>
          <a:p>
            <a:pPr marL="171450" indent="-171450">
              <a:buFont typeface="Arial" panose="020B0604020202020204" pitchFamily="34" charset="0"/>
              <a:buChar char="•"/>
            </a:pPr>
            <a:endParaRPr lang="en-US" sz="1600" dirty="0">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600" dirty="0">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rPr>
              <a:t>Use incentives like return credit after a specific hour from specific dock stations like JC 081 to direct riders to start from saturated docks</a:t>
            </a:r>
          </a:p>
        </p:txBody>
      </p:sp>
      <p:grpSp>
        <p:nvGrpSpPr>
          <p:cNvPr id="108" name="Process_automation" descr="{&quot;Key&quot;:&quot;POWER_USER_SHAPE_ICON&quot;,&quot;Value&quot;:&quot;POWER_USER_SHAPE_ICON_STYLE_1&quot;}">
            <a:extLst>
              <a:ext uri="{FF2B5EF4-FFF2-40B4-BE49-F238E27FC236}">
                <a16:creationId xmlns:a16="http://schemas.microsoft.com/office/drawing/2014/main" id="{E1C6CA16-79A8-1D8E-435C-1166A0CEA6AE}"/>
              </a:ext>
            </a:extLst>
          </p:cNvPr>
          <p:cNvGrpSpPr>
            <a:grpSpLocks noChangeAspect="1"/>
          </p:cNvGrpSpPr>
          <p:nvPr>
            <p:custDataLst>
              <p:tags r:id="rId1"/>
            </p:custDataLst>
          </p:nvPr>
        </p:nvGrpSpPr>
        <p:grpSpPr>
          <a:xfrm>
            <a:off x="631621" y="2032678"/>
            <a:ext cx="389598" cy="388303"/>
            <a:chOff x="7174578" y="3191054"/>
            <a:chExt cx="656155" cy="653975"/>
          </a:xfrm>
          <a:solidFill>
            <a:schemeClr val="bg1"/>
          </a:solidFill>
        </p:grpSpPr>
        <p:grpSp>
          <p:nvGrpSpPr>
            <p:cNvPr id="109" name="Resource_allocation">
              <a:extLst>
                <a:ext uri="{FF2B5EF4-FFF2-40B4-BE49-F238E27FC236}">
                  <a16:creationId xmlns:a16="http://schemas.microsoft.com/office/drawing/2014/main" id="{7DAF6776-F416-E8DC-D208-54A47E5063CD}"/>
                </a:ext>
              </a:extLst>
            </p:cNvPr>
            <p:cNvGrpSpPr>
              <a:grpSpLocks noChangeAspect="1"/>
            </p:cNvGrpSpPr>
            <p:nvPr>
              <p:custDataLst>
                <p:tags r:id="rId3"/>
              </p:custDataLst>
            </p:nvPr>
          </p:nvGrpSpPr>
          <p:grpSpPr>
            <a:xfrm>
              <a:off x="7174578" y="3362978"/>
              <a:ext cx="656155" cy="309690"/>
              <a:chOff x="6249988" y="3989388"/>
              <a:chExt cx="1076325" cy="508000"/>
            </a:xfrm>
            <a:grpFill/>
          </p:grpSpPr>
          <p:sp>
            <p:nvSpPr>
              <p:cNvPr id="112" name="Freeform 90">
                <a:extLst>
                  <a:ext uri="{FF2B5EF4-FFF2-40B4-BE49-F238E27FC236}">
                    <a16:creationId xmlns:a16="http://schemas.microsoft.com/office/drawing/2014/main" id="{13240894-5827-A25A-75A9-C7E1387FD9BE}"/>
                  </a:ext>
                </a:extLst>
              </p:cNvPr>
              <p:cNvSpPr>
                <a:spLocks noEditPoints="1"/>
              </p:cNvSpPr>
              <p:nvPr/>
            </p:nvSpPr>
            <p:spPr bwMode="auto">
              <a:xfrm>
                <a:off x="6475413" y="4159250"/>
                <a:ext cx="338138" cy="338138"/>
              </a:xfrm>
              <a:custGeom>
                <a:avLst/>
                <a:gdLst>
                  <a:gd name="T0" fmla="*/ 274 w 560"/>
                  <a:gd name="T1" fmla="*/ 395 h 560"/>
                  <a:gd name="T2" fmla="*/ 175 w 560"/>
                  <a:gd name="T3" fmla="*/ 328 h 560"/>
                  <a:gd name="T4" fmla="*/ 365 w 560"/>
                  <a:gd name="T5" fmla="*/ 204 h 560"/>
                  <a:gd name="T6" fmla="*/ 357 w 560"/>
                  <a:gd name="T7" fmla="*/ 366 h 560"/>
                  <a:gd name="T8" fmla="*/ 510 w 560"/>
                  <a:gd name="T9" fmla="*/ 237 h 560"/>
                  <a:gd name="T10" fmla="*/ 483 w 560"/>
                  <a:gd name="T11" fmla="*/ 191 h 560"/>
                  <a:gd name="T12" fmla="*/ 486 w 560"/>
                  <a:gd name="T13" fmla="*/ 169 h 560"/>
                  <a:gd name="T14" fmla="*/ 504 w 560"/>
                  <a:gd name="T15" fmla="*/ 113 h 560"/>
                  <a:gd name="T16" fmla="*/ 469 w 560"/>
                  <a:gd name="T17" fmla="*/ 74 h 560"/>
                  <a:gd name="T18" fmla="*/ 411 w 560"/>
                  <a:gd name="T19" fmla="*/ 87 h 560"/>
                  <a:gd name="T20" fmla="*/ 364 w 560"/>
                  <a:gd name="T21" fmla="*/ 76 h 560"/>
                  <a:gd name="T22" fmla="*/ 338 w 560"/>
                  <a:gd name="T23" fmla="*/ 20 h 560"/>
                  <a:gd name="T24" fmla="*/ 293 w 560"/>
                  <a:gd name="T25" fmla="*/ 1 h 560"/>
                  <a:gd name="T26" fmla="*/ 248 w 560"/>
                  <a:gd name="T27" fmla="*/ 15 h 560"/>
                  <a:gd name="T28" fmla="*/ 217 w 560"/>
                  <a:gd name="T29" fmla="*/ 68 h 560"/>
                  <a:gd name="T30" fmla="*/ 169 w 560"/>
                  <a:gd name="T31" fmla="*/ 74 h 560"/>
                  <a:gd name="T32" fmla="*/ 113 w 560"/>
                  <a:gd name="T33" fmla="*/ 56 h 560"/>
                  <a:gd name="T34" fmla="*/ 74 w 560"/>
                  <a:gd name="T35" fmla="*/ 91 h 560"/>
                  <a:gd name="T36" fmla="*/ 86 w 560"/>
                  <a:gd name="T37" fmla="*/ 148 h 560"/>
                  <a:gd name="T38" fmla="*/ 75 w 560"/>
                  <a:gd name="T39" fmla="*/ 196 h 560"/>
                  <a:gd name="T40" fmla="*/ 20 w 560"/>
                  <a:gd name="T41" fmla="*/ 222 h 560"/>
                  <a:gd name="T42" fmla="*/ 6 w 560"/>
                  <a:gd name="T43" fmla="*/ 232 h 560"/>
                  <a:gd name="T44" fmla="*/ 5 w 560"/>
                  <a:gd name="T45" fmla="*/ 235 h 560"/>
                  <a:gd name="T46" fmla="*/ 3 w 560"/>
                  <a:gd name="T47" fmla="*/ 240 h 560"/>
                  <a:gd name="T48" fmla="*/ 1 w 560"/>
                  <a:gd name="T49" fmla="*/ 292 h 560"/>
                  <a:gd name="T50" fmla="*/ 49 w 560"/>
                  <a:gd name="T51" fmla="*/ 324 h 560"/>
                  <a:gd name="T52" fmla="*/ 77 w 560"/>
                  <a:gd name="T53" fmla="*/ 371 h 560"/>
                  <a:gd name="T54" fmla="*/ 73 w 560"/>
                  <a:gd name="T55" fmla="*/ 392 h 560"/>
                  <a:gd name="T56" fmla="*/ 56 w 560"/>
                  <a:gd name="T57" fmla="*/ 447 h 560"/>
                  <a:gd name="T58" fmla="*/ 91 w 560"/>
                  <a:gd name="T59" fmla="*/ 486 h 560"/>
                  <a:gd name="T60" fmla="*/ 147 w 560"/>
                  <a:gd name="T61" fmla="*/ 474 h 560"/>
                  <a:gd name="T62" fmla="*/ 196 w 560"/>
                  <a:gd name="T63" fmla="*/ 487 h 560"/>
                  <a:gd name="T64" fmla="*/ 222 w 560"/>
                  <a:gd name="T65" fmla="*/ 540 h 560"/>
                  <a:gd name="T66" fmla="*/ 265 w 560"/>
                  <a:gd name="T67" fmla="*/ 559 h 560"/>
                  <a:gd name="T68" fmla="*/ 312 w 560"/>
                  <a:gd name="T69" fmla="*/ 544 h 560"/>
                  <a:gd name="T70" fmla="*/ 342 w 560"/>
                  <a:gd name="T71" fmla="*/ 494 h 560"/>
                  <a:gd name="T72" fmla="*/ 393 w 560"/>
                  <a:gd name="T73" fmla="*/ 487 h 560"/>
                  <a:gd name="T74" fmla="*/ 447 w 560"/>
                  <a:gd name="T75" fmla="*/ 504 h 560"/>
                  <a:gd name="T76" fmla="*/ 486 w 560"/>
                  <a:gd name="T77" fmla="*/ 469 h 560"/>
                  <a:gd name="T78" fmla="*/ 474 w 560"/>
                  <a:gd name="T79" fmla="*/ 413 h 560"/>
                  <a:gd name="T80" fmla="*/ 486 w 560"/>
                  <a:gd name="T81" fmla="*/ 364 h 560"/>
                  <a:gd name="T82" fmla="*/ 539 w 560"/>
                  <a:gd name="T83" fmla="*/ 338 h 560"/>
                  <a:gd name="T84" fmla="*/ 555 w 560"/>
                  <a:gd name="T85" fmla="*/ 326 h 560"/>
                  <a:gd name="T86" fmla="*/ 556 w 560"/>
                  <a:gd name="T87" fmla="*/ 320 h 560"/>
                  <a:gd name="T88" fmla="*/ 559 w 560"/>
                  <a:gd name="T89" fmla="*/ 293 h 560"/>
                  <a:gd name="T90" fmla="*/ 544 w 560"/>
                  <a:gd name="T91" fmla="*/ 24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0" h="560">
                    <a:moveTo>
                      <a:pt x="357" y="366"/>
                    </a:moveTo>
                    <a:cubicBezTo>
                      <a:pt x="334" y="386"/>
                      <a:pt x="305" y="397"/>
                      <a:pt x="274" y="395"/>
                    </a:cubicBezTo>
                    <a:cubicBezTo>
                      <a:pt x="244" y="394"/>
                      <a:pt x="216" y="380"/>
                      <a:pt x="195" y="358"/>
                    </a:cubicBezTo>
                    <a:cubicBezTo>
                      <a:pt x="187" y="349"/>
                      <a:pt x="180" y="338"/>
                      <a:pt x="175" y="328"/>
                    </a:cubicBezTo>
                    <a:cubicBezTo>
                      <a:pt x="155" y="282"/>
                      <a:pt x="167" y="229"/>
                      <a:pt x="203" y="196"/>
                    </a:cubicBezTo>
                    <a:cubicBezTo>
                      <a:pt x="250" y="154"/>
                      <a:pt x="323" y="158"/>
                      <a:pt x="365" y="204"/>
                    </a:cubicBezTo>
                    <a:cubicBezTo>
                      <a:pt x="373" y="213"/>
                      <a:pt x="380" y="224"/>
                      <a:pt x="384" y="234"/>
                    </a:cubicBezTo>
                    <a:cubicBezTo>
                      <a:pt x="405" y="280"/>
                      <a:pt x="393" y="333"/>
                      <a:pt x="357" y="366"/>
                    </a:cubicBezTo>
                    <a:close/>
                    <a:moveTo>
                      <a:pt x="544" y="248"/>
                    </a:moveTo>
                    <a:lnTo>
                      <a:pt x="510" y="237"/>
                    </a:lnTo>
                    <a:cubicBezTo>
                      <a:pt x="503" y="234"/>
                      <a:pt x="495" y="225"/>
                      <a:pt x="493" y="217"/>
                    </a:cubicBezTo>
                    <a:cubicBezTo>
                      <a:pt x="490" y="208"/>
                      <a:pt x="487" y="199"/>
                      <a:pt x="483" y="191"/>
                    </a:cubicBezTo>
                    <a:cubicBezTo>
                      <a:pt x="482" y="189"/>
                      <a:pt x="481" y="187"/>
                      <a:pt x="481" y="186"/>
                    </a:cubicBezTo>
                    <a:cubicBezTo>
                      <a:pt x="479" y="183"/>
                      <a:pt x="482" y="175"/>
                      <a:pt x="486" y="169"/>
                    </a:cubicBezTo>
                    <a:lnTo>
                      <a:pt x="505" y="138"/>
                    </a:lnTo>
                    <a:cubicBezTo>
                      <a:pt x="509" y="131"/>
                      <a:pt x="509" y="119"/>
                      <a:pt x="504" y="113"/>
                    </a:cubicBezTo>
                    <a:cubicBezTo>
                      <a:pt x="499" y="106"/>
                      <a:pt x="494" y="100"/>
                      <a:pt x="488" y="93"/>
                    </a:cubicBezTo>
                    <a:cubicBezTo>
                      <a:pt x="482" y="86"/>
                      <a:pt x="475" y="80"/>
                      <a:pt x="469" y="74"/>
                    </a:cubicBezTo>
                    <a:cubicBezTo>
                      <a:pt x="463" y="69"/>
                      <a:pt x="452" y="67"/>
                      <a:pt x="444" y="71"/>
                    </a:cubicBezTo>
                    <a:lnTo>
                      <a:pt x="411" y="87"/>
                    </a:lnTo>
                    <a:cubicBezTo>
                      <a:pt x="404" y="90"/>
                      <a:pt x="393" y="89"/>
                      <a:pt x="385" y="86"/>
                    </a:cubicBezTo>
                    <a:cubicBezTo>
                      <a:pt x="378" y="82"/>
                      <a:pt x="371" y="79"/>
                      <a:pt x="364" y="76"/>
                    </a:cubicBezTo>
                    <a:cubicBezTo>
                      <a:pt x="357" y="72"/>
                      <a:pt x="349" y="64"/>
                      <a:pt x="347" y="56"/>
                    </a:cubicBezTo>
                    <a:lnTo>
                      <a:pt x="338" y="20"/>
                    </a:lnTo>
                    <a:cubicBezTo>
                      <a:pt x="336" y="13"/>
                      <a:pt x="328" y="5"/>
                      <a:pt x="320" y="3"/>
                    </a:cubicBezTo>
                    <a:cubicBezTo>
                      <a:pt x="312" y="2"/>
                      <a:pt x="302" y="1"/>
                      <a:pt x="293" y="1"/>
                    </a:cubicBezTo>
                    <a:cubicBezTo>
                      <a:pt x="285" y="0"/>
                      <a:pt x="276" y="0"/>
                      <a:pt x="268" y="0"/>
                    </a:cubicBezTo>
                    <a:cubicBezTo>
                      <a:pt x="260" y="1"/>
                      <a:pt x="251" y="8"/>
                      <a:pt x="248" y="15"/>
                    </a:cubicBezTo>
                    <a:lnTo>
                      <a:pt x="236" y="51"/>
                    </a:lnTo>
                    <a:cubicBezTo>
                      <a:pt x="233" y="58"/>
                      <a:pt x="225" y="66"/>
                      <a:pt x="217" y="68"/>
                    </a:cubicBezTo>
                    <a:cubicBezTo>
                      <a:pt x="209" y="70"/>
                      <a:pt x="202" y="73"/>
                      <a:pt x="195" y="76"/>
                    </a:cubicBezTo>
                    <a:cubicBezTo>
                      <a:pt x="187" y="79"/>
                      <a:pt x="176" y="79"/>
                      <a:pt x="169" y="74"/>
                    </a:cubicBezTo>
                    <a:lnTo>
                      <a:pt x="137" y="55"/>
                    </a:lnTo>
                    <a:cubicBezTo>
                      <a:pt x="130" y="51"/>
                      <a:pt x="119" y="51"/>
                      <a:pt x="113" y="56"/>
                    </a:cubicBezTo>
                    <a:cubicBezTo>
                      <a:pt x="106" y="61"/>
                      <a:pt x="99" y="66"/>
                      <a:pt x="93" y="72"/>
                    </a:cubicBezTo>
                    <a:cubicBezTo>
                      <a:pt x="86" y="78"/>
                      <a:pt x="80" y="84"/>
                      <a:pt x="74" y="91"/>
                    </a:cubicBezTo>
                    <a:cubicBezTo>
                      <a:pt x="68" y="97"/>
                      <a:pt x="67" y="108"/>
                      <a:pt x="71" y="116"/>
                    </a:cubicBezTo>
                    <a:lnTo>
                      <a:pt x="86" y="148"/>
                    </a:lnTo>
                    <a:cubicBezTo>
                      <a:pt x="90" y="156"/>
                      <a:pt x="89" y="167"/>
                      <a:pt x="85" y="174"/>
                    </a:cubicBezTo>
                    <a:cubicBezTo>
                      <a:pt x="81" y="181"/>
                      <a:pt x="78" y="189"/>
                      <a:pt x="75" y="196"/>
                    </a:cubicBezTo>
                    <a:cubicBezTo>
                      <a:pt x="72" y="203"/>
                      <a:pt x="63" y="211"/>
                      <a:pt x="55" y="213"/>
                    </a:cubicBezTo>
                    <a:lnTo>
                      <a:pt x="20" y="222"/>
                    </a:lnTo>
                    <a:cubicBezTo>
                      <a:pt x="15" y="223"/>
                      <a:pt x="10" y="227"/>
                      <a:pt x="6" y="232"/>
                    </a:cubicBezTo>
                    <a:lnTo>
                      <a:pt x="6" y="232"/>
                    </a:lnTo>
                    <a:cubicBezTo>
                      <a:pt x="6" y="232"/>
                      <a:pt x="5" y="233"/>
                      <a:pt x="5" y="234"/>
                    </a:cubicBezTo>
                    <a:cubicBezTo>
                      <a:pt x="5" y="234"/>
                      <a:pt x="5" y="235"/>
                      <a:pt x="5" y="235"/>
                    </a:cubicBezTo>
                    <a:cubicBezTo>
                      <a:pt x="4" y="236"/>
                      <a:pt x="4" y="236"/>
                      <a:pt x="4" y="237"/>
                    </a:cubicBezTo>
                    <a:cubicBezTo>
                      <a:pt x="3" y="238"/>
                      <a:pt x="3" y="239"/>
                      <a:pt x="3" y="240"/>
                    </a:cubicBezTo>
                    <a:cubicBezTo>
                      <a:pt x="2" y="248"/>
                      <a:pt x="1" y="256"/>
                      <a:pt x="0" y="265"/>
                    </a:cubicBezTo>
                    <a:cubicBezTo>
                      <a:pt x="0" y="274"/>
                      <a:pt x="0" y="283"/>
                      <a:pt x="1" y="292"/>
                    </a:cubicBezTo>
                    <a:cubicBezTo>
                      <a:pt x="1" y="300"/>
                      <a:pt x="8" y="309"/>
                      <a:pt x="16" y="312"/>
                    </a:cubicBezTo>
                    <a:lnTo>
                      <a:pt x="49" y="324"/>
                    </a:lnTo>
                    <a:cubicBezTo>
                      <a:pt x="57" y="326"/>
                      <a:pt x="64" y="335"/>
                      <a:pt x="67" y="343"/>
                    </a:cubicBezTo>
                    <a:cubicBezTo>
                      <a:pt x="69" y="352"/>
                      <a:pt x="73" y="362"/>
                      <a:pt x="77" y="371"/>
                    </a:cubicBezTo>
                    <a:cubicBezTo>
                      <a:pt x="78" y="373"/>
                      <a:pt x="78" y="374"/>
                      <a:pt x="79" y="376"/>
                    </a:cubicBezTo>
                    <a:cubicBezTo>
                      <a:pt x="80" y="378"/>
                      <a:pt x="78" y="385"/>
                      <a:pt x="73" y="392"/>
                    </a:cubicBezTo>
                    <a:lnTo>
                      <a:pt x="55" y="422"/>
                    </a:lnTo>
                    <a:cubicBezTo>
                      <a:pt x="51" y="429"/>
                      <a:pt x="51" y="440"/>
                      <a:pt x="56" y="447"/>
                    </a:cubicBezTo>
                    <a:cubicBezTo>
                      <a:pt x="61" y="454"/>
                      <a:pt x="67" y="461"/>
                      <a:pt x="73" y="468"/>
                    </a:cubicBezTo>
                    <a:cubicBezTo>
                      <a:pt x="78" y="475"/>
                      <a:pt x="84" y="481"/>
                      <a:pt x="91" y="486"/>
                    </a:cubicBezTo>
                    <a:cubicBezTo>
                      <a:pt x="97" y="492"/>
                      <a:pt x="108" y="493"/>
                      <a:pt x="115" y="489"/>
                    </a:cubicBezTo>
                    <a:lnTo>
                      <a:pt x="147" y="474"/>
                    </a:lnTo>
                    <a:cubicBezTo>
                      <a:pt x="154" y="471"/>
                      <a:pt x="165" y="472"/>
                      <a:pt x="173" y="475"/>
                    </a:cubicBezTo>
                    <a:cubicBezTo>
                      <a:pt x="180" y="480"/>
                      <a:pt x="188" y="483"/>
                      <a:pt x="196" y="487"/>
                    </a:cubicBezTo>
                    <a:cubicBezTo>
                      <a:pt x="204" y="490"/>
                      <a:pt x="212" y="498"/>
                      <a:pt x="213" y="506"/>
                    </a:cubicBezTo>
                    <a:lnTo>
                      <a:pt x="222" y="540"/>
                    </a:lnTo>
                    <a:cubicBezTo>
                      <a:pt x="224" y="548"/>
                      <a:pt x="232" y="556"/>
                      <a:pt x="240" y="557"/>
                    </a:cubicBezTo>
                    <a:cubicBezTo>
                      <a:pt x="248" y="558"/>
                      <a:pt x="256" y="559"/>
                      <a:pt x="265" y="559"/>
                    </a:cubicBezTo>
                    <a:cubicBezTo>
                      <a:pt x="274" y="560"/>
                      <a:pt x="283" y="560"/>
                      <a:pt x="292" y="559"/>
                    </a:cubicBezTo>
                    <a:cubicBezTo>
                      <a:pt x="300" y="559"/>
                      <a:pt x="309" y="552"/>
                      <a:pt x="312" y="544"/>
                    </a:cubicBezTo>
                    <a:lnTo>
                      <a:pt x="323" y="512"/>
                    </a:lnTo>
                    <a:cubicBezTo>
                      <a:pt x="326" y="504"/>
                      <a:pt x="334" y="497"/>
                      <a:pt x="342" y="494"/>
                    </a:cubicBezTo>
                    <a:cubicBezTo>
                      <a:pt x="351" y="492"/>
                      <a:pt x="359" y="489"/>
                      <a:pt x="367" y="486"/>
                    </a:cubicBezTo>
                    <a:cubicBezTo>
                      <a:pt x="374" y="482"/>
                      <a:pt x="386" y="483"/>
                      <a:pt x="393" y="487"/>
                    </a:cubicBezTo>
                    <a:lnTo>
                      <a:pt x="422" y="505"/>
                    </a:lnTo>
                    <a:cubicBezTo>
                      <a:pt x="429" y="509"/>
                      <a:pt x="440" y="509"/>
                      <a:pt x="447" y="504"/>
                    </a:cubicBezTo>
                    <a:cubicBezTo>
                      <a:pt x="454" y="499"/>
                      <a:pt x="461" y="493"/>
                      <a:pt x="468" y="487"/>
                    </a:cubicBezTo>
                    <a:cubicBezTo>
                      <a:pt x="474" y="481"/>
                      <a:pt x="480" y="475"/>
                      <a:pt x="486" y="469"/>
                    </a:cubicBezTo>
                    <a:cubicBezTo>
                      <a:pt x="491" y="463"/>
                      <a:pt x="493" y="452"/>
                      <a:pt x="489" y="445"/>
                    </a:cubicBezTo>
                    <a:lnTo>
                      <a:pt x="474" y="413"/>
                    </a:lnTo>
                    <a:cubicBezTo>
                      <a:pt x="470" y="406"/>
                      <a:pt x="471" y="394"/>
                      <a:pt x="475" y="387"/>
                    </a:cubicBezTo>
                    <a:cubicBezTo>
                      <a:pt x="479" y="380"/>
                      <a:pt x="483" y="372"/>
                      <a:pt x="486" y="364"/>
                    </a:cubicBezTo>
                    <a:cubicBezTo>
                      <a:pt x="489" y="356"/>
                      <a:pt x="497" y="349"/>
                      <a:pt x="505" y="347"/>
                    </a:cubicBezTo>
                    <a:lnTo>
                      <a:pt x="539" y="338"/>
                    </a:lnTo>
                    <a:cubicBezTo>
                      <a:pt x="545" y="337"/>
                      <a:pt x="551" y="332"/>
                      <a:pt x="554" y="326"/>
                    </a:cubicBezTo>
                    <a:cubicBezTo>
                      <a:pt x="554" y="326"/>
                      <a:pt x="555" y="326"/>
                      <a:pt x="555" y="326"/>
                    </a:cubicBezTo>
                    <a:cubicBezTo>
                      <a:pt x="555" y="325"/>
                      <a:pt x="555" y="324"/>
                      <a:pt x="556" y="323"/>
                    </a:cubicBezTo>
                    <a:cubicBezTo>
                      <a:pt x="556" y="323"/>
                      <a:pt x="556" y="321"/>
                      <a:pt x="556" y="320"/>
                    </a:cubicBezTo>
                    <a:cubicBezTo>
                      <a:pt x="557" y="318"/>
                      <a:pt x="557" y="316"/>
                      <a:pt x="557" y="314"/>
                    </a:cubicBezTo>
                    <a:cubicBezTo>
                      <a:pt x="558" y="307"/>
                      <a:pt x="559" y="300"/>
                      <a:pt x="559" y="293"/>
                    </a:cubicBezTo>
                    <a:cubicBezTo>
                      <a:pt x="560" y="285"/>
                      <a:pt x="560" y="276"/>
                      <a:pt x="559" y="268"/>
                    </a:cubicBezTo>
                    <a:cubicBezTo>
                      <a:pt x="559" y="260"/>
                      <a:pt x="552" y="251"/>
                      <a:pt x="544" y="2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13" name="Freeform 91">
                <a:extLst>
                  <a:ext uri="{FF2B5EF4-FFF2-40B4-BE49-F238E27FC236}">
                    <a16:creationId xmlns:a16="http://schemas.microsoft.com/office/drawing/2014/main" id="{59095508-D704-BDED-6EC5-522D1FCA04D4}"/>
                  </a:ext>
                </a:extLst>
              </p:cNvPr>
              <p:cNvSpPr>
                <a:spLocks noEditPoints="1"/>
              </p:cNvSpPr>
              <p:nvPr/>
            </p:nvSpPr>
            <p:spPr bwMode="auto">
              <a:xfrm>
                <a:off x="6249988" y="4084638"/>
                <a:ext cx="244475" cy="247650"/>
              </a:xfrm>
              <a:custGeom>
                <a:avLst/>
                <a:gdLst>
                  <a:gd name="T0" fmla="*/ 148 w 405"/>
                  <a:gd name="T1" fmla="*/ 254 h 410"/>
                  <a:gd name="T2" fmla="*/ 154 w 405"/>
                  <a:gd name="T3" fmla="*/ 149 h 410"/>
                  <a:gd name="T4" fmla="*/ 259 w 405"/>
                  <a:gd name="T5" fmla="*/ 155 h 410"/>
                  <a:gd name="T6" fmla="*/ 253 w 405"/>
                  <a:gd name="T7" fmla="*/ 260 h 410"/>
                  <a:gd name="T8" fmla="*/ 383 w 405"/>
                  <a:gd name="T9" fmla="*/ 300 h 410"/>
                  <a:gd name="T10" fmla="*/ 385 w 405"/>
                  <a:gd name="T11" fmla="*/ 297 h 410"/>
                  <a:gd name="T12" fmla="*/ 388 w 405"/>
                  <a:gd name="T13" fmla="*/ 293 h 410"/>
                  <a:gd name="T14" fmla="*/ 404 w 405"/>
                  <a:gd name="T15" fmla="*/ 243 h 410"/>
                  <a:gd name="T16" fmla="*/ 404 w 405"/>
                  <a:gd name="T17" fmla="*/ 239 h 410"/>
                  <a:gd name="T18" fmla="*/ 404 w 405"/>
                  <a:gd name="T19" fmla="*/ 235 h 410"/>
                  <a:gd name="T20" fmla="*/ 403 w 405"/>
                  <a:gd name="T21" fmla="*/ 232 h 410"/>
                  <a:gd name="T22" fmla="*/ 373 w 405"/>
                  <a:gd name="T23" fmla="*/ 205 h 410"/>
                  <a:gd name="T24" fmla="*/ 355 w 405"/>
                  <a:gd name="T25" fmla="*/ 162 h 410"/>
                  <a:gd name="T26" fmla="*/ 372 w 405"/>
                  <a:gd name="T27" fmla="*/ 113 h 410"/>
                  <a:gd name="T28" fmla="*/ 355 w 405"/>
                  <a:gd name="T29" fmla="*/ 69 h 410"/>
                  <a:gd name="T30" fmla="*/ 311 w 405"/>
                  <a:gd name="T31" fmla="*/ 47 h 410"/>
                  <a:gd name="T32" fmla="*/ 261 w 405"/>
                  <a:gd name="T33" fmla="*/ 58 h 410"/>
                  <a:gd name="T34" fmla="*/ 220 w 405"/>
                  <a:gd name="T35" fmla="*/ 36 h 410"/>
                  <a:gd name="T36" fmla="*/ 186 w 405"/>
                  <a:gd name="T37" fmla="*/ 1 h 410"/>
                  <a:gd name="T38" fmla="*/ 134 w 405"/>
                  <a:gd name="T39" fmla="*/ 12 h 410"/>
                  <a:gd name="T40" fmla="*/ 117 w 405"/>
                  <a:gd name="T41" fmla="*/ 59 h 410"/>
                  <a:gd name="T42" fmla="*/ 98 w 405"/>
                  <a:gd name="T43" fmla="*/ 88 h 410"/>
                  <a:gd name="T44" fmla="*/ 66 w 405"/>
                  <a:gd name="T45" fmla="*/ 106 h 410"/>
                  <a:gd name="T46" fmla="*/ 22 w 405"/>
                  <a:gd name="T47" fmla="*/ 111 h 410"/>
                  <a:gd name="T48" fmla="*/ 20 w 405"/>
                  <a:gd name="T49" fmla="*/ 113 h 410"/>
                  <a:gd name="T50" fmla="*/ 19 w 405"/>
                  <a:gd name="T51" fmla="*/ 116 h 410"/>
                  <a:gd name="T52" fmla="*/ 8 w 405"/>
                  <a:gd name="T53" fmla="*/ 142 h 410"/>
                  <a:gd name="T54" fmla="*/ 11 w 405"/>
                  <a:gd name="T55" fmla="*/ 191 h 410"/>
                  <a:gd name="T56" fmla="*/ 48 w 405"/>
                  <a:gd name="T57" fmla="*/ 230 h 410"/>
                  <a:gd name="T58" fmla="*/ 48 w 405"/>
                  <a:gd name="T59" fmla="*/ 273 h 410"/>
                  <a:gd name="T60" fmla="*/ 34 w 405"/>
                  <a:gd name="T61" fmla="*/ 322 h 410"/>
                  <a:gd name="T62" fmla="*/ 69 w 405"/>
                  <a:gd name="T63" fmla="*/ 361 h 410"/>
                  <a:gd name="T64" fmla="*/ 120 w 405"/>
                  <a:gd name="T65" fmla="*/ 352 h 410"/>
                  <a:gd name="T66" fmla="*/ 163 w 405"/>
                  <a:gd name="T67" fmla="*/ 357 h 410"/>
                  <a:gd name="T68" fmla="*/ 198 w 405"/>
                  <a:gd name="T69" fmla="*/ 398 h 410"/>
                  <a:gd name="T70" fmla="*/ 246 w 405"/>
                  <a:gd name="T71" fmla="*/ 405 h 410"/>
                  <a:gd name="T72" fmla="*/ 286 w 405"/>
                  <a:gd name="T73" fmla="*/ 379 h 410"/>
                  <a:gd name="T74" fmla="*/ 299 w 405"/>
                  <a:gd name="T75" fmla="*/ 330 h 410"/>
                  <a:gd name="T76" fmla="*/ 317 w 405"/>
                  <a:gd name="T77" fmla="*/ 314 h 410"/>
                  <a:gd name="T78" fmla="*/ 367 w 405"/>
                  <a:gd name="T79" fmla="*/ 306 h 410"/>
                  <a:gd name="T80" fmla="*/ 376 w 405"/>
                  <a:gd name="T81" fmla="*/ 304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5" h="410">
                    <a:moveTo>
                      <a:pt x="253" y="260"/>
                    </a:moveTo>
                    <a:cubicBezTo>
                      <a:pt x="223" y="287"/>
                      <a:pt x="176" y="285"/>
                      <a:pt x="148" y="254"/>
                    </a:cubicBezTo>
                    <a:cubicBezTo>
                      <a:pt x="143" y="249"/>
                      <a:pt x="139" y="242"/>
                      <a:pt x="136" y="235"/>
                    </a:cubicBezTo>
                    <a:cubicBezTo>
                      <a:pt x="122" y="205"/>
                      <a:pt x="130" y="171"/>
                      <a:pt x="154" y="149"/>
                    </a:cubicBezTo>
                    <a:cubicBezTo>
                      <a:pt x="168" y="136"/>
                      <a:pt x="187" y="129"/>
                      <a:pt x="207" y="130"/>
                    </a:cubicBezTo>
                    <a:cubicBezTo>
                      <a:pt x="227" y="131"/>
                      <a:pt x="245" y="140"/>
                      <a:pt x="259" y="155"/>
                    </a:cubicBezTo>
                    <a:cubicBezTo>
                      <a:pt x="264" y="161"/>
                      <a:pt x="268" y="167"/>
                      <a:pt x="271" y="174"/>
                    </a:cubicBezTo>
                    <a:cubicBezTo>
                      <a:pt x="284" y="204"/>
                      <a:pt x="277" y="238"/>
                      <a:pt x="253" y="260"/>
                    </a:cubicBezTo>
                    <a:close/>
                    <a:moveTo>
                      <a:pt x="376" y="304"/>
                    </a:moveTo>
                    <a:cubicBezTo>
                      <a:pt x="378" y="303"/>
                      <a:pt x="380" y="302"/>
                      <a:pt x="383" y="300"/>
                    </a:cubicBezTo>
                    <a:cubicBezTo>
                      <a:pt x="383" y="300"/>
                      <a:pt x="383" y="299"/>
                      <a:pt x="383" y="299"/>
                    </a:cubicBezTo>
                    <a:cubicBezTo>
                      <a:pt x="384" y="299"/>
                      <a:pt x="385" y="298"/>
                      <a:pt x="385" y="297"/>
                    </a:cubicBezTo>
                    <a:cubicBezTo>
                      <a:pt x="386" y="297"/>
                      <a:pt x="386" y="297"/>
                      <a:pt x="386" y="296"/>
                    </a:cubicBezTo>
                    <a:cubicBezTo>
                      <a:pt x="387" y="295"/>
                      <a:pt x="387" y="294"/>
                      <a:pt x="388" y="293"/>
                    </a:cubicBezTo>
                    <a:cubicBezTo>
                      <a:pt x="392" y="285"/>
                      <a:pt x="395" y="276"/>
                      <a:pt x="398" y="268"/>
                    </a:cubicBezTo>
                    <a:cubicBezTo>
                      <a:pt x="400" y="260"/>
                      <a:pt x="402" y="251"/>
                      <a:pt x="404" y="243"/>
                    </a:cubicBezTo>
                    <a:cubicBezTo>
                      <a:pt x="404" y="242"/>
                      <a:pt x="404" y="241"/>
                      <a:pt x="405" y="240"/>
                    </a:cubicBezTo>
                    <a:cubicBezTo>
                      <a:pt x="405" y="240"/>
                      <a:pt x="405" y="239"/>
                      <a:pt x="404" y="239"/>
                    </a:cubicBezTo>
                    <a:cubicBezTo>
                      <a:pt x="404" y="238"/>
                      <a:pt x="404" y="238"/>
                      <a:pt x="404" y="237"/>
                    </a:cubicBezTo>
                    <a:cubicBezTo>
                      <a:pt x="404" y="237"/>
                      <a:pt x="404" y="236"/>
                      <a:pt x="404" y="235"/>
                    </a:cubicBezTo>
                    <a:cubicBezTo>
                      <a:pt x="404" y="235"/>
                      <a:pt x="404" y="235"/>
                      <a:pt x="404" y="235"/>
                    </a:cubicBezTo>
                    <a:cubicBezTo>
                      <a:pt x="404" y="234"/>
                      <a:pt x="403" y="233"/>
                      <a:pt x="403" y="232"/>
                    </a:cubicBezTo>
                    <a:cubicBezTo>
                      <a:pt x="401" y="227"/>
                      <a:pt x="398" y="223"/>
                      <a:pt x="395" y="220"/>
                    </a:cubicBezTo>
                    <a:lnTo>
                      <a:pt x="373" y="205"/>
                    </a:lnTo>
                    <a:cubicBezTo>
                      <a:pt x="366" y="201"/>
                      <a:pt x="361" y="190"/>
                      <a:pt x="359" y="182"/>
                    </a:cubicBezTo>
                    <a:cubicBezTo>
                      <a:pt x="358" y="176"/>
                      <a:pt x="357" y="169"/>
                      <a:pt x="355" y="162"/>
                    </a:cubicBezTo>
                    <a:cubicBezTo>
                      <a:pt x="353" y="154"/>
                      <a:pt x="354" y="143"/>
                      <a:pt x="358" y="136"/>
                    </a:cubicBezTo>
                    <a:lnTo>
                      <a:pt x="372" y="113"/>
                    </a:lnTo>
                    <a:cubicBezTo>
                      <a:pt x="376" y="106"/>
                      <a:pt x="376" y="95"/>
                      <a:pt x="371" y="89"/>
                    </a:cubicBezTo>
                    <a:cubicBezTo>
                      <a:pt x="366" y="82"/>
                      <a:pt x="361" y="75"/>
                      <a:pt x="355" y="69"/>
                    </a:cubicBezTo>
                    <a:cubicBezTo>
                      <a:pt x="349" y="62"/>
                      <a:pt x="342" y="56"/>
                      <a:pt x="336" y="50"/>
                    </a:cubicBezTo>
                    <a:cubicBezTo>
                      <a:pt x="330" y="44"/>
                      <a:pt x="319" y="43"/>
                      <a:pt x="311" y="47"/>
                    </a:cubicBezTo>
                    <a:lnTo>
                      <a:pt x="288" y="58"/>
                    </a:lnTo>
                    <a:cubicBezTo>
                      <a:pt x="281" y="61"/>
                      <a:pt x="269" y="61"/>
                      <a:pt x="261" y="58"/>
                    </a:cubicBezTo>
                    <a:cubicBezTo>
                      <a:pt x="255" y="55"/>
                      <a:pt x="248" y="53"/>
                      <a:pt x="241" y="52"/>
                    </a:cubicBezTo>
                    <a:cubicBezTo>
                      <a:pt x="234" y="50"/>
                      <a:pt x="224" y="43"/>
                      <a:pt x="220" y="36"/>
                    </a:cubicBezTo>
                    <a:lnTo>
                      <a:pt x="207" y="13"/>
                    </a:lnTo>
                    <a:cubicBezTo>
                      <a:pt x="203" y="6"/>
                      <a:pt x="194" y="0"/>
                      <a:pt x="186" y="1"/>
                    </a:cubicBezTo>
                    <a:cubicBezTo>
                      <a:pt x="177" y="2"/>
                      <a:pt x="169" y="3"/>
                      <a:pt x="161" y="5"/>
                    </a:cubicBezTo>
                    <a:cubicBezTo>
                      <a:pt x="152" y="7"/>
                      <a:pt x="143" y="9"/>
                      <a:pt x="134" y="12"/>
                    </a:cubicBezTo>
                    <a:cubicBezTo>
                      <a:pt x="127" y="15"/>
                      <a:pt x="120" y="24"/>
                      <a:pt x="119" y="32"/>
                    </a:cubicBezTo>
                    <a:lnTo>
                      <a:pt x="117" y="59"/>
                    </a:lnTo>
                    <a:cubicBezTo>
                      <a:pt x="117" y="67"/>
                      <a:pt x="112" y="76"/>
                      <a:pt x="107" y="80"/>
                    </a:cubicBezTo>
                    <a:cubicBezTo>
                      <a:pt x="104" y="83"/>
                      <a:pt x="101" y="85"/>
                      <a:pt x="98" y="88"/>
                    </a:cubicBezTo>
                    <a:cubicBezTo>
                      <a:pt x="95" y="90"/>
                      <a:pt x="92" y="93"/>
                      <a:pt x="89" y="96"/>
                    </a:cubicBezTo>
                    <a:cubicBezTo>
                      <a:pt x="84" y="102"/>
                      <a:pt x="74" y="106"/>
                      <a:pt x="66" y="106"/>
                    </a:cubicBezTo>
                    <a:lnTo>
                      <a:pt x="38" y="105"/>
                    </a:lnTo>
                    <a:cubicBezTo>
                      <a:pt x="33" y="105"/>
                      <a:pt x="27" y="107"/>
                      <a:pt x="22" y="111"/>
                    </a:cubicBezTo>
                    <a:cubicBezTo>
                      <a:pt x="22" y="112"/>
                      <a:pt x="22" y="112"/>
                      <a:pt x="21" y="112"/>
                    </a:cubicBezTo>
                    <a:cubicBezTo>
                      <a:pt x="21" y="113"/>
                      <a:pt x="21" y="113"/>
                      <a:pt x="20" y="113"/>
                    </a:cubicBezTo>
                    <a:cubicBezTo>
                      <a:pt x="20" y="114"/>
                      <a:pt x="20" y="114"/>
                      <a:pt x="19" y="115"/>
                    </a:cubicBezTo>
                    <a:cubicBezTo>
                      <a:pt x="19" y="115"/>
                      <a:pt x="19" y="115"/>
                      <a:pt x="19" y="116"/>
                    </a:cubicBezTo>
                    <a:cubicBezTo>
                      <a:pt x="18" y="116"/>
                      <a:pt x="18" y="117"/>
                      <a:pt x="17" y="118"/>
                    </a:cubicBezTo>
                    <a:cubicBezTo>
                      <a:pt x="14" y="126"/>
                      <a:pt x="11" y="134"/>
                      <a:pt x="8" y="142"/>
                    </a:cubicBezTo>
                    <a:cubicBezTo>
                      <a:pt x="5" y="150"/>
                      <a:pt x="3" y="159"/>
                      <a:pt x="1" y="168"/>
                    </a:cubicBezTo>
                    <a:cubicBezTo>
                      <a:pt x="0" y="176"/>
                      <a:pt x="4" y="186"/>
                      <a:pt x="11" y="191"/>
                    </a:cubicBezTo>
                    <a:lnTo>
                      <a:pt x="34" y="207"/>
                    </a:lnTo>
                    <a:cubicBezTo>
                      <a:pt x="41" y="211"/>
                      <a:pt x="47" y="222"/>
                      <a:pt x="48" y="230"/>
                    </a:cubicBezTo>
                    <a:cubicBezTo>
                      <a:pt x="49" y="235"/>
                      <a:pt x="50" y="241"/>
                      <a:pt x="51" y="246"/>
                    </a:cubicBezTo>
                    <a:cubicBezTo>
                      <a:pt x="54" y="254"/>
                      <a:pt x="53" y="266"/>
                      <a:pt x="48" y="273"/>
                    </a:cubicBezTo>
                    <a:lnTo>
                      <a:pt x="34" y="297"/>
                    </a:lnTo>
                    <a:cubicBezTo>
                      <a:pt x="29" y="304"/>
                      <a:pt x="29" y="315"/>
                      <a:pt x="34" y="322"/>
                    </a:cubicBezTo>
                    <a:cubicBezTo>
                      <a:pt x="39" y="329"/>
                      <a:pt x="45" y="336"/>
                      <a:pt x="51" y="343"/>
                    </a:cubicBezTo>
                    <a:cubicBezTo>
                      <a:pt x="57" y="349"/>
                      <a:pt x="63" y="355"/>
                      <a:pt x="69" y="361"/>
                    </a:cubicBezTo>
                    <a:cubicBezTo>
                      <a:pt x="75" y="367"/>
                      <a:pt x="86" y="368"/>
                      <a:pt x="94" y="364"/>
                    </a:cubicBezTo>
                    <a:lnTo>
                      <a:pt x="120" y="352"/>
                    </a:lnTo>
                    <a:cubicBezTo>
                      <a:pt x="127" y="348"/>
                      <a:pt x="139" y="349"/>
                      <a:pt x="146" y="352"/>
                    </a:cubicBezTo>
                    <a:cubicBezTo>
                      <a:pt x="152" y="354"/>
                      <a:pt x="157" y="355"/>
                      <a:pt x="163" y="357"/>
                    </a:cubicBezTo>
                    <a:cubicBezTo>
                      <a:pt x="170" y="359"/>
                      <a:pt x="180" y="366"/>
                      <a:pt x="184" y="373"/>
                    </a:cubicBezTo>
                    <a:lnTo>
                      <a:pt x="198" y="398"/>
                    </a:lnTo>
                    <a:cubicBezTo>
                      <a:pt x="202" y="405"/>
                      <a:pt x="211" y="410"/>
                      <a:pt x="219" y="410"/>
                    </a:cubicBezTo>
                    <a:cubicBezTo>
                      <a:pt x="228" y="409"/>
                      <a:pt x="237" y="407"/>
                      <a:pt x="246" y="405"/>
                    </a:cubicBezTo>
                    <a:cubicBezTo>
                      <a:pt x="255" y="404"/>
                      <a:pt x="263" y="401"/>
                      <a:pt x="271" y="399"/>
                    </a:cubicBezTo>
                    <a:cubicBezTo>
                      <a:pt x="279" y="396"/>
                      <a:pt x="285" y="387"/>
                      <a:pt x="286" y="379"/>
                    </a:cubicBezTo>
                    <a:lnTo>
                      <a:pt x="288" y="352"/>
                    </a:lnTo>
                    <a:cubicBezTo>
                      <a:pt x="289" y="343"/>
                      <a:pt x="294" y="334"/>
                      <a:pt x="299" y="330"/>
                    </a:cubicBezTo>
                    <a:cubicBezTo>
                      <a:pt x="303" y="327"/>
                      <a:pt x="306" y="324"/>
                      <a:pt x="309" y="322"/>
                    </a:cubicBezTo>
                    <a:cubicBezTo>
                      <a:pt x="312" y="319"/>
                      <a:pt x="315" y="316"/>
                      <a:pt x="317" y="314"/>
                    </a:cubicBezTo>
                    <a:cubicBezTo>
                      <a:pt x="322" y="309"/>
                      <a:pt x="331" y="305"/>
                      <a:pt x="340" y="305"/>
                    </a:cubicBezTo>
                    <a:lnTo>
                      <a:pt x="367" y="306"/>
                    </a:lnTo>
                    <a:cubicBezTo>
                      <a:pt x="370" y="306"/>
                      <a:pt x="373" y="305"/>
                      <a:pt x="375" y="304"/>
                    </a:cubicBezTo>
                    <a:lnTo>
                      <a:pt x="376" y="30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14" name="Freeform 92">
                <a:extLst>
                  <a:ext uri="{FF2B5EF4-FFF2-40B4-BE49-F238E27FC236}">
                    <a16:creationId xmlns:a16="http://schemas.microsoft.com/office/drawing/2014/main" id="{0313416C-E48E-E65C-518E-8225F55986D5}"/>
                  </a:ext>
                </a:extLst>
              </p:cNvPr>
              <p:cNvSpPr>
                <a:spLocks noEditPoints="1"/>
              </p:cNvSpPr>
              <p:nvPr/>
            </p:nvSpPr>
            <p:spPr bwMode="auto">
              <a:xfrm>
                <a:off x="6764338" y="3989388"/>
                <a:ext cx="336550" cy="336550"/>
              </a:xfrm>
              <a:custGeom>
                <a:avLst/>
                <a:gdLst>
                  <a:gd name="T0" fmla="*/ 195 w 560"/>
                  <a:gd name="T1" fmla="*/ 355 h 560"/>
                  <a:gd name="T2" fmla="*/ 203 w 560"/>
                  <a:gd name="T3" fmla="*/ 194 h 560"/>
                  <a:gd name="T4" fmla="*/ 364 w 560"/>
                  <a:gd name="T5" fmla="*/ 202 h 560"/>
                  <a:gd name="T6" fmla="*/ 356 w 560"/>
                  <a:gd name="T7" fmla="*/ 364 h 560"/>
                  <a:gd name="T8" fmla="*/ 553 w 560"/>
                  <a:gd name="T9" fmla="*/ 328 h 560"/>
                  <a:gd name="T10" fmla="*/ 555 w 560"/>
                  <a:gd name="T11" fmla="*/ 325 h 560"/>
                  <a:gd name="T12" fmla="*/ 557 w 560"/>
                  <a:gd name="T13" fmla="*/ 320 h 560"/>
                  <a:gd name="T14" fmla="*/ 559 w 560"/>
                  <a:gd name="T15" fmla="*/ 267 h 560"/>
                  <a:gd name="T16" fmla="*/ 510 w 560"/>
                  <a:gd name="T17" fmla="*/ 236 h 560"/>
                  <a:gd name="T18" fmla="*/ 482 w 560"/>
                  <a:gd name="T19" fmla="*/ 188 h 560"/>
                  <a:gd name="T20" fmla="*/ 486 w 560"/>
                  <a:gd name="T21" fmla="*/ 167 h 560"/>
                  <a:gd name="T22" fmla="*/ 504 w 560"/>
                  <a:gd name="T23" fmla="*/ 113 h 560"/>
                  <a:gd name="T24" fmla="*/ 469 w 560"/>
                  <a:gd name="T25" fmla="*/ 73 h 560"/>
                  <a:gd name="T26" fmla="*/ 413 w 560"/>
                  <a:gd name="T27" fmla="*/ 85 h 560"/>
                  <a:gd name="T28" fmla="*/ 363 w 560"/>
                  <a:gd name="T29" fmla="*/ 73 h 560"/>
                  <a:gd name="T30" fmla="*/ 338 w 560"/>
                  <a:gd name="T31" fmla="*/ 20 h 560"/>
                  <a:gd name="T32" fmla="*/ 295 w 560"/>
                  <a:gd name="T33" fmla="*/ 0 h 560"/>
                  <a:gd name="T34" fmla="*/ 248 w 560"/>
                  <a:gd name="T35" fmla="*/ 16 h 560"/>
                  <a:gd name="T36" fmla="*/ 217 w 560"/>
                  <a:gd name="T37" fmla="*/ 65 h 560"/>
                  <a:gd name="T38" fmla="*/ 167 w 560"/>
                  <a:gd name="T39" fmla="*/ 73 h 560"/>
                  <a:gd name="T40" fmla="*/ 113 w 560"/>
                  <a:gd name="T41" fmla="*/ 55 h 560"/>
                  <a:gd name="T42" fmla="*/ 74 w 560"/>
                  <a:gd name="T43" fmla="*/ 90 h 560"/>
                  <a:gd name="T44" fmla="*/ 86 w 560"/>
                  <a:gd name="T45" fmla="*/ 147 h 560"/>
                  <a:gd name="T46" fmla="*/ 74 w 560"/>
                  <a:gd name="T47" fmla="*/ 196 h 560"/>
                  <a:gd name="T48" fmla="*/ 20 w 560"/>
                  <a:gd name="T49" fmla="*/ 221 h 560"/>
                  <a:gd name="T50" fmla="*/ 5 w 560"/>
                  <a:gd name="T51" fmla="*/ 234 h 560"/>
                  <a:gd name="T52" fmla="*/ 3 w 560"/>
                  <a:gd name="T53" fmla="*/ 239 h 560"/>
                  <a:gd name="T54" fmla="*/ 0 w 560"/>
                  <a:gd name="T55" fmla="*/ 266 h 560"/>
                  <a:gd name="T56" fmla="*/ 15 w 560"/>
                  <a:gd name="T57" fmla="*/ 311 h 560"/>
                  <a:gd name="T58" fmla="*/ 67 w 560"/>
                  <a:gd name="T59" fmla="*/ 342 h 560"/>
                  <a:gd name="T60" fmla="*/ 79 w 560"/>
                  <a:gd name="T61" fmla="*/ 374 h 560"/>
                  <a:gd name="T62" fmla="*/ 55 w 560"/>
                  <a:gd name="T63" fmla="*/ 422 h 560"/>
                  <a:gd name="T64" fmla="*/ 71 w 560"/>
                  <a:gd name="T65" fmla="*/ 466 h 560"/>
                  <a:gd name="T66" fmla="*/ 115 w 560"/>
                  <a:gd name="T67" fmla="*/ 489 h 560"/>
                  <a:gd name="T68" fmla="*/ 174 w 560"/>
                  <a:gd name="T69" fmla="*/ 474 h 560"/>
                  <a:gd name="T70" fmla="*/ 213 w 560"/>
                  <a:gd name="T71" fmla="*/ 503 h 560"/>
                  <a:gd name="T72" fmla="*/ 239 w 560"/>
                  <a:gd name="T73" fmla="*/ 556 h 560"/>
                  <a:gd name="T74" fmla="*/ 292 w 560"/>
                  <a:gd name="T75" fmla="*/ 559 h 560"/>
                  <a:gd name="T76" fmla="*/ 323 w 560"/>
                  <a:gd name="T77" fmla="*/ 509 h 560"/>
                  <a:gd name="T78" fmla="*/ 365 w 560"/>
                  <a:gd name="T79" fmla="*/ 484 h 560"/>
                  <a:gd name="T80" fmla="*/ 422 w 560"/>
                  <a:gd name="T81" fmla="*/ 505 h 560"/>
                  <a:gd name="T82" fmla="*/ 467 w 560"/>
                  <a:gd name="T83" fmla="*/ 488 h 560"/>
                  <a:gd name="T84" fmla="*/ 489 w 560"/>
                  <a:gd name="T85" fmla="*/ 444 h 560"/>
                  <a:gd name="T86" fmla="*/ 474 w 560"/>
                  <a:gd name="T87" fmla="*/ 385 h 560"/>
                  <a:gd name="T88" fmla="*/ 504 w 560"/>
                  <a:gd name="T89" fmla="*/ 346 h 560"/>
                  <a:gd name="T90" fmla="*/ 553 w 560"/>
                  <a:gd name="T91" fmla="*/ 3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0" h="560">
                    <a:moveTo>
                      <a:pt x="356" y="364"/>
                    </a:moveTo>
                    <a:cubicBezTo>
                      <a:pt x="309" y="406"/>
                      <a:pt x="237" y="402"/>
                      <a:pt x="195" y="355"/>
                    </a:cubicBezTo>
                    <a:cubicBezTo>
                      <a:pt x="186" y="346"/>
                      <a:pt x="180" y="336"/>
                      <a:pt x="175" y="325"/>
                    </a:cubicBezTo>
                    <a:cubicBezTo>
                      <a:pt x="155" y="280"/>
                      <a:pt x="166" y="227"/>
                      <a:pt x="203" y="194"/>
                    </a:cubicBezTo>
                    <a:cubicBezTo>
                      <a:pt x="226" y="173"/>
                      <a:pt x="255" y="163"/>
                      <a:pt x="285" y="164"/>
                    </a:cubicBezTo>
                    <a:cubicBezTo>
                      <a:pt x="316" y="166"/>
                      <a:pt x="344" y="179"/>
                      <a:pt x="364" y="202"/>
                    </a:cubicBezTo>
                    <a:cubicBezTo>
                      <a:pt x="372" y="211"/>
                      <a:pt x="379" y="221"/>
                      <a:pt x="384" y="232"/>
                    </a:cubicBezTo>
                    <a:cubicBezTo>
                      <a:pt x="404" y="277"/>
                      <a:pt x="393" y="330"/>
                      <a:pt x="356" y="364"/>
                    </a:cubicBezTo>
                    <a:close/>
                    <a:moveTo>
                      <a:pt x="553" y="328"/>
                    </a:moveTo>
                    <a:lnTo>
                      <a:pt x="553" y="328"/>
                    </a:lnTo>
                    <a:cubicBezTo>
                      <a:pt x="554" y="327"/>
                      <a:pt x="554" y="326"/>
                      <a:pt x="555" y="326"/>
                    </a:cubicBezTo>
                    <a:cubicBezTo>
                      <a:pt x="555" y="325"/>
                      <a:pt x="555" y="325"/>
                      <a:pt x="555" y="325"/>
                    </a:cubicBezTo>
                    <a:cubicBezTo>
                      <a:pt x="555" y="324"/>
                      <a:pt x="556" y="323"/>
                      <a:pt x="556" y="323"/>
                    </a:cubicBezTo>
                    <a:cubicBezTo>
                      <a:pt x="556" y="322"/>
                      <a:pt x="556" y="321"/>
                      <a:pt x="557" y="320"/>
                    </a:cubicBezTo>
                    <a:cubicBezTo>
                      <a:pt x="558" y="312"/>
                      <a:pt x="559" y="303"/>
                      <a:pt x="559" y="295"/>
                    </a:cubicBezTo>
                    <a:cubicBezTo>
                      <a:pt x="560" y="286"/>
                      <a:pt x="559" y="276"/>
                      <a:pt x="559" y="267"/>
                    </a:cubicBezTo>
                    <a:cubicBezTo>
                      <a:pt x="559" y="259"/>
                      <a:pt x="552" y="251"/>
                      <a:pt x="544" y="248"/>
                    </a:cubicBezTo>
                    <a:lnTo>
                      <a:pt x="510" y="236"/>
                    </a:lnTo>
                    <a:cubicBezTo>
                      <a:pt x="503" y="233"/>
                      <a:pt x="495" y="225"/>
                      <a:pt x="493" y="217"/>
                    </a:cubicBezTo>
                    <a:cubicBezTo>
                      <a:pt x="490" y="207"/>
                      <a:pt x="487" y="198"/>
                      <a:pt x="482" y="188"/>
                    </a:cubicBezTo>
                    <a:cubicBezTo>
                      <a:pt x="482" y="187"/>
                      <a:pt x="481" y="185"/>
                      <a:pt x="480" y="184"/>
                    </a:cubicBezTo>
                    <a:cubicBezTo>
                      <a:pt x="479" y="182"/>
                      <a:pt x="482" y="174"/>
                      <a:pt x="486" y="167"/>
                    </a:cubicBezTo>
                    <a:lnTo>
                      <a:pt x="504" y="137"/>
                    </a:lnTo>
                    <a:cubicBezTo>
                      <a:pt x="509" y="130"/>
                      <a:pt x="509" y="119"/>
                      <a:pt x="504" y="113"/>
                    </a:cubicBezTo>
                    <a:cubicBezTo>
                      <a:pt x="499" y="105"/>
                      <a:pt x="493" y="98"/>
                      <a:pt x="487" y="91"/>
                    </a:cubicBezTo>
                    <a:cubicBezTo>
                      <a:pt x="481" y="85"/>
                      <a:pt x="475" y="79"/>
                      <a:pt x="469" y="73"/>
                    </a:cubicBezTo>
                    <a:cubicBezTo>
                      <a:pt x="463" y="68"/>
                      <a:pt x="452" y="67"/>
                      <a:pt x="444" y="70"/>
                    </a:cubicBezTo>
                    <a:lnTo>
                      <a:pt x="413" y="85"/>
                    </a:lnTo>
                    <a:cubicBezTo>
                      <a:pt x="406" y="89"/>
                      <a:pt x="394" y="88"/>
                      <a:pt x="387" y="84"/>
                    </a:cubicBezTo>
                    <a:cubicBezTo>
                      <a:pt x="379" y="80"/>
                      <a:pt x="371" y="76"/>
                      <a:pt x="363" y="73"/>
                    </a:cubicBezTo>
                    <a:cubicBezTo>
                      <a:pt x="356" y="70"/>
                      <a:pt x="348" y="61"/>
                      <a:pt x="346" y="53"/>
                    </a:cubicBezTo>
                    <a:lnTo>
                      <a:pt x="338" y="20"/>
                    </a:lnTo>
                    <a:cubicBezTo>
                      <a:pt x="336" y="12"/>
                      <a:pt x="328" y="4"/>
                      <a:pt x="320" y="3"/>
                    </a:cubicBezTo>
                    <a:cubicBezTo>
                      <a:pt x="312" y="2"/>
                      <a:pt x="303" y="1"/>
                      <a:pt x="295" y="0"/>
                    </a:cubicBezTo>
                    <a:cubicBezTo>
                      <a:pt x="285" y="0"/>
                      <a:pt x="276" y="0"/>
                      <a:pt x="267" y="0"/>
                    </a:cubicBezTo>
                    <a:cubicBezTo>
                      <a:pt x="259" y="1"/>
                      <a:pt x="251" y="8"/>
                      <a:pt x="248" y="16"/>
                    </a:cubicBezTo>
                    <a:lnTo>
                      <a:pt x="236" y="48"/>
                    </a:lnTo>
                    <a:cubicBezTo>
                      <a:pt x="234" y="55"/>
                      <a:pt x="225" y="63"/>
                      <a:pt x="217" y="65"/>
                    </a:cubicBezTo>
                    <a:cubicBezTo>
                      <a:pt x="209" y="68"/>
                      <a:pt x="201" y="71"/>
                      <a:pt x="193" y="74"/>
                    </a:cubicBezTo>
                    <a:cubicBezTo>
                      <a:pt x="185" y="77"/>
                      <a:pt x="174" y="77"/>
                      <a:pt x="167" y="73"/>
                    </a:cubicBezTo>
                    <a:lnTo>
                      <a:pt x="137" y="55"/>
                    </a:lnTo>
                    <a:cubicBezTo>
                      <a:pt x="130" y="50"/>
                      <a:pt x="119" y="51"/>
                      <a:pt x="113" y="55"/>
                    </a:cubicBezTo>
                    <a:cubicBezTo>
                      <a:pt x="105" y="61"/>
                      <a:pt x="98" y="66"/>
                      <a:pt x="92" y="72"/>
                    </a:cubicBezTo>
                    <a:cubicBezTo>
                      <a:pt x="85" y="78"/>
                      <a:pt x="79" y="84"/>
                      <a:pt x="74" y="90"/>
                    </a:cubicBezTo>
                    <a:cubicBezTo>
                      <a:pt x="68" y="96"/>
                      <a:pt x="67" y="108"/>
                      <a:pt x="70" y="115"/>
                    </a:cubicBezTo>
                    <a:lnTo>
                      <a:pt x="86" y="147"/>
                    </a:lnTo>
                    <a:cubicBezTo>
                      <a:pt x="89" y="154"/>
                      <a:pt x="88" y="165"/>
                      <a:pt x="84" y="173"/>
                    </a:cubicBezTo>
                    <a:cubicBezTo>
                      <a:pt x="80" y="180"/>
                      <a:pt x="77" y="188"/>
                      <a:pt x="74" y="196"/>
                    </a:cubicBezTo>
                    <a:cubicBezTo>
                      <a:pt x="70" y="203"/>
                      <a:pt x="62" y="211"/>
                      <a:pt x="54" y="213"/>
                    </a:cubicBezTo>
                    <a:lnTo>
                      <a:pt x="20" y="221"/>
                    </a:lnTo>
                    <a:cubicBezTo>
                      <a:pt x="14" y="223"/>
                      <a:pt x="8" y="228"/>
                      <a:pt x="5" y="233"/>
                    </a:cubicBezTo>
                    <a:cubicBezTo>
                      <a:pt x="5" y="234"/>
                      <a:pt x="5" y="234"/>
                      <a:pt x="5" y="234"/>
                    </a:cubicBezTo>
                    <a:cubicBezTo>
                      <a:pt x="4" y="235"/>
                      <a:pt x="4" y="235"/>
                      <a:pt x="4" y="236"/>
                    </a:cubicBezTo>
                    <a:cubicBezTo>
                      <a:pt x="3" y="237"/>
                      <a:pt x="3" y="238"/>
                      <a:pt x="3" y="239"/>
                    </a:cubicBezTo>
                    <a:cubicBezTo>
                      <a:pt x="3" y="241"/>
                      <a:pt x="2" y="243"/>
                      <a:pt x="2" y="245"/>
                    </a:cubicBezTo>
                    <a:cubicBezTo>
                      <a:pt x="1" y="252"/>
                      <a:pt x="1" y="259"/>
                      <a:pt x="0" y="266"/>
                    </a:cubicBezTo>
                    <a:cubicBezTo>
                      <a:pt x="0" y="275"/>
                      <a:pt x="0" y="283"/>
                      <a:pt x="0" y="292"/>
                    </a:cubicBezTo>
                    <a:cubicBezTo>
                      <a:pt x="1" y="300"/>
                      <a:pt x="8" y="308"/>
                      <a:pt x="15" y="311"/>
                    </a:cubicBezTo>
                    <a:lnTo>
                      <a:pt x="49" y="323"/>
                    </a:lnTo>
                    <a:cubicBezTo>
                      <a:pt x="57" y="326"/>
                      <a:pt x="64" y="334"/>
                      <a:pt x="67" y="342"/>
                    </a:cubicBezTo>
                    <a:cubicBezTo>
                      <a:pt x="69" y="351"/>
                      <a:pt x="73" y="360"/>
                      <a:pt x="77" y="369"/>
                    </a:cubicBezTo>
                    <a:cubicBezTo>
                      <a:pt x="77" y="371"/>
                      <a:pt x="78" y="372"/>
                      <a:pt x="79" y="374"/>
                    </a:cubicBezTo>
                    <a:cubicBezTo>
                      <a:pt x="80" y="376"/>
                      <a:pt x="78" y="384"/>
                      <a:pt x="74" y="391"/>
                    </a:cubicBezTo>
                    <a:lnTo>
                      <a:pt x="55" y="422"/>
                    </a:lnTo>
                    <a:cubicBezTo>
                      <a:pt x="50" y="429"/>
                      <a:pt x="51" y="440"/>
                      <a:pt x="55" y="447"/>
                    </a:cubicBezTo>
                    <a:cubicBezTo>
                      <a:pt x="60" y="453"/>
                      <a:pt x="66" y="460"/>
                      <a:pt x="71" y="466"/>
                    </a:cubicBezTo>
                    <a:cubicBezTo>
                      <a:pt x="78" y="473"/>
                      <a:pt x="84" y="480"/>
                      <a:pt x="91" y="486"/>
                    </a:cubicBezTo>
                    <a:cubicBezTo>
                      <a:pt x="97" y="491"/>
                      <a:pt x="108" y="492"/>
                      <a:pt x="115" y="489"/>
                    </a:cubicBezTo>
                    <a:lnTo>
                      <a:pt x="148" y="473"/>
                    </a:lnTo>
                    <a:cubicBezTo>
                      <a:pt x="155" y="469"/>
                      <a:pt x="167" y="470"/>
                      <a:pt x="174" y="474"/>
                    </a:cubicBezTo>
                    <a:cubicBezTo>
                      <a:pt x="181" y="478"/>
                      <a:pt x="188" y="481"/>
                      <a:pt x="195" y="484"/>
                    </a:cubicBezTo>
                    <a:cubicBezTo>
                      <a:pt x="203" y="487"/>
                      <a:pt x="211" y="496"/>
                      <a:pt x="213" y="503"/>
                    </a:cubicBezTo>
                    <a:lnTo>
                      <a:pt x="221" y="539"/>
                    </a:lnTo>
                    <a:cubicBezTo>
                      <a:pt x="223" y="547"/>
                      <a:pt x="231" y="555"/>
                      <a:pt x="239" y="556"/>
                    </a:cubicBezTo>
                    <a:cubicBezTo>
                      <a:pt x="248" y="558"/>
                      <a:pt x="257" y="559"/>
                      <a:pt x="266" y="559"/>
                    </a:cubicBezTo>
                    <a:cubicBezTo>
                      <a:pt x="275" y="560"/>
                      <a:pt x="283" y="560"/>
                      <a:pt x="292" y="559"/>
                    </a:cubicBezTo>
                    <a:cubicBezTo>
                      <a:pt x="300" y="559"/>
                      <a:pt x="308" y="552"/>
                      <a:pt x="311" y="544"/>
                    </a:cubicBezTo>
                    <a:lnTo>
                      <a:pt x="323" y="509"/>
                    </a:lnTo>
                    <a:cubicBezTo>
                      <a:pt x="326" y="501"/>
                      <a:pt x="335" y="494"/>
                      <a:pt x="343" y="492"/>
                    </a:cubicBezTo>
                    <a:cubicBezTo>
                      <a:pt x="350" y="489"/>
                      <a:pt x="357" y="487"/>
                      <a:pt x="365" y="484"/>
                    </a:cubicBezTo>
                    <a:cubicBezTo>
                      <a:pt x="372" y="481"/>
                      <a:pt x="384" y="481"/>
                      <a:pt x="391" y="485"/>
                    </a:cubicBezTo>
                    <a:lnTo>
                      <a:pt x="422" y="505"/>
                    </a:lnTo>
                    <a:cubicBezTo>
                      <a:pt x="429" y="509"/>
                      <a:pt x="440" y="509"/>
                      <a:pt x="447" y="504"/>
                    </a:cubicBezTo>
                    <a:cubicBezTo>
                      <a:pt x="454" y="499"/>
                      <a:pt x="460" y="494"/>
                      <a:pt x="467" y="488"/>
                    </a:cubicBezTo>
                    <a:cubicBezTo>
                      <a:pt x="473" y="482"/>
                      <a:pt x="480" y="475"/>
                      <a:pt x="486" y="468"/>
                    </a:cubicBezTo>
                    <a:cubicBezTo>
                      <a:pt x="491" y="462"/>
                      <a:pt x="492" y="451"/>
                      <a:pt x="489" y="444"/>
                    </a:cubicBezTo>
                    <a:lnTo>
                      <a:pt x="473" y="411"/>
                    </a:lnTo>
                    <a:cubicBezTo>
                      <a:pt x="470" y="404"/>
                      <a:pt x="470" y="392"/>
                      <a:pt x="474" y="385"/>
                    </a:cubicBezTo>
                    <a:cubicBezTo>
                      <a:pt x="478" y="378"/>
                      <a:pt x="482" y="371"/>
                      <a:pt x="485" y="364"/>
                    </a:cubicBezTo>
                    <a:cubicBezTo>
                      <a:pt x="488" y="356"/>
                      <a:pt x="496" y="348"/>
                      <a:pt x="504" y="346"/>
                    </a:cubicBezTo>
                    <a:lnTo>
                      <a:pt x="540" y="338"/>
                    </a:lnTo>
                    <a:cubicBezTo>
                      <a:pt x="545" y="337"/>
                      <a:pt x="550" y="333"/>
                      <a:pt x="553" y="3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15" name="Freeform 93">
                <a:extLst>
                  <a:ext uri="{FF2B5EF4-FFF2-40B4-BE49-F238E27FC236}">
                    <a16:creationId xmlns:a16="http://schemas.microsoft.com/office/drawing/2014/main" id="{6304A116-4E1E-E84D-69E6-5927F5B9BDBB}"/>
                  </a:ext>
                </a:extLst>
              </p:cNvPr>
              <p:cNvSpPr>
                <a:spLocks noEditPoints="1"/>
              </p:cNvSpPr>
              <p:nvPr/>
            </p:nvSpPr>
            <p:spPr bwMode="auto">
              <a:xfrm>
                <a:off x="7083425" y="4152900"/>
                <a:ext cx="242888" cy="246063"/>
              </a:xfrm>
              <a:custGeom>
                <a:avLst/>
                <a:gdLst>
                  <a:gd name="T0" fmla="*/ 197 w 405"/>
                  <a:gd name="T1" fmla="*/ 280 h 410"/>
                  <a:gd name="T2" fmla="*/ 133 w 405"/>
                  <a:gd name="T3" fmla="*/ 236 h 410"/>
                  <a:gd name="T4" fmla="*/ 256 w 405"/>
                  <a:gd name="T5" fmla="*/ 156 h 410"/>
                  <a:gd name="T6" fmla="*/ 251 w 405"/>
                  <a:gd name="T7" fmla="*/ 261 h 410"/>
                  <a:gd name="T8" fmla="*/ 370 w 405"/>
                  <a:gd name="T9" fmla="*/ 204 h 410"/>
                  <a:gd name="T10" fmla="*/ 353 w 405"/>
                  <a:gd name="T11" fmla="*/ 164 h 410"/>
                  <a:gd name="T12" fmla="*/ 371 w 405"/>
                  <a:gd name="T13" fmla="*/ 113 h 410"/>
                  <a:gd name="T14" fmla="*/ 353 w 405"/>
                  <a:gd name="T15" fmla="*/ 67 h 410"/>
                  <a:gd name="T16" fmla="*/ 311 w 405"/>
                  <a:gd name="T17" fmla="*/ 46 h 410"/>
                  <a:gd name="T18" fmla="*/ 258 w 405"/>
                  <a:gd name="T19" fmla="*/ 59 h 410"/>
                  <a:gd name="T20" fmla="*/ 220 w 405"/>
                  <a:gd name="T21" fmla="*/ 38 h 410"/>
                  <a:gd name="T22" fmla="*/ 185 w 405"/>
                  <a:gd name="T23" fmla="*/ 1 h 410"/>
                  <a:gd name="T24" fmla="*/ 134 w 405"/>
                  <a:gd name="T25" fmla="*/ 12 h 410"/>
                  <a:gd name="T26" fmla="*/ 117 w 405"/>
                  <a:gd name="T27" fmla="*/ 59 h 410"/>
                  <a:gd name="T28" fmla="*/ 95 w 405"/>
                  <a:gd name="T29" fmla="*/ 89 h 410"/>
                  <a:gd name="T30" fmla="*/ 65 w 405"/>
                  <a:gd name="T31" fmla="*/ 105 h 410"/>
                  <a:gd name="T32" fmla="*/ 29 w 405"/>
                  <a:gd name="T33" fmla="*/ 106 h 410"/>
                  <a:gd name="T34" fmla="*/ 22 w 405"/>
                  <a:gd name="T35" fmla="*/ 111 h 410"/>
                  <a:gd name="T36" fmla="*/ 19 w 405"/>
                  <a:gd name="T37" fmla="*/ 114 h 410"/>
                  <a:gd name="T38" fmla="*/ 17 w 405"/>
                  <a:gd name="T39" fmla="*/ 118 h 410"/>
                  <a:gd name="T40" fmla="*/ 0 w 405"/>
                  <a:gd name="T41" fmla="*/ 167 h 410"/>
                  <a:gd name="T42" fmla="*/ 0 w 405"/>
                  <a:gd name="T43" fmla="*/ 172 h 410"/>
                  <a:gd name="T44" fmla="*/ 0 w 405"/>
                  <a:gd name="T45" fmla="*/ 176 h 410"/>
                  <a:gd name="T46" fmla="*/ 1 w 405"/>
                  <a:gd name="T47" fmla="*/ 179 h 410"/>
                  <a:gd name="T48" fmla="*/ 31 w 405"/>
                  <a:gd name="T49" fmla="*/ 205 h 410"/>
                  <a:gd name="T50" fmla="*/ 49 w 405"/>
                  <a:gd name="T51" fmla="*/ 249 h 410"/>
                  <a:gd name="T52" fmla="*/ 33 w 405"/>
                  <a:gd name="T53" fmla="*/ 297 h 410"/>
                  <a:gd name="T54" fmla="*/ 49 w 405"/>
                  <a:gd name="T55" fmla="*/ 342 h 410"/>
                  <a:gd name="T56" fmla="*/ 93 w 405"/>
                  <a:gd name="T57" fmla="*/ 364 h 410"/>
                  <a:gd name="T58" fmla="*/ 143 w 405"/>
                  <a:gd name="T59" fmla="*/ 353 h 410"/>
                  <a:gd name="T60" fmla="*/ 185 w 405"/>
                  <a:gd name="T61" fmla="*/ 375 h 410"/>
                  <a:gd name="T62" fmla="*/ 219 w 405"/>
                  <a:gd name="T63" fmla="*/ 410 h 410"/>
                  <a:gd name="T64" fmla="*/ 270 w 405"/>
                  <a:gd name="T65" fmla="*/ 398 h 410"/>
                  <a:gd name="T66" fmla="*/ 287 w 405"/>
                  <a:gd name="T67" fmla="*/ 352 h 410"/>
                  <a:gd name="T68" fmla="*/ 307 w 405"/>
                  <a:gd name="T69" fmla="*/ 323 h 410"/>
                  <a:gd name="T70" fmla="*/ 339 w 405"/>
                  <a:gd name="T71" fmla="*/ 305 h 410"/>
                  <a:gd name="T72" fmla="*/ 382 w 405"/>
                  <a:gd name="T73" fmla="*/ 299 h 410"/>
                  <a:gd name="T74" fmla="*/ 384 w 405"/>
                  <a:gd name="T75" fmla="*/ 297 h 410"/>
                  <a:gd name="T76" fmla="*/ 386 w 405"/>
                  <a:gd name="T77" fmla="*/ 295 h 410"/>
                  <a:gd name="T78" fmla="*/ 396 w 405"/>
                  <a:gd name="T79" fmla="*/ 269 h 410"/>
                  <a:gd name="T80" fmla="*/ 394 w 405"/>
                  <a:gd name="T81" fmla="*/ 22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5" h="410">
                    <a:moveTo>
                      <a:pt x="251" y="261"/>
                    </a:moveTo>
                    <a:cubicBezTo>
                      <a:pt x="236" y="274"/>
                      <a:pt x="217" y="281"/>
                      <a:pt x="197" y="280"/>
                    </a:cubicBezTo>
                    <a:cubicBezTo>
                      <a:pt x="177" y="279"/>
                      <a:pt x="159" y="271"/>
                      <a:pt x="146" y="256"/>
                    </a:cubicBezTo>
                    <a:cubicBezTo>
                      <a:pt x="141" y="250"/>
                      <a:pt x="136" y="243"/>
                      <a:pt x="133" y="236"/>
                    </a:cubicBezTo>
                    <a:cubicBezTo>
                      <a:pt x="120" y="207"/>
                      <a:pt x="127" y="172"/>
                      <a:pt x="151" y="151"/>
                    </a:cubicBezTo>
                    <a:cubicBezTo>
                      <a:pt x="182" y="123"/>
                      <a:pt x="229" y="126"/>
                      <a:pt x="256" y="156"/>
                    </a:cubicBezTo>
                    <a:cubicBezTo>
                      <a:pt x="261" y="162"/>
                      <a:pt x="266" y="169"/>
                      <a:pt x="269" y="176"/>
                    </a:cubicBezTo>
                    <a:cubicBezTo>
                      <a:pt x="282" y="205"/>
                      <a:pt x="275" y="240"/>
                      <a:pt x="251" y="261"/>
                    </a:cubicBezTo>
                    <a:close/>
                    <a:moveTo>
                      <a:pt x="394" y="220"/>
                    </a:moveTo>
                    <a:lnTo>
                      <a:pt x="370" y="204"/>
                    </a:lnTo>
                    <a:cubicBezTo>
                      <a:pt x="364" y="199"/>
                      <a:pt x="358" y="189"/>
                      <a:pt x="357" y="181"/>
                    </a:cubicBezTo>
                    <a:cubicBezTo>
                      <a:pt x="356" y="175"/>
                      <a:pt x="355" y="170"/>
                      <a:pt x="353" y="164"/>
                    </a:cubicBezTo>
                    <a:cubicBezTo>
                      <a:pt x="351" y="156"/>
                      <a:pt x="352" y="145"/>
                      <a:pt x="356" y="138"/>
                    </a:cubicBezTo>
                    <a:lnTo>
                      <a:pt x="371" y="113"/>
                    </a:lnTo>
                    <a:cubicBezTo>
                      <a:pt x="375" y="106"/>
                      <a:pt x="375" y="95"/>
                      <a:pt x="370" y="89"/>
                    </a:cubicBezTo>
                    <a:cubicBezTo>
                      <a:pt x="365" y="81"/>
                      <a:pt x="359" y="74"/>
                      <a:pt x="353" y="67"/>
                    </a:cubicBezTo>
                    <a:cubicBezTo>
                      <a:pt x="347" y="61"/>
                      <a:pt x="341" y="55"/>
                      <a:pt x="335" y="49"/>
                    </a:cubicBezTo>
                    <a:cubicBezTo>
                      <a:pt x="329" y="44"/>
                      <a:pt x="318" y="43"/>
                      <a:pt x="311" y="46"/>
                    </a:cubicBezTo>
                    <a:lnTo>
                      <a:pt x="285" y="59"/>
                    </a:lnTo>
                    <a:cubicBezTo>
                      <a:pt x="277" y="62"/>
                      <a:pt x="266" y="62"/>
                      <a:pt x="258" y="59"/>
                    </a:cubicBezTo>
                    <a:cubicBezTo>
                      <a:pt x="253" y="57"/>
                      <a:pt x="247" y="55"/>
                      <a:pt x="242" y="54"/>
                    </a:cubicBezTo>
                    <a:cubicBezTo>
                      <a:pt x="234" y="52"/>
                      <a:pt x="224" y="45"/>
                      <a:pt x="220" y="38"/>
                    </a:cubicBezTo>
                    <a:lnTo>
                      <a:pt x="207" y="13"/>
                    </a:lnTo>
                    <a:cubicBezTo>
                      <a:pt x="203" y="6"/>
                      <a:pt x="193" y="0"/>
                      <a:pt x="185" y="1"/>
                    </a:cubicBezTo>
                    <a:cubicBezTo>
                      <a:pt x="176" y="2"/>
                      <a:pt x="167" y="3"/>
                      <a:pt x="158" y="5"/>
                    </a:cubicBezTo>
                    <a:cubicBezTo>
                      <a:pt x="150" y="7"/>
                      <a:pt x="142" y="9"/>
                      <a:pt x="134" y="12"/>
                    </a:cubicBezTo>
                    <a:cubicBezTo>
                      <a:pt x="126" y="14"/>
                      <a:pt x="119" y="23"/>
                      <a:pt x="119" y="31"/>
                    </a:cubicBezTo>
                    <a:lnTo>
                      <a:pt x="117" y="59"/>
                    </a:lnTo>
                    <a:cubicBezTo>
                      <a:pt x="116" y="67"/>
                      <a:pt x="111" y="77"/>
                      <a:pt x="105" y="81"/>
                    </a:cubicBezTo>
                    <a:cubicBezTo>
                      <a:pt x="102" y="83"/>
                      <a:pt x="99" y="86"/>
                      <a:pt x="95" y="89"/>
                    </a:cubicBezTo>
                    <a:cubicBezTo>
                      <a:pt x="93" y="92"/>
                      <a:pt x="90" y="94"/>
                      <a:pt x="87" y="97"/>
                    </a:cubicBezTo>
                    <a:cubicBezTo>
                      <a:pt x="83" y="102"/>
                      <a:pt x="73" y="105"/>
                      <a:pt x="65" y="105"/>
                    </a:cubicBezTo>
                    <a:lnTo>
                      <a:pt x="38" y="105"/>
                    </a:lnTo>
                    <a:cubicBezTo>
                      <a:pt x="35" y="105"/>
                      <a:pt x="32" y="105"/>
                      <a:pt x="29" y="106"/>
                    </a:cubicBezTo>
                    <a:lnTo>
                      <a:pt x="29" y="106"/>
                    </a:lnTo>
                    <a:cubicBezTo>
                      <a:pt x="26" y="107"/>
                      <a:pt x="24" y="109"/>
                      <a:pt x="22" y="111"/>
                    </a:cubicBezTo>
                    <a:cubicBezTo>
                      <a:pt x="22" y="111"/>
                      <a:pt x="22" y="111"/>
                      <a:pt x="21" y="111"/>
                    </a:cubicBezTo>
                    <a:cubicBezTo>
                      <a:pt x="21" y="112"/>
                      <a:pt x="20" y="113"/>
                      <a:pt x="19" y="114"/>
                    </a:cubicBezTo>
                    <a:cubicBezTo>
                      <a:pt x="19" y="114"/>
                      <a:pt x="19" y="114"/>
                      <a:pt x="19" y="114"/>
                    </a:cubicBezTo>
                    <a:cubicBezTo>
                      <a:pt x="18" y="115"/>
                      <a:pt x="17" y="116"/>
                      <a:pt x="17" y="118"/>
                    </a:cubicBezTo>
                    <a:cubicBezTo>
                      <a:pt x="13" y="126"/>
                      <a:pt x="10" y="134"/>
                      <a:pt x="7" y="143"/>
                    </a:cubicBezTo>
                    <a:cubicBezTo>
                      <a:pt x="4" y="151"/>
                      <a:pt x="2" y="159"/>
                      <a:pt x="0" y="167"/>
                    </a:cubicBezTo>
                    <a:cubicBezTo>
                      <a:pt x="0" y="168"/>
                      <a:pt x="0" y="169"/>
                      <a:pt x="0" y="170"/>
                    </a:cubicBezTo>
                    <a:cubicBezTo>
                      <a:pt x="0" y="171"/>
                      <a:pt x="0" y="171"/>
                      <a:pt x="0" y="172"/>
                    </a:cubicBezTo>
                    <a:cubicBezTo>
                      <a:pt x="0" y="172"/>
                      <a:pt x="0" y="173"/>
                      <a:pt x="0" y="173"/>
                    </a:cubicBezTo>
                    <a:cubicBezTo>
                      <a:pt x="0" y="174"/>
                      <a:pt x="0" y="175"/>
                      <a:pt x="0" y="176"/>
                    </a:cubicBezTo>
                    <a:cubicBezTo>
                      <a:pt x="0" y="176"/>
                      <a:pt x="0" y="176"/>
                      <a:pt x="0" y="176"/>
                    </a:cubicBezTo>
                    <a:cubicBezTo>
                      <a:pt x="1" y="177"/>
                      <a:pt x="1" y="178"/>
                      <a:pt x="1" y="179"/>
                    </a:cubicBezTo>
                    <a:cubicBezTo>
                      <a:pt x="3" y="183"/>
                      <a:pt x="6" y="188"/>
                      <a:pt x="10" y="190"/>
                    </a:cubicBezTo>
                    <a:lnTo>
                      <a:pt x="31" y="205"/>
                    </a:lnTo>
                    <a:cubicBezTo>
                      <a:pt x="38" y="210"/>
                      <a:pt x="44" y="220"/>
                      <a:pt x="45" y="228"/>
                    </a:cubicBezTo>
                    <a:cubicBezTo>
                      <a:pt x="46" y="235"/>
                      <a:pt x="47" y="242"/>
                      <a:pt x="49" y="249"/>
                    </a:cubicBezTo>
                    <a:cubicBezTo>
                      <a:pt x="52" y="256"/>
                      <a:pt x="51" y="268"/>
                      <a:pt x="46" y="275"/>
                    </a:cubicBezTo>
                    <a:lnTo>
                      <a:pt x="33" y="297"/>
                    </a:lnTo>
                    <a:cubicBezTo>
                      <a:pt x="28" y="304"/>
                      <a:pt x="29" y="316"/>
                      <a:pt x="33" y="322"/>
                    </a:cubicBezTo>
                    <a:cubicBezTo>
                      <a:pt x="38" y="329"/>
                      <a:pt x="44" y="335"/>
                      <a:pt x="49" y="342"/>
                    </a:cubicBezTo>
                    <a:cubicBezTo>
                      <a:pt x="56" y="349"/>
                      <a:pt x="62" y="355"/>
                      <a:pt x="69" y="361"/>
                    </a:cubicBezTo>
                    <a:cubicBezTo>
                      <a:pt x="75" y="366"/>
                      <a:pt x="86" y="368"/>
                      <a:pt x="93" y="364"/>
                    </a:cubicBezTo>
                    <a:lnTo>
                      <a:pt x="117" y="353"/>
                    </a:lnTo>
                    <a:cubicBezTo>
                      <a:pt x="124" y="349"/>
                      <a:pt x="136" y="350"/>
                      <a:pt x="143" y="353"/>
                    </a:cubicBezTo>
                    <a:cubicBezTo>
                      <a:pt x="150" y="355"/>
                      <a:pt x="156" y="357"/>
                      <a:pt x="163" y="359"/>
                    </a:cubicBezTo>
                    <a:cubicBezTo>
                      <a:pt x="171" y="361"/>
                      <a:pt x="181" y="368"/>
                      <a:pt x="185" y="375"/>
                    </a:cubicBezTo>
                    <a:lnTo>
                      <a:pt x="197" y="398"/>
                    </a:lnTo>
                    <a:cubicBezTo>
                      <a:pt x="201" y="405"/>
                      <a:pt x="211" y="410"/>
                      <a:pt x="219" y="410"/>
                    </a:cubicBezTo>
                    <a:cubicBezTo>
                      <a:pt x="227" y="409"/>
                      <a:pt x="235" y="407"/>
                      <a:pt x="244" y="406"/>
                    </a:cubicBezTo>
                    <a:cubicBezTo>
                      <a:pt x="253" y="404"/>
                      <a:pt x="262" y="401"/>
                      <a:pt x="270" y="398"/>
                    </a:cubicBezTo>
                    <a:cubicBezTo>
                      <a:pt x="278" y="396"/>
                      <a:pt x="284" y="387"/>
                      <a:pt x="285" y="379"/>
                    </a:cubicBezTo>
                    <a:lnTo>
                      <a:pt x="287" y="352"/>
                    </a:lnTo>
                    <a:cubicBezTo>
                      <a:pt x="288" y="344"/>
                      <a:pt x="293" y="334"/>
                      <a:pt x="298" y="330"/>
                    </a:cubicBezTo>
                    <a:cubicBezTo>
                      <a:pt x="301" y="328"/>
                      <a:pt x="304" y="326"/>
                      <a:pt x="307" y="323"/>
                    </a:cubicBezTo>
                    <a:cubicBezTo>
                      <a:pt x="310" y="320"/>
                      <a:pt x="313" y="317"/>
                      <a:pt x="316" y="314"/>
                    </a:cubicBezTo>
                    <a:cubicBezTo>
                      <a:pt x="321" y="309"/>
                      <a:pt x="331" y="305"/>
                      <a:pt x="339" y="305"/>
                    </a:cubicBezTo>
                    <a:lnTo>
                      <a:pt x="366" y="306"/>
                    </a:lnTo>
                    <a:cubicBezTo>
                      <a:pt x="372" y="306"/>
                      <a:pt x="378" y="303"/>
                      <a:pt x="382" y="299"/>
                    </a:cubicBezTo>
                    <a:cubicBezTo>
                      <a:pt x="383" y="299"/>
                      <a:pt x="383" y="299"/>
                      <a:pt x="383" y="298"/>
                    </a:cubicBezTo>
                    <a:cubicBezTo>
                      <a:pt x="384" y="298"/>
                      <a:pt x="384" y="298"/>
                      <a:pt x="384" y="297"/>
                    </a:cubicBezTo>
                    <a:cubicBezTo>
                      <a:pt x="385" y="297"/>
                      <a:pt x="385" y="296"/>
                      <a:pt x="385" y="296"/>
                    </a:cubicBezTo>
                    <a:cubicBezTo>
                      <a:pt x="386" y="296"/>
                      <a:pt x="386" y="295"/>
                      <a:pt x="386" y="295"/>
                    </a:cubicBezTo>
                    <a:cubicBezTo>
                      <a:pt x="386" y="294"/>
                      <a:pt x="387" y="293"/>
                      <a:pt x="387" y="293"/>
                    </a:cubicBezTo>
                    <a:cubicBezTo>
                      <a:pt x="391" y="285"/>
                      <a:pt x="394" y="277"/>
                      <a:pt x="396" y="269"/>
                    </a:cubicBezTo>
                    <a:cubicBezTo>
                      <a:pt x="399" y="260"/>
                      <a:pt x="401" y="251"/>
                      <a:pt x="403" y="243"/>
                    </a:cubicBezTo>
                    <a:cubicBezTo>
                      <a:pt x="405" y="235"/>
                      <a:pt x="400" y="224"/>
                      <a:pt x="394" y="2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sp>
          <p:nvSpPr>
            <p:cNvPr id="110" name="Target">
              <a:extLst>
                <a:ext uri="{FF2B5EF4-FFF2-40B4-BE49-F238E27FC236}">
                  <a16:creationId xmlns:a16="http://schemas.microsoft.com/office/drawing/2014/main" id="{9DDE2D8B-CAC6-0C8E-5A31-A62D386F2CFC}"/>
                </a:ext>
              </a:extLst>
            </p:cNvPr>
            <p:cNvSpPr>
              <a:spLocks noChangeAspect="1"/>
            </p:cNvSpPr>
            <p:nvPr>
              <p:custDataLst>
                <p:tags r:id="rId4"/>
              </p:custDataLst>
            </p:nvPr>
          </p:nvSpPr>
          <p:spPr bwMode="auto">
            <a:xfrm rot="17488574">
              <a:off x="7480821" y="3161012"/>
              <a:ext cx="258200" cy="318283"/>
            </a:xfrm>
            <a:custGeom>
              <a:avLst/>
              <a:gdLst>
                <a:gd name="T0" fmla="*/ 12 w 423"/>
                <a:gd name="T1" fmla="*/ 41 h 522"/>
                <a:gd name="T2" fmla="*/ 12 w 423"/>
                <a:gd name="T3" fmla="*/ 58 h 522"/>
                <a:gd name="T4" fmla="*/ 263 w 423"/>
                <a:gd name="T5" fmla="*/ 305 h 522"/>
                <a:gd name="T6" fmla="*/ 211 w 423"/>
                <a:gd name="T7" fmla="*/ 299 h 522"/>
                <a:gd name="T8" fmla="*/ 243 w 423"/>
                <a:gd name="T9" fmla="*/ 517 h 522"/>
                <a:gd name="T10" fmla="*/ 256 w 423"/>
                <a:gd name="T11" fmla="*/ 522 h 522"/>
                <a:gd name="T12" fmla="*/ 423 w 423"/>
                <a:gd name="T13" fmla="*/ 343 h 522"/>
                <a:gd name="T14" fmla="*/ 369 w 423"/>
                <a:gd name="T15" fmla="*/ 328 h 522"/>
                <a:gd name="T16" fmla="*/ 12 w 423"/>
                <a:gd name="T17" fmla="*/ 41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522">
                  <a:moveTo>
                    <a:pt x="12" y="41"/>
                  </a:moveTo>
                  <a:cubicBezTo>
                    <a:pt x="0" y="41"/>
                    <a:pt x="12" y="58"/>
                    <a:pt x="12" y="58"/>
                  </a:cubicBezTo>
                  <a:cubicBezTo>
                    <a:pt x="215" y="53"/>
                    <a:pt x="269" y="243"/>
                    <a:pt x="263" y="305"/>
                  </a:cubicBezTo>
                  <a:cubicBezTo>
                    <a:pt x="263" y="305"/>
                    <a:pt x="229" y="292"/>
                    <a:pt x="211" y="299"/>
                  </a:cubicBezTo>
                  <a:cubicBezTo>
                    <a:pt x="231" y="396"/>
                    <a:pt x="243" y="517"/>
                    <a:pt x="243" y="517"/>
                  </a:cubicBezTo>
                  <a:lnTo>
                    <a:pt x="256" y="522"/>
                  </a:lnTo>
                  <a:cubicBezTo>
                    <a:pt x="256" y="522"/>
                    <a:pt x="400" y="455"/>
                    <a:pt x="423" y="343"/>
                  </a:cubicBezTo>
                  <a:cubicBezTo>
                    <a:pt x="402" y="331"/>
                    <a:pt x="369" y="328"/>
                    <a:pt x="369" y="328"/>
                  </a:cubicBezTo>
                  <a:cubicBezTo>
                    <a:pt x="363" y="173"/>
                    <a:pt x="317" y="0"/>
                    <a:pt x="12" y="4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11" name="Target">
              <a:extLst>
                <a:ext uri="{FF2B5EF4-FFF2-40B4-BE49-F238E27FC236}">
                  <a16:creationId xmlns:a16="http://schemas.microsoft.com/office/drawing/2014/main" id="{B272E85C-E69F-C63D-CA07-AEC7CA9A8DC0}"/>
                </a:ext>
              </a:extLst>
            </p:cNvPr>
            <p:cNvSpPr>
              <a:spLocks noChangeAspect="1"/>
            </p:cNvSpPr>
            <p:nvPr>
              <p:custDataLst>
                <p:tags r:id="rId5"/>
              </p:custDataLst>
            </p:nvPr>
          </p:nvSpPr>
          <p:spPr bwMode="auto">
            <a:xfrm rot="14911426" flipH="1">
              <a:off x="7266265" y="3556787"/>
              <a:ext cx="258200" cy="318283"/>
            </a:xfrm>
            <a:custGeom>
              <a:avLst/>
              <a:gdLst>
                <a:gd name="T0" fmla="*/ 12 w 423"/>
                <a:gd name="T1" fmla="*/ 41 h 522"/>
                <a:gd name="T2" fmla="*/ 12 w 423"/>
                <a:gd name="T3" fmla="*/ 58 h 522"/>
                <a:gd name="T4" fmla="*/ 263 w 423"/>
                <a:gd name="T5" fmla="*/ 305 h 522"/>
                <a:gd name="T6" fmla="*/ 211 w 423"/>
                <a:gd name="T7" fmla="*/ 299 h 522"/>
                <a:gd name="T8" fmla="*/ 243 w 423"/>
                <a:gd name="T9" fmla="*/ 517 h 522"/>
                <a:gd name="T10" fmla="*/ 256 w 423"/>
                <a:gd name="T11" fmla="*/ 522 h 522"/>
                <a:gd name="T12" fmla="*/ 423 w 423"/>
                <a:gd name="T13" fmla="*/ 343 h 522"/>
                <a:gd name="T14" fmla="*/ 369 w 423"/>
                <a:gd name="T15" fmla="*/ 328 h 522"/>
                <a:gd name="T16" fmla="*/ 12 w 423"/>
                <a:gd name="T17" fmla="*/ 41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522">
                  <a:moveTo>
                    <a:pt x="12" y="41"/>
                  </a:moveTo>
                  <a:cubicBezTo>
                    <a:pt x="0" y="41"/>
                    <a:pt x="12" y="58"/>
                    <a:pt x="12" y="58"/>
                  </a:cubicBezTo>
                  <a:cubicBezTo>
                    <a:pt x="215" y="53"/>
                    <a:pt x="269" y="243"/>
                    <a:pt x="263" y="305"/>
                  </a:cubicBezTo>
                  <a:cubicBezTo>
                    <a:pt x="263" y="305"/>
                    <a:pt x="229" y="292"/>
                    <a:pt x="211" y="299"/>
                  </a:cubicBezTo>
                  <a:cubicBezTo>
                    <a:pt x="231" y="396"/>
                    <a:pt x="243" y="517"/>
                    <a:pt x="243" y="517"/>
                  </a:cubicBezTo>
                  <a:lnTo>
                    <a:pt x="256" y="522"/>
                  </a:lnTo>
                  <a:cubicBezTo>
                    <a:pt x="256" y="522"/>
                    <a:pt x="400" y="455"/>
                    <a:pt x="423" y="343"/>
                  </a:cubicBezTo>
                  <a:cubicBezTo>
                    <a:pt x="402" y="331"/>
                    <a:pt x="369" y="328"/>
                    <a:pt x="369" y="328"/>
                  </a:cubicBezTo>
                  <a:cubicBezTo>
                    <a:pt x="363" y="173"/>
                    <a:pt x="317" y="0"/>
                    <a:pt x="12" y="4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grpSp>
        <p:nvGrpSpPr>
          <p:cNvPr id="117" name="Hierarchy2" descr="{&quot;Key&quot;:&quot;POWER_USER_SHAPE_ICON&quot;,&quot;Value&quot;:&quot;POWER_USER_SHAPE_ICON_STYLE_1&quot;}">
            <a:extLst>
              <a:ext uri="{FF2B5EF4-FFF2-40B4-BE49-F238E27FC236}">
                <a16:creationId xmlns:a16="http://schemas.microsoft.com/office/drawing/2014/main" id="{3A611F1D-EB35-0156-A219-2305EB4C8739}"/>
              </a:ext>
            </a:extLst>
          </p:cNvPr>
          <p:cNvGrpSpPr>
            <a:grpSpLocks noChangeAspect="1"/>
          </p:cNvGrpSpPr>
          <p:nvPr>
            <p:custDataLst>
              <p:tags r:id="rId2"/>
            </p:custDataLst>
          </p:nvPr>
        </p:nvGrpSpPr>
        <p:grpSpPr>
          <a:xfrm>
            <a:off x="8140057" y="1987030"/>
            <a:ext cx="505181" cy="413831"/>
            <a:chOff x="4427538" y="4341812"/>
            <a:chExt cx="728663" cy="596902"/>
          </a:xfrm>
          <a:solidFill>
            <a:schemeClr val="bg1"/>
          </a:solidFill>
        </p:grpSpPr>
        <p:sp>
          <p:nvSpPr>
            <p:cNvPr id="118" name="Rectangle 116">
              <a:extLst>
                <a:ext uri="{FF2B5EF4-FFF2-40B4-BE49-F238E27FC236}">
                  <a16:creationId xmlns:a16="http://schemas.microsoft.com/office/drawing/2014/main" id="{F8CFB153-956A-17B9-8D5E-8F604EF488AC}"/>
                </a:ext>
              </a:extLst>
            </p:cNvPr>
            <p:cNvSpPr>
              <a:spLocks noChangeArrowheads="1"/>
            </p:cNvSpPr>
            <p:nvPr/>
          </p:nvSpPr>
          <p:spPr bwMode="auto">
            <a:xfrm>
              <a:off x="4687889" y="4341812"/>
              <a:ext cx="214313" cy="1651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19" name="Rectangle 117">
              <a:extLst>
                <a:ext uri="{FF2B5EF4-FFF2-40B4-BE49-F238E27FC236}">
                  <a16:creationId xmlns:a16="http://schemas.microsoft.com/office/drawing/2014/main" id="{983EC20E-3058-3C05-FFEF-750C5C3D4D81}"/>
                </a:ext>
              </a:extLst>
            </p:cNvPr>
            <p:cNvSpPr>
              <a:spLocks noChangeArrowheads="1"/>
            </p:cNvSpPr>
            <p:nvPr/>
          </p:nvSpPr>
          <p:spPr bwMode="auto">
            <a:xfrm>
              <a:off x="4427538" y="4773614"/>
              <a:ext cx="214313" cy="1651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20" name="Rectangle 118">
              <a:extLst>
                <a:ext uri="{FF2B5EF4-FFF2-40B4-BE49-F238E27FC236}">
                  <a16:creationId xmlns:a16="http://schemas.microsoft.com/office/drawing/2014/main" id="{E3B6AEA2-DB81-FC3C-396A-02B789AE275E}"/>
                </a:ext>
              </a:extLst>
            </p:cNvPr>
            <p:cNvSpPr>
              <a:spLocks noChangeArrowheads="1"/>
            </p:cNvSpPr>
            <p:nvPr/>
          </p:nvSpPr>
          <p:spPr bwMode="auto">
            <a:xfrm>
              <a:off x="4684713" y="4773614"/>
              <a:ext cx="212725" cy="1651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21" name="Rectangle 119">
              <a:extLst>
                <a:ext uri="{FF2B5EF4-FFF2-40B4-BE49-F238E27FC236}">
                  <a16:creationId xmlns:a16="http://schemas.microsoft.com/office/drawing/2014/main" id="{E4D80CA8-0235-09C9-C994-8F4377BEECF9}"/>
                </a:ext>
              </a:extLst>
            </p:cNvPr>
            <p:cNvSpPr>
              <a:spLocks noChangeArrowheads="1"/>
            </p:cNvSpPr>
            <p:nvPr/>
          </p:nvSpPr>
          <p:spPr bwMode="auto">
            <a:xfrm>
              <a:off x="4941888" y="4773614"/>
              <a:ext cx="214313" cy="1651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22" name="Freeform 120">
              <a:extLst>
                <a:ext uri="{FF2B5EF4-FFF2-40B4-BE49-F238E27FC236}">
                  <a16:creationId xmlns:a16="http://schemas.microsoft.com/office/drawing/2014/main" id="{1A28B9D3-D06C-097A-96F4-5912081438E8}"/>
                </a:ext>
              </a:extLst>
            </p:cNvPr>
            <p:cNvSpPr>
              <a:spLocks/>
            </p:cNvSpPr>
            <p:nvPr/>
          </p:nvSpPr>
          <p:spPr bwMode="auto">
            <a:xfrm>
              <a:off x="4518026" y="4606926"/>
              <a:ext cx="528638" cy="131763"/>
            </a:xfrm>
            <a:custGeom>
              <a:avLst/>
              <a:gdLst>
                <a:gd name="T0" fmla="*/ 333 w 333"/>
                <a:gd name="T1" fmla="*/ 83 h 83"/>
                <a:gd name="T2" fmla="*/ 303 w 333"/>
                <a:gd name="T3" fmla="*/ 83 h 83"/>
                <a:gd name="T4" fmla="*/ 303 w 333"/>
                <a:gd name="T5" fmla="*/ 30 h 83"/>
                <a:gd name="T6" fmla="*/ 31 w 333"/>
                <a:gd name="T7" fmla="*/ 30 h 83"/>
                <a:gd name="T8" fmla="*/ 31 w 333"/>
                <a:gd name="T9" fmla="*/ 83 h 83"/>
                <a:gd name="T10" fmla="*/ 0 w 333"/>
                <a:gd name="T11" fmla="*/ 83 h 83"/>
                <a:gd name="T12" fmla="*/ 0 w 333"/>
                <a:gd name="T13" fmla="*/ 0 h 83"/>
                <a:gd name="T14" fmla="*/ 333 w 333"/>
                <a:gd name="T15" fmla="*/ 0 h 83"/>
                <a:gd name="T16" fmla="*/ 333 w 33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83">
                  <a:moveTo>
                    <a:pt x="333" y="83"/>
                  </a:moveTo>
                  <a:lnTo>
                    <a:pt x="303" y="83"/>
                  </a:lnTo>
                  <a:lnTo>
                    <a:pt x="303" y="30"/>
                  </a:lnTo>
                  <a:lnTo>
                    <a:pt x="31" y="30"/>
                  </a:lnTo>
                  <a:lnTo>
                    <a:pt x="31" y="83"/>
                  </a:lnTo>
                  <a:lnTo>
                    <a:pt x="0" y="83"/>
                  </a:lnTo>
                  <a:lnTo>
                    <a:pt x="0" y="0"/>
                  </a:lnTo>
                  <a:lnTo>
                    <a:pt x="333" y="0"/>
                  </a:lnTo>
                  <a:lnTo>
                    <a:pt x="333" y="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23" name="Rectangle 121">
              <a:extLst>
                <a:ext uri="{FF2B5EF4-FFF2-40B4-BE49-F238E27FC236}">
                  <a16:creationId xmlns:a16="http://schemas.microsoft.com/office/drawing/2014/main" id="{C61BF5C8-8CAF-1076-CF25-5833A39173D6}"/>
                </a:ext>
              </a:extLst>
            </p:cNvPr>
            <p:cNvSpPr>
              <a:spLocks noChangeArrowheads="1"/>
            </p:cNvSpPr>
            <p:nvPr/>
          </p:nvSpPr>
          <p:spPr bwMode="auto">
            <a:xfrm>
              <a:off x="4768851" y="4471989"/>
              <a:ext cx="49213" cy="2667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pic>
        <p:nvPicPr>
          <p:cNvPr id="125" name="Graphic 124" descr="Normal Distribution with solid fill">
            <a:extLst>
              <a:ext uri="{FF2B5EF4-FFF2-40B4-BE49-F238E27FC236}">
                <a16:creationId xmlns:a16="http://schemas.microsoft.com/office/drawing/2014/main" id="{4CADCF2C-045F-6F05-B3EA-786C9D90831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30771" y="1943313"/>
            <a:ext cx="543891" cy="543891"/>
          </a:xfrm>
          <a:prstGeom prst="rect">
            <a:avLst/>
          </a:prstGeom>
        </p:spPr>
      </p:pic>
    </p:spTree>
    <p:extLst>
      <p:ext uri="{BB962C8B-B14F-4D97-AF65-F5344CB8AC3E}">
        <p14:creationId xmlns:p14="http://schemas.microsoft.com/office/powerpoint/2010/main" val="285919709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hierarchy*ports*networking*network*hierarchal*flow-chart*flow*family-tree*ethernet-ports*ethernet*connections*connected*connect*computing*compute*steps*"/>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target_POWER_USER_SEPARATOR_ICONS_aim_POWER_USER_SEPARATOR_ICONS_alternate_POWER_USER_SEPARATOR_ICONS_swapping_POWER_USER_SEPARATOR_ICONS_switch_POWER_USER_SEPARATOR_ICONS_target-shooting_POWER_USER_SEPARATOR_ICONS_targeted"/>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target_POWER_USER_SEPARATOR_ICONS_aim_POWER_USER_SEPARATOR_ICONS_alternate_POWER_USER_SEPARATOR_ICONS_swapping_POWER_USER_SEPARATOR_ICONS_switch_POWER_USER_SEPARATOR_ICONS_target-shooting_POWER_USER_SEPARATOR_ICONS_targeted"/>
</p:tagLst>
</file>

<file path=ppt/theme/theme1.xml><?xml version="1.0" encoding="utf-8"?>
<a:theme xmlns:a="http://schemas.openxmlformats.org/drawingml/2006/main" name="Office Theme">
  <a:themeElements>
    <a:clrScheme name="The Financial Times">
      <a:dk1>
        <a:srgbClr val="FFFFFF"/>
      </a:dk1>
      <a:lt1>
        <a:srgbClr val="000000"/>
      </a:lt1>
      <a:dk2>
        <a:srgbClr val="000066"/>
      </a:dk2>
      <a:lt2>
        <a:srgbClr val="47BFFF"/>
      </a:lt2>
      <a:accent1>
        <a:srgbClr val="818285"/>
      </a:accent1>
      <a:accent2>
        <a:srgbClr val="C7CACC"/>
      </a:accent2>
      <a:accent3>
        <a:srgbClr val="30CB71"/>
      </a:accent3>
      <a:accent4>
        <a:srgbClr val="FCD0AF"/>
      </a:accent4>
      <a:accent5>
        <a:srgbClr val="3E474F"/>
      </a:accent5>
      <a:accent6>
        <a:srgbClr val="F05159"/>
      </a:accent6>
      <a:hlink>
        <a:srgbClr val="0563C1"/>
      </a:hlink>
      <a:folHlink>
        <a:srgbClr val="954F72"/>
      </a:folHlink>
    </a:clrScheme>
    <a:fontScheme name="The Financial Times">
      <a:majorFont>
        <a:latin typeface="Test Financier Display"/>
        <a:ea typeface=""/>
        <a:cs typeface=""/>
      </a:majorFont>
      <a:minorFont>
        <a:latin typeface="Test Financi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2008</TotalTime>
  <Words>2175</Words>
  <Application>Microsoft Office PowerPoint</Application>
  <PresentationFormat>Widescreen</PresentationFormat>
  <Paragraphs>274</Paragraphs>
  <Slides>10</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Aptos Narrow</vt:lpstr>
      <vt:lpstr>Arial</vt:lpstr>
      <vt:lpstr>Calibri</vt:lpstr>
      <vt:lpstr>Lato</vt:lpstr>
      <vt:lpstr>Test Financier Display</vt:lpstr>
      <vt:lpstr>Wingdings</vt:lpstr>
      <vt:lpstr>Office Theme</vt:lpstr>
      <vt:lpstr>Forecasting analysis of bike rides in Jersey City from the docks JC052 and JC081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Rawad Yared</dc:creator>
  <cp:lastModifiedBy>Rawad Yared</cp:lastModifiedBy>
  <cp:revision>167</cp:revision>
  <dcterms:created xsi:type="dcterms:W3CDTF">2023-07-02T07:30:25Z</dcterms:created>
  <dcterms:modified xsi:type="dcterms:W3CDTF">2025-07-15T21:30:24Z</dcterms:modified>
</cp:coreProperties>
</file>